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4610100" cy="3460750"/>
  <p:notesSz cx="4610100" cy="34607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231" d="100"/>
          <a:sy n="231" d="100"/>
        </p:scale>
        <p:origin x="1944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45757" y="1072832"/>
            <a:ext cx="3918585" cy="7267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300" y="197711"/>
            <a:ext cx="2461260" cy="20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3333B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0505" y="795972"/>
            <a:ext cx="4149090" cy="2284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67434" y="3218497"/>
            <a:ext cx="1475232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30505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319272" y="3218497"/>
            <a:ext cx="1060323" cy="1730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1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1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0.xml"/><Relationship Id="rId4" Type="http://schemas.openxmlformats.org/officeDocument/2006/relationships/image" Target="../media/image19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0.xml"/><Relationship Id="rId4" Type="http://schemas.openxmlformats.org/officeDocument/2006/relationships/image" Target="../media/image20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42.xml"/><Relationship Id="rId4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4.xml"/><Relationship Id="rId4" Type="http://schemas.openxmlformats.org/officeDocument/2006/relationships/image" Target="../media/image2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7.xml"/><Relationship Id="rId4" Type="http://schemas.openxmlformats.org/officeDocument/2006/relationships/image" Target="../media/image2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8.xml"/><Relationship Id="rId4" Type="http://schemas.openxmlformats.org/officeDocument/2006/relationships/image" Target="../media/image2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8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8.xml"/><Relationship Id="rId4" Type="http://schemas.openxmlformats.org/officeDocument/2006/relationships/image" Target="../media/image2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8.xml"/><Relationship Id="rId4" Type="http://schemas.openxmlformats.org/officeDocument/2006/relationships/image" Target="../media/image28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5.xml"/><Relationship Id="rId4" Type="http://schemas.openxmlformats.org/officeDocument/2006/relationships/image" Target="../media/image3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12303" y="626847"/>
            <a:ext cx="1783714" cy="582295"/>
          </a:xfrm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10"/>
              </a:spcBef>
            </a:pPr>
            <a:r>
              <a:rPr sz="1400" b="1" dirty="0">
                <a:solidFill>
                  <a:srgbClr val="3333B2"/>
                </a:solidFill>
                <a:latin typeface="Arial"/>
                <a:cs typeface="Arial"/>
              </a:rPr>
              <a:t>Distributed</a:t>
            </a:r>
            <a:r>
              <a:rPr sz="1400" b="1" spc="1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3333B2"/>
                </a:solidFill>
                <a:latin typeface="Arial"/>
                <a:cs typeface="Arial"/>
              </a:rPr>
              <a:t>Systems</a:t>
            </a:r>
            <a:endParaRPr sz="14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  <a:spcBef>
                <a:spcPts val="610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(4th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edition,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version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01)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8734" y="2409530"/>
            <a:ext cx="1891030" cy="2444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dirty="0">
                <a:latin typeface="Arial"/>
                <a:cs typeface="Arial"/>
              </a:rPr>
              <a:t>Chapter</a:t>
            </a:r>
            <a:r>
              <a:rPr sz="1400" spc="6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03:</a:t>
            </a:r>
            <a:r>
              <a:rPr sz="1400" spc="1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Processes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9420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Python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4974" y="1991364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6610" y="1991364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60662" y="1991364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C7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32297" y="1991364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C7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0065" y="605868"/>
            <a:ext cx="4394200" cy="2538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565">
              <a:lnSpc>
                <a:spcPts val="780"/>
              </a:lnSpc>
              <a:spcBef>
                <a:spcPts val="95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200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from</a:t>
            </a:r>
            <a:r>
              <a:rPr sz="700" b="1" spc="10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multiprocessing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5" dirty="0">
                <a:latin typeface="Times New Roman"/>
                <a:cs typeface="Times New Roman"/>
              </a:rPr>
              <a:t>Process</a:t>
            </a:r>
            <a:endParaRPr sz="700">
              <a:latin typeface="Times New Roman"/>
              <a:cs typeface="Times New Roman"/>
            </a:endParaRPr>
          </a:p>
          <a:p>
            <a:pPr marL="75565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2</a:t>
            </a:r>
            <a:r>
              <a:rPr sz="500" spc="495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from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time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1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1050" spc="22" baseline="-7936" dirty="0">
                <a:latin typeface="Times New Roman"/>
                <a:cs typeface="Times New Roman"/>
              </a:rPr>
              <a:t>*</a:t>
            </a:r>
            <a:endParaRPr sz="1050" baseline="-7936">
              <a:latin typeface="Times New Roman"/>
              <a:cs typeface="Times New Roman"/>
            </a:endParaRPr>
          </a:p>
          <a:p>
            <a:pPr marL="75565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3</a:t>
            </a:r>
            <a:r>
              <a:rPr sz="500" spc="195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from</a:t>
            </a:r>
            <a:r>
              <a:rPr sz="700" b="1" spc="11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random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2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1050" spc="22" baseline="-7936" dirty="0">
                <a:latin typeface="Times New Roman"/>
                <a:cs typeface="Times New Roman"/>
              </a:rPr>
              <a:t>*</a:t>
            </a:r>
            <a:endParaRPr sz="1050" baseline="-7936">
              <a:latin typeface="Times New Roman"/>
              <a:cs typeface="Times New Roman"/>
            </a:endParaRPr>
          </a:p>
          <a:p>
            <a:pPr marL="75565">
              <a:lnSpc>
                <a:spcPts val="560"/>
              </a:lnSpc>
              <a:spcBef>
                <a:spcPts val="80"/>
              </a:spcBef>
            </a:pPr>
            <a:r>
              <a:rPr sz="500" spc="45" dirty="0">
                <a:latin typeface="Times New Roman"/>
                <a:cs typeface="Times New Roman"/>
              </a:rPr>
              <a:t>4</a:t>
            </a:r>
            <a:endParaRPr sz="500">
              <a:latin typeface="Times New Roman"/>
              <a:cs typeface="Times New Roman"/>
            </a:endParaRPr>
          </a:p>
          <a:p>
            <a:pPr marL="75565">
              <a:lnSpc>
                <a:spcPts val="735"/>
              </a:lnSpc>
            </a:pPr>
            <a:r>
              <a:rPr sz="500" dirty="0">
                <a:latin typeface="Times New Roman"/>
                <a:cs typeface="Times New Roman"/>
              </a:rPr>
              <a:t>5</a:t>
            </a:r>
            <a:r>
              <a:rPr sz="500" spc="459" dirty="0">
                <a:latin typeface="Times New Roman"/>
                <a:cs typeface="Times New Roman"/>
              </a:rPr>
              <a:t> 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7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0" dirty="0">
                <a:latin typeface="Times New Roman"/>
                <a:cs typeface="Times New Roman"/>
              </a:rPr>
              <a:t>sleeper(name):</a:t>
            </a:r>
            <a:endParaRPr sz="700">
              <a:latin typeface="Times New Roman"/>
              <a:cs typeface="Times New Roman"/>
            </a:endParaRPr>
          </a:p>
          <a:p>
            <a:pPr marL="75565">
              <a:lnSpc>
                <a:spcPts val="715"/>
              </a:lnSpc>
              <a:tabLst>
                <a:tab pos="361950" algn="l"/>
              </a:tabLst>
            </a:pPr>
            <a:r>
              <a:rPr sz="500" spc="-50" dirty="0">
                <a:latin typeface="Times New Roman"/>
                <a:cs typeface="Times New Roman"/>
              </a:rPr>
              <a:t>6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220" dirty="0">
                <a:latin typeface="Times New Roman"/>
                <a:cs typeface="Times New Roman"/>
              </a:rPr>
              <a:t>t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gmtime()</a:t>
            </a:r>
            <a:endParaRPr sz="700">
              <a:latin typeface="Times New Roman"/>
              <a:cs typeface="Times New Roman"/>
            </a:endParaRPr>
          </a:p>
          <a:p>
            <a:pPr marL="75565">
              <a:lnSpc>
                <a:spcPts val="715"/>
              </a:lnSpc>
              <a:tabLst>
                <a:tab pos="361950" algn="l"/>
              </a:tabLst>
            </a:pPr>
            <a:r>
              <a:rPr sz="500" spc="-50" dirty="0">
                <a:latin typeface="Times New Roman"/>
                <a:cs typeface="Times New Roman"/>
              </a:rPr>
              <a:t>7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40" dirty="0">
                <a:latin typeface="Times New Roman"/>
                <a:cs typeface="Times New Roman"/>
              </a:rPr>
              <a:t>s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randint(1,20)</a:t>
            </a:r>
            <a:endParaRPr sz="700">
              <a:latin typeface="Times New Roman"/>
              <a:cs typeface="Times New Roman"/>
            </a:endParaRPr>
          </a:p>
          <a:p>
            <a:pPr marL="75565">
              <a:lnSpc>
                <a:spcPts val="715"/>
              </a:lnSpc>
              <a:tabLst>
                <a:tab pos="360045" algn="l"/>
              </a:tabLst>
            </a:pPr>
            <a:r>
              <a:rPr sz="500" spc="-50" dirty="0">
                <a:latin typeface="Times New Roman"/>
                <a:cs typeface="Times New Roman"/>
              </a:rPr>
              <a:t>8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30" dirty="0">
                <a:latin typeface="Times New Roman"/>
                <a:cs typeface="Times New Roman"/>
              </a:rPr>
              <a:t>txt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(t.tm_min)+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’:’</a:t>
            </a:r>
            <a:r>
              <a:rPr sz="700" spc="55" dirty="0">
                <a:latin typeface="Times New Roman"/>
                <a:cs typeface="Times New Roman"/>
              </a:rPr>
              <a:t>+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(t.tm_sec)+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dirty="0">
                <a:latin typeface="Times New Roman"/>
                <a:cs typeface="Times New Roman"/>
              </a:rPr>
              <a:t>+name+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55" dirty="0">
                <a:solidFill>
                  <a:srgbClr val="C80000"/>
                </a:solidFill>
                <a:latin typeface="Times New Roman"/>
                <a:cs typeface="Times New Roman"/>
              </a:rPr>
              <a:t>is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going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to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solidFill>
                  <a:srgbClr val="C80000"/>
                </a:solidFill>
                <a:latin typeface="Times New Roman"/>
                <a:cs typeface="Times New Roman"/>
              </a:rPr>
              <a:t>sleep</a:t>
            </a:r>
            <a:r>
              <a:rPr sz="700" spc="105" dirty="0">
                <a:solidFill>
                  <a:srgbClr val="C80000"/>
                </a:solidFill>
                <a:latin typeface="Times New Roman"/>
                <a:cs typeface="Times New Roman"/>
              </a:rPr>
              <a:t> for</a:t>
            </a:r>
            <a:r>
              <a:rPr sz="700" spc="114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70" dirty="0">
                <a:latin typeface="Times New Roman"/>
                <a:cs typeface="Times New Roman"/>
              </a:rPr>
              <a:t>+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70" dirty="0">
                <a:latin typeface="Times New Roman"/>
                <a:cs typeface="Times New Roman"/>
              </a:rPr>
              <a:t>(s)+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3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35" dirty="0">
                <a:solidFill>
                  <a:srgbClr val="C80000"/>
                </a:solidFill>
                <a:latin typeface="Times New Roman"/>
                <a:cs typeface="Times New Roman"/>
              </a:rPr>
              <a:t>seconds’</a:t>
            </a:r>
            <a:endParaRPr sz="700">
              <a:latin typeface="Times New Roman"/>
              <a:cs typeface="Times New Roman"/>
            </a:endParaRPr>
          </a:p>
          <a:p>
            <a:pPr marL="75565">
              <a:lnSpc>
                <a:spcPts val="715"/>
              </a:lnSpc>
              <a:tabLst>
                <a:tab pos="359410" algn="l"/>
              </a:tabLst>
            </a:pPr>
            <a:r>
              <a:rPr sz="500" spc="-50" dirty="0">
                <a:latin typeface="Times New Roman"/>
                <a:cs typeface="Times New Roman"/>
              </a:rPr>
              <a:t>9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spc="70" dirty="0">
                <a:latin typeface="Times New Roman"/>
                <a:cs typeface="Times New Roman"/>
              </a:rPr>
              <a:t>(txt)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59410" algn="l"/>
              </a:tabLst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75" dirty="0">
                <a:latin typeface="Times New Roman"/>
                <a:cs typeface="Times New Roman"/>
              </a:rPr>
              <a:t>sleep(s)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61950" algn="l"/>
              </a:tabLst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220" dirty="0">
                <a:latin typeface="Times New Roman"/>
                <a:cs typeface="Times New Roman"/>
              </a:rPr>
              <a:t>t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gmtime()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60045" algn="l"/>
              </a:tabLst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30" dirty="0">
                <a:latin typeface="Times New Roman"/>
                <a:cs typeface="Times New Roman"/>
              </a:rPr>
              <a:t>txt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(t.tm_min)+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’:’</a:t>
            </a:r>
            <a:r>
              <a:rPr sz="700" spc="55" dirty="0">
                <a:latin typeface="Times New Roman"/>
                <a:cs typeface="Times New Roman"/>
              </a:rPr>
              <a:t>+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(t.tm_sec)+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3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dirty="0">
                <a:latin typeface="Times New Roman"/>
                <a:cs typeface="Times New Roman"/>
              </a:rPr>
              <a:t>+name+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2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has</a:t>
            </a:r>
            <a:r>
              <a:rPr sz="700" spc="8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woken</a:t>
            </a:r>
            <a:r>
              <a:rPr sz="700" spc="9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30" dirty="0">
                <a:solidFill>
                  <a:srgbClr val="C80000"/>
                </a:solidFill>
                <a:latin typeface="Times New Roman"/>
                <a:cs typeface="Times New Roman"/>
              </a:rPr>
              <a:t>up’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80"/>
              </a:lnSpc>
              <a:tabLst>
                <a:tab pos="359410" algn="l"/>
              </a:tabLst>
            </a:pPr>
            <a:r>
              <a:rPr sz="500" spc="-25" dirty="0">
                <a:latin typeface="Times New Roman"/>
                <a:cs typeface="Times New Roman"/>
              </a:rPr>
              <a:t>13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spc="70" dirty="0">
                <a:latin typeface="Times New Roman"/>
                <a:cs typeface="Times New Roman"/>
              </a:rPr>
              <a:t>(txt)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560"/>
              </a:lnSpc>
              <a:spcBef>
                <a:spcPts val="75"/>
              </a:spcBef>
            </a:pPr>
            <a:r>
              <a:rPr sz="500" spc="-25" dirty="0">
                <a:latin typeface="Times New Roman"/>
                <a:cs typeface="Times New Roman"/>
              </a:rPr>
              <a:t>14</a:t>
            </a:r>
            <a:endParaRPr sz="500">
              <a:latin typeface="Times New Roman"/>
              <a:cs typeface="Times New Roman"/>
            </a:endParaRPr>
          </a:p>
          <a:p>
            <a:pPr marL="38100">
              <a:lnSpc>
                <a:spcPts val="735"/>
              </a:lnSpc>
            </a:pPr>
            <a:r>
              <a:rPr sz="500" dirty="0">
                <a:latin typeface="Times New Roman"/>
                <a:cs typeface="Times New Roman"/>
              </a:rPr>
              <a:t>15</a:t>
            </a:r>
            <a:r>
              <a:rPr sz="500" spc="440" dirty="0">
                <a:latin typeface="Times New Roman"/>
                <a:cs typeface="Times New Roman"/>
              </a:rPr>
              <a:t> </a:t>
            </a: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315" dirty="0">
                <a:solidFill>
                  <a:srgbClr val="FF0059"/>
                </a:solidFill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name</a:t>
            </a:r>
            <a:r>
              <a:rPr sz="700" spc="310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spc="18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47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main</a:t>
            </a:r>
            <a:r>
              <a:rPr sz="700" spc="44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4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45" dirty="0">
                <a:latin typeface="Times New Roman"/>
                <a:cs typeface="Times New Roman"/>
              </a:rPr>
              <a:t>: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61950" algn="l"/>
              </a:tabLst>
            </a:pPr>
            <a:r>
              <a:rPr sz="500" spc="-25" dirty="0">
                <a:latin typeface="Times New Roman"/>
                <a:cs typeface="Times New Roman"/>
              </a:rPr>
              <a:t>16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65" dirty="0">
                <a:latin typeface="Times New Roman"/>
                <a:cs typeface="Times New Roman"/>
              </a:rPr>
              <a:t>p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Process(target=sleeper,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args=(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’eve’</a:t>
            </a:r>
            <a:r>
              <a:rPr sz="700" spc="60" dirty="0">
                <a:latin typeface="Times New Roman"/>
                <a:cs typeface="Times New Roman"/>
              </a:rPr>
              <a:t>,))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61950" algn="l"/>
              </a:tabLst>
            </a:pPr>
            <a:r>
              <a:rPr sz="500" spc="-25" dirty="0">
                <a:latin typeface="Times New Roman"/>
                <a:cs typeface="Times New Roman"/>
              </a:rPr>
              <a:t>17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65" dirty="0">
                <a:latin typeface="Times New Roman"/>
                <a:cs typeface="Times New Roman"/>
              </a:rPr>
              <a:t>q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Process(target=sleeper,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args=(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’bob’</a:t>
            </a:r>
            <a:r>
              <a:rPr sz="700" spc="55" dirty="0">
                <a:latin typeface="Times New Roman"/>
                <a:cs typeface="Times New Roman"/>
              </a:rPr>
              <a:t>,))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15"/>
              </a:lnSpc>
              <a:tabLst>
                <a:tab pos="361950" algn="l"/>
              </a:tabLst>
            </a:pPr>
            <a:r>
              <a:rPr sz="500" spc="-25" dirty="0">
                <a:latin typeface="Times New Roman"/>
                <a:cs typeface="Times New Roman"/>
              </a:rPr>
              <a:t>18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14" dirty="0">
                <a:latin typeface="Times New Roman"/>
                <a:cs typeface="Times New Roman"/>
              </a:rPr>
              <a:t>p.start();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spc="100" dirty="0">
                <a:latin typeface="Times New Roman"/>
                <a:cs typeface="Times New Roman"/>
              </a:rPr>
              <a:t>q.start()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780"/>
              </a:lnSpc>
              <a:tabLst>
                <a:tab pos="361950" algn="l"/>
              </a:tabLst>
            </a:pPr>
            <a:r>
              <a:rPr sz="500" spc="-25" dirty="0">
                <a:latin typeface="Times New Roman"/>
                <a:cs typeface="Times New Roman"/>
              </a:rPr>
              <a:t>19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00" dirty="0">
                <a:latin typeface="Times New Roman"/>
                <a:cs typeface="Times New Roman"/>
              </a:rPr>
              <a:t>p.join(); </a:t>
            </a:r>
            <a:r>
              <a:rPr sz="700" spc="80" dirty="0">
                <a:latin typeface="Times New Roman"/>
                <a:cs typeface="Times New Roman"/>
              </a:rPr>
              <a:t>q.join()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650">
              <a:latin typeface="Times New Roman"/>
              <a:cs typeface="Times New Roman"/>
            </a:endParaRPr>
          </a:p>
          <a:p>
            <a:pPr marL="259079" marR="1416050">
              <a:lnSpc>
                <a:spcPct val="109600"/>
              </a:lnSpc>
            </a:pPr>
            <a:r>
              <a:rPr sz="1000" spc="55" dirty="0">
                <a:latin typeface="Times New Roman"/>
                <a:cs typeface="Times New Roman"/>
              </a:rPr>
              <a:t>40:23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14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40:23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4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40:27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up</a:t>
            </a:r>
            <a:endParaRPr sz="1000">
              <a:latin typeface="Times New Roman"/>
              <a:cs typeface="Times New Roman"/>
            </a:endParaRPr>
          </a:p>
          <a:p>
            <a:pPr marL="259079">
              <a:lnSpc>
                <a:spcPct val="100000"/>
              </a:lnSpc>
              <a:spcBef>
                <a:spcPts val="114"/>
              </a:spcBef>
            </a:pPr>
            <a:r>
              <a:rPr sz="1000" spc="55" dirty="0">
                <a:latin typeface="Times New Roman"/>
                <a:cs typeface="Times New Roman"/>
              </a:rPr>
              <a:t>40:37</a:t>
            </a:r>
            <a:r>
              <a:rPr sz="1000" spc="17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7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7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7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up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2" name="object 12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94205" cy="919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Python</a:t>
            </a:r>
            <a:endParaRPr sz="1200">
              <a:latin typeface="Arial"/>
              <a:cs typeface="Arial"/>
            </a:endParaRPr>
          </a:p>
          <a:p>
            <a:pPr marL="150495">
              <a:lnSpc>
                <a:spcPts val="780"/>
              </a:lnSpc>
              <a:spcBef>
                <a:spcPts val="1175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200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from</a:t>
            </a:r>
            <a:r>
              <a:rPr sz="700" b="1" spc="10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multiprocessing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5" dirty="0">
                <a:latin typeface="Times New Roman"/>
                <a:cs typeface="Times New Roman"/>
              </a:rPr>
              <a:t>Process</a:t>
            </a:r>
            <a:endParaRPr sz="700">
              <a:latin typeface="Times New Roman"/>
              <a:cs typeface="Times New Roman"/>
            </a:endParaRPr>
          </a:p>
          <a:p>
            <a:pPr marL="150495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2</a:t>
            </a:r>
            <a:r>
              <a:rPr sz="500" spc="185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from</a:t>
            </a:r>
            <a:r>
              <a:rPr sz="700" b="1" spc="9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threading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Thread</a:t>
            </a:r>
            <a:endParaRPr sz="700">
              <a:latin typeface="Times New Roman"/>
              <a:cs typeface="Times New Roman"/>
            </a:endParaRPr>
          </a:p>
          <a:p>
            <a:pPr marL="150495">
              <a:lnSpc>
                <a:spcPts val="560"/>
              </a:lnSpc>
              <a:spcBef>
                <a:spcPts val="80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150495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4</a:t>
            </a:r>
            <a:r>
              <a:rPr sz="500" spc="250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shared_x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randint(10,99)</a:t>
            </a:r>
            <a:endParaRPr sz="700">
              <a:latin typeface="Times New Roman"/>
              <a:cs typeface="Times New Roman"/>
            </a:endParaRPr>
          </a:p>
          <a:p>
            <a:pPr marL="150495">
              <a:lnSpc>
                <a:spcPts val="560"/>
              </a:lnSpc>
              <a:spcBef>
                <a:spcPts val="75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150495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6</a:t>
            </a:r>
            <a:r>
              <a:rPr sz="500" spc="459" dirty="0">
                <a:latin typeface="Times New Roman"/>
                <a:cs typeface="Times New Roman"/>
              </a:rPr>
              <a:t> 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0" dirty="0">
                <a:latin typeface="Times New Roman"/>
                <a:cs typeface="Times New Roman"/>
              </a:rPr>
              <a:t>sleeping(name):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5465" y="1086666"/>
            <a:ext cx="101600" cy="75438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00" spc="45" dirty="0"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8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14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6839" y="1076543"/>
            <a:ext cx="4022090" cy="769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60" dirty="0">
                <a:solidFill>
                  <a:srgbClr val="FF0059"/>
                </a:solidFill>
                <a:latin typeface="Times New Roman"/>
                <a:cs typeface="Times New Roman"/>
              </a:rPr>
              <a:t>global </a:t>
            </a:r>
            <a:r>
              <a:rPr sz="700" spc="-10" dirty="0">
                <a:latin typeface="Times New Roman"/>
                <a:cs typeface="Times New Roman"/>
              </a:rPr>
              <a:t>shared_x</a:t>
            </a:r>
            <a:endParaRPr sz="700">
              <a:latin typeface="Times New Roman"/>
              <a:cs typeface="Times New Roman"/>
            </a:endParaRPr>
          </a:p>
          <a:p>
            <a:pPr marL="15240">
              <a:lnSpc>
                <a:spcPts val="715"/>
              </a:lnSpc>
            </a:pPr>
            <a:r>
              <a:rPr sz="700" spc="220" dirty="0">
                <a:latin typeface="Times New Roman"/>
                <a:cs typeface="Times New Roman"/>
              </a:rPr>
              <a:t>t</a:t>
            </a:r>
            <a:r>
              <a:rPr sz="700" spc="19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gmtime();</a:t>
            </a:r>
            <a:r>
              <a:rPr sz="700" spc="180" dirty="0">
                <a:latin typeface="Times New Roman"/>
                <a:cs typeface="Times New Roman"/>
              </a:rPr>
              <a:t> </a:t>
            </a:r>
            <a:r>
              <a:rPr sz="700" spc="140" dirty="0">
                <a:latin typeface="Times New Roman"/>
                <a:cs typeface="Times New Roman"/>
              </a:rPr>
              <a:t>s</a:t>
            </a:r>
            <a:r>
              <a:rPr sz="700" spc="20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randint(1,20)</a:t>
            </a:r>
            <a:endParaRPr sz="700">
              <a:latin typeface="Times New Roman"/>
              <a:cs typeface="Times New Roman"/>
            </a:endParaRPr>
          </a:p>
          <a:p>
            <a:pPr marL="13335">
              <a:lnSpc>
                <a:spcPts val="715"/>
              </a:lnSpc>
            </a:pPr>
            <a:r>
              <a:rPr sz="700" spc="130" dirty="0">
                <a:latin typeface="Times New Roman"/>
                <a:cs typeface="Times New Roman"/>
              </a:rPr>
              <a:t>txt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(t.tm_min)+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’:’</a:t>
            </a:r>
            <a:r>
              <a:rPr sz="700" spc="55" dirty="0">
                <a:latin typeface="Times New Roman"/>
                <a:cs typeface="Times New Roman"/>
              </a:rPr>
              <a:t>+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(t.tm_sec)+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dirty="0">
                <a:latin typeface="Times New Roman"/>
                <a:cs typeface="Times New Roman"/>
              </a:rPr>
              <a:t>+name+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55" dirty="0">
                <a:solidFill>
                  <a:srgbClr val="C80000"/>
                </a:solidFill>
                <a:latin typeface="Times New Roman"/>
                <a:cs typeface="Times New Roman"/>
              </a:rPr>
              <a:t>is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going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to</a:t>
            </a:r>
            <a:r>
              <a:rPr sz="700" spc="11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solidFill>
                  <a:srgbClr val="C80000"/>
                </a:solidFill>
                <a:latin typeface="Times New Roman"/>
                <a:cs typeface="Times New Roman"/>
              </a:rPr>
              <a:t>sleep</a:t>
            </a:r>
            <a:r>
              <a:rPr sz="700" spc="105" dirty="0">
                <a:solidFill>
                  <a:srgbClr val="C80000"/>
                </a:solidFill>
                <a:latin typeface="Times New Roman"/>
                <a:cs typeface="Times New Roman"/>
              </a:rPr>
              <a:t> for</a:t>
            </a:r>
            <a:r>
              <a:rPr sz="700" spc="114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70" dirty="0">
                <a:latin typeface="Times New Roman"/>
                <a:cs typeface="Times New Roman"/>
              </a:rPr>
              <a:t>+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70" dirty="0">
                <a:latin typeface="Times New Roman"/>
                <a:cs typeface="Times New Roman"/>
              </a:rPr>
              <a:t>(s)+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3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35" dirty="0">
                <a:solidFill>
                  <a:srgbClr val="C80000"/>
                </a:solidFill>
                <a:latin typeface="Times New Roman"/>
                <a:cs typeface="Times New Roman"/>
              </a:rPr>
              <a:t>seconds’</a:t>
            </a:r>
            <a:endParaRPr sz="700">
              <a:latin typeface="Times New Roman"/>
              <a:cs typeface="Times New Roman"/>
            </a:endParaRPr>
          </a:p>
          <a:p>
            <a:pPr marL="12700" marR="3545840">
              <a:lnSpc>
                <a:spcPts val="720"/>
              </a:lnSpc>
              <a:spcBef>
                <a:spcPts val="65"/>
              </a:spcBef>
            </a:pP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spc="70" dirty="0">
                <a:latin typeface="Times New Roman"/>
                <a:cs typeface="Times New Roman"/>
              </a:rPr>
              <a:t>(txt) </a:t>
            </a:r>
            <a:r>
              <a:rPr sz="700" spc="75" dirty="0">
                <a:latin typeface="Times New Roman"/>
                <a:cs typeface="Times New Roman"/>
              </a:rPr>
              <a:t>sleep(s)</a:t>
            </a:r>
            <a:endParaRPr sz="700">
              <a:latin typeface="Times New Roman"/>
              <a:cs typeface="Times New Roman"/>
            </a:endParaRPr>
          </a:p>
          <a:p>
            <a:pPr marL="15240">
              <a:lnSpc>
                <a:spcPts val="650"/>
              </a:lnSpc>
            </a:pPr>
            <a:r>
              <a:rPr sz="700" spc="220" dirty="0">
                <a:latin typeface="Times New Roman"/>
                <a:cs typeface="Times New Roman"/>
              </a:rPr>
              <a:t>t</a:t>
            </a:r>
            <a:r>
              <a:rPr sz="700" spc="28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24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gmtime();</a:t>
            </a:r>
            <a:r>
              <a:rPr sz="700" spc="20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shared_x</a:t>
            </a:r>
            <a:r>
              <a:rPr sz="700" spc="24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24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shared_x</a:t>
            </a:r>
            <a:r>
              <a:rPr sz="700" spc="24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+</a:t>
            </a:r>
            <a:r>
              <a:rPr sz="700" spc="280" dirty="0">
                <a:latin typeface="Times New Roman"/>
                <a:cs typeface="Times New Roman"/>
              </a:rPr>
              <a:t> </a:t>
            </a:r>
            <a:r>
              <a:rPr sz="700" spc="5" dirty="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335">
              <a:lnSpc>
                <a:spcPts val="715"/>
              </a:lnSpc>
            </a:pPr>
            <a:r>
              <a:rPr sz="700" spc="130" dirty="0">
                <a:latin typeface="Times New Roman"/>
                <a:cs typeface="Times New Roman"/>
              </a:rPr>
              <a:t>txt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(t.tm_min)+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’:’</a:t>
            </a:r>
            <a:r>
              <a:rPr sz="700" spc="55" dirty="0">
                <a:latin typeface="Times New Roman"/>
                <a:cs typeface="Times New Roman"/>
              </a:rPr>
              <a:t>+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(t.tm_sec)+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2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dirty="0">
                <a:latin typeface="Times New Roman"/>
                <a:cs typeface="Times New Roman"/>
              </a:rPr>
              <a:t>+name+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has</a:t>
            </a:r>
            <a:r>
              <a:rPr sz="700" spc="8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woken</a:t>
            </a:r>
            <a:r>
              <a:rPr sz="700" spc="10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5" dirty="0">
                <a:solidFill>
                  <a:srgbClr val="C80000"/>
                </a:solidFill>
                <a:latin typeface="Times New Roman"/>
                <a:cs typeface="Times New Roman"/>
              </a:rPr>
              <a:t>up,</a:t>
            </a:r>
            <a:r>
              <a:rPr sz="700" spc="10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seeing 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shared</a:t>
            </a:r>
            <a:r>
              <a:rPr sz="700" spc="10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x</a:t>
            </a:r>
            <a:r>
              <a:rPr sz="700" spc="10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being</a:t>
            </a:r>
            <a:r>
              <a:rPr sz="700" spc="8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3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spc="55" dirty="0">
                <a:latin typeface="Times New Roman"/>
                <a:cs typeface="Times New Roman"/>
              </a:rPr>
              <a:t>(txt+</a:t>
            </a:r>
            <a:r>
              <a:rPr sz="700" b="1" spc="55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55" dirty="0">
                <a:latin typeface="Times New Roman"/>
                <a:cs typeface="Times New Roman"/>
              </a:rPr>
              <a:t>(shared_x)</a:t>
            </a:r>
            <a:r>
              <a:rPr sz="700" spc="155" dirty="0">
                <a:latin typeface="Times New Roman"/>
                <a:cs typeface="Times New Roman"/>
              </a:rPr>
              <a:t> </a:t>
            </a:r>
            <a:r>
              <a:rPr sz="700" spc="13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5465" y="1830625"/>
            <a:ext cx="980440" cy="1974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560"/>
              </a:lnSpc>
              <a:spcBef>
                <a:spcPts val="95"/>
              </a:spcBef>
            </a:pPr>
            <a:r>
              <a:rPr sz="500" spc="-25" dirty="0">
                <a:latin typeface="Times New Roman"/>
                <a:cs typeface="Times New Roman"/>
              </a:rPr>
              <a:t>15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16</a:t>
            </a:r>
            <a:r>
              <a:rPr sz="500" spc="490" dirty="0">
                <a:latin typeface="Times New Roman"/>
                <a:cs typeface="Times New Roman"/>
              </a:rPr>
              <a:t> 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9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0" dirty="0">
                <a:latin typeface="Times New Roman"/>
                <a:cs typeface="Times New Roman"/>
              </a:rPr>
              <a:t>sleeper(name):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6458" y="1987514"/>
            <a:ext cx="2917825" cy="7696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spc="100" dirty="0">
                <a:latin typeface="Times New Roman"/>
                <a:cs typeface="Times New Roman"/>
              </a:rPr>
              <a:t>sleeplist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b="1" spc="120" dirty="0">
                <a:solidFill>
                  <a:srgbClr val="FF0059"/>
                </a:solidFill>
                <a:latin typeface="Times New Roman"/>
                <a:cs typeface="Times New Roman"/>
              </a:rPr>
              <a:t>list</a:t>
            </a:r>
            <a:r>
              <a:rPr sz="700" spc="120" dirty="0">
                <a:latin typeface="Times New Roman"/>
                <a:cs typeface="Times New Roman"/>
              </a:rPr>
              <a:t>()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dirty="0">
                <a:latin typeface="Times New Roman"/>
                <a:cs typeface="Times New Roman"/>
              </a:rPr>
              <a:t>(name,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spc="80" dirty="0">
                <a:solidFill>
                  <a:srgbClr val="C80000"/>
                </a:solidFill>
                <a:latin typeface="Times New Roman"/>
                <a:cs typeface="Times New Roman"/>
              </a:rPr>
              <a:t>’sees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shared</a:t>
            </a:r>
            <a:r>
              <a:rPr sz="700" spc="17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x</a:t>
            </a:r>
            <a:r>
              <a:rPr sz="700" spc="18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5" dirty="0">
                <a:solidFill>
                  <a:srgbClr val="C80000"/>
                </a:solidFill>
                <a:latin typeface="Times New Roman"/>
                <a:cs typeface="Times New Roman"/>
              </a:rPr>
              <a:t>being’</a:t>
            </a:r>
            <a:r>
              <a:rPr sz="700" spc="75" dirty="0">
                <a:latin typeface="Times New Roman"/>
                <a:cs typeface="Times New Roman"/>
              </a:rPr>
              <a:t>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shared_x)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15"/>
              </a:lnSpc>
            </a:pP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220" dirty="0">
                <a:latin typeface="Times New Roman"/>
                <a:cs typeface="Times New Roman"/>
              </a:rPr>
              <a:t>i</a:t>
            </a:r>
            <a:r>
              <a:rPr sz="700" spc="95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b="1" spc="45" dirty="0">
                <a:solidFill>
                  <a:srgbClr val="FF0059"/>
                </a:solidFill>
                <a:latin typeface="Times New Roman"/>
                <a:cs typeface="Times New Roman"/>
              </a:rPr>
              <a:t>range</a:t>
            </a:r>
            <a:r>
              <a:rPr sz="700" spc="45" dirty="0">
                <a:latin typeface="Times New Roman"/>
                <a:cs typeface="Times New Roman"/>
              </a:rPr>
              <a:t>(3):</a:t>
            </a:r>
            <a:endParaRPr sz="700">
              <a:latin typeface="Times New Roman"/>
              <a:cs typeface="Times New Roman"/>
            </a:endParaRPr>
          </a:p>
          <a:p>
            <a:pPr marL="189230" marR="5080" indent="-635">
              <a:lnSpc>
                <a:spcPts val="720"/>
              </a:lnSpc>
              <a:spcBef>
                <a:spcPts val="65"/>
              </a:spcBef>
            </a:pPr>
            <a:r>
              <a:rPr sz="700" spc="60" dirty="0">
                <a:latin typeface="Times New Roman"/>
                <a:cs typeface="Times New Roman"/>
              </a:rPr>
              <a:t>subsleeper</a:t>
            </a:r>
            <a:r>
              <a:rPr sz="700" spc="16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Thread(target=sleeping,</a:t>
            </a:r>
            <a:r>
              <a:rPr sz="700" spc="17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args=(name+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9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9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90" dirty="0">
                <a:latin typeface="Times New Roman"/>
                <a:cs typeface="Times New Roman"/>
              </a:rPr>
              <a:t>+</a:t>
            </a:r>
            <a:r>
              <a:rPr sz="700" b="1" spc="90" dirty="0">
                <a:solidFill>
                  <a:srgbClr val="FF0059"/>
                </a:solidFill>
                <a:latin typeface="Times New Roman"/>
                <a:cs typeface="Times New Roman"/>
              </a:rPr>
              <a:t>str</a:t>
            </a:r>
            <a:r>
              <a:rPr sz="700" spc="90" dirty="0">
                <a:latin typeface="Times New Roman"/>
                <a:cs typeface="Times New Roman"/>
              </a:rPr>
              <a:t>(i),)) </a:t>
            </a:r>
            <a:r>
              <a:rPr sz="700" spc="55" dirty="0">
                <a:latin typeface="Times New Roman"/>
                <a:cs typeface="Times New Roman"/>
              </a:rPr>
              <a:t>sleeplist.append(subsleeper)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80"/>
              </a:lnSpc>
              <a:spcBef>
                <a:spcPts val="585"/>
              </a:spcBef>
            </a:pP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9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140" dirty="0">
                <a:latin typeface="Times New Roman"/>
                <a:cs typeface="Times New Roman"/>
              </a:rPr>
              <a:t>s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105" dirty="0">
                <a:latin typeface="Times New Roman"/>
                <a:cs typeface="Times New Roman"/>
              </a:rPr>
              <a:t>sleeplist: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120" dirty="0">
                <a:latin typeface="Times New Roman"/>
                <a:cs typeface="Times New Roman"/>
              </a:rPr>
              <a:t>s.start();</a:t>
            </a:r>
            <a:r>
              <a:rPr sz="700" spc="75" dirty="0">
                <a:latin typeface="Times New Roman"/>
                <a:cs typeface="Times New Roman"/>
              </a:rPr>
              <a:t> 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for</a:t>
            </a:r>
            <a:r>
              <a:rPr sz="700" b="1" spc="9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140" dirty="0">
                <a:latin typeface="Times New Roman"/>
                <a:cs typeface="Times New Roman"/>
              </a:rPr>
              <a:t>s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b="1" spc="100" dirty="0">
                <a:solidFill>
                  <a:srgbClr val="FF0059"/>
                </a:solidFill>
                <a:latin typeface="Times New Roman"/>
                <a:cs typeface="Times New Roman"/>
              </a:rPr>
              <a:t>in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105" dirty="0">
                <a:latin typeface="Times New Roman"/>
                <a:cs typeface="Times New Roman"/>
              </a:rPr>
              <a:t>sleeplist: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90" dirty="0">
                <a:latin typeface="Times New Roman"/>
                <a:cs typeface="Times New Roman"/>
              </a:rPr>
              <a:t>s.join()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dirty="0">
                <a:latin typeface="Times New Roman"/>
                <a:cs typeface="Times New Roman"/>
              </a:rPr>
              <a:t>(name,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spc="80" dirty="0">
                <a:solidFill>
                  <a:srgbClr val="C80000"/>
                </a:solidFill>
                <a:latin typeface="Times New Roman"/>
                <a:cs typeface="Times New Roman"/>
              </a:rPr>
              <a:t>’sees</a:t>
            </a:r>
            <a:r>
              <a:rPr sz="700" spc="15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shared</a:t>
            </a:r>
            <a:r>
              <a:rPr sz="700" spc="17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x</a:t>
            </a:r>
            <a:r>
              <a:rPr sz="700" spc="18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5" dirty="0">
                <a:solidFill>
                  <a:srgbClr val="C80000"/>
                </a:solidFill>
                <a:latin typeface="Times New Roman"/>
                <a:cs typeface="Times New Roman"/>
              </a:rPr>
              <a:t>being’</a:t>
            </a:r>
            <a:r>
              <a:rPr sz="700" spc="75" dirty="0">
                <a:latin typeface="Times New Roman"/>
                <a:cs typeface="Times New Roman"/>
              </a:rPr>
              <a:t>,</a:t>
            </a:r>
            <a:r>
              <a:rPr sz="700" spc="19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shared_x)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465" y="1997637"/>
            <a:ext cx="101600" cy="845819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500" spc="-25" dirty="0">
                <a:latin typeface="Times New Roman"/>
                <a:cs typeface="Times New Roman"/>
              </a:rPr>
              <a:t>17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18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19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20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21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25" dirty="0">
                <a:latin typeface="Times New Roman"/>
                <a:cs typeface="Times New Roman"/>
              </a:rPr>
              <a:t>24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25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5465" y="2807401"/>
            <a:ext cx="2219960" cy="4965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500" dirty="0">
                <a:latin typeface="Times New Roman"/>
                <a:cs typeface="Times New Roman"/>
              </a:rPr>
              <a:t>26</a:t>
            </a:r>
            <a:r>
              <a:rPr sz="500" spc="420" dirty="0">
                <a:latin typeface="Times New Roman"/>
                <a:cs typeface="Times New Roman"/>
              </a:rPr>
              <a:t> </a:t>
            </a: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u="sng" spc="1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name</a:t>
            </a:r>
            <a:r>
              <a:rPr sz="700" u="sng" spc="2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700" spc="-8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==</a:t>
            </a:r>
            <a:r>
              <a:rPr sz="700" spc="80" dirty="0">
                <a:latin typeface="Times New Roman"/>
                <a:cs typeface="Times New Roman"/>
              </a:rPr>
              <a:t> </a:t>
            </a:r>
            <a:r>
              <a:rPr sz="700" spc="90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u="sng" spc="175" dirty="0">
                <a:solidFill>
                  <a:srgbClr val="C80000"/>
                </a:solidFill>
                <a:uFill>
                  <a:solidFill>
                    <a:srgbClr val="C7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main</a:t>
            </a:r>
            <a:r>
              <a:rPr sz="700" u="sng" spc="484" dirty="0">
                <a:solidFill>
                  <a:srgbClr val="C80000"/>
                </a:solidFill>
                <a:uFill>
                  <a:solidFill>
                    <a:srgbClr val="C7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700" spc="145" dirty="0">
                <a:solidFill>
                  <a:srgbClr val="C80000"/>
                </a:solidFill>
                <a:latin typeface="Times New Roman"/>
                <a:cs typeface="Times New Roman"/>
              </a:rPr>
              <a:t>’</a:t>
            </a:r>
            <a:r>
              <a:rPr sz="700" spc="145" dirty="0">
                <a:latin typeface="Times New Roman"/>
                <a:cs typeface="Times New Roman"/>
              </a:rPr>
              <a:t>: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  <a:tabLst>
                <a:tab pos="336550" algn="l"/>
              </a:tabLst>
            </a:pPr>
            <a:r>
              <a:rPr sz="500" spc="-25" dirty="0">
                <a:latin typeface="Times New Roman"/>
                <a:cs typeface="Times New Roman"/>
              </a:rPr>
              <a:t>27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65" dirty="0">
                <a:latin typeface="Times New Roman"/>
                <a:cs typeface="Times New Roman"/>
              </a:rPr>
              <a:t>p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Process(target=sleeper,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args=(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’eve’</a:t>
            </a:r>
            <a:r>
              <a:rPr sz="700" spc="60" dirty="0">
                <a:latin typeface="Times New Roman"/>
                <a:cs typeface="Times New Roman"/>
              </a:rPr>
              <a:t>,))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  <a:tabLst>
                <a:tab pos="336550" algn="l"/>
              </a:tabLst>
            </a:pPr>
            <a:r>
              <a:rPr sz="500" spc="-25" dirty="0">
                <a:latin typeface="Times New Roman"/>
                <a:cs typeface="Times New Roman"/>
              </a:rPr>
              <a:t>28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65" dirty="0">
                <a:latin typeface="Times New Roman"/>
                <a:cs typeface="Times New Roman"/>
              </a:rPr>
              <a:t>q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90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Process(target=sleeper,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spc="55" dirty="0">
                <a:latin typeface="Times New Roman"/>
                <a:cs typeface="Times New Roman"/>
              </a:rPr>
              <a:t>args=(</a:t>
            </a:r>
            <a:r>
              <a:rPr sz="700" spc="55" dirty="0">
                <a:solidFill>
                  <a:srgbClr val="C80000"/>
                </a:solidFill>
                <a:latin typeface="Times New Roman"/>
                <a:cs typeface="Times New Roman"/>
              </a:rPr>
              <a:t>’bob’</a:t>
            </a:r>
            <a:r>
              <a:rPr sz="700" spc="55" dirty="0">
                <a:latin typeface="Times New Roman"/>
                <a:cs typeface="Times New Roman"/>
              </a:rPr>
              <a:t>,))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  <a:tabLst>
                <a:tab pos="336550" algn="l"/>
              </a:tabLst>
            </a:pPr>
            <a:r>
              <a:rPr sz="500" spc="-25" dirty="0">
                <a:latin typeface="Times New Roman"/>
                <a:cs typeface="Times New Roman"/>
              </a:rPr>
              <a:t>29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14" dirty="0">
                <a:latin typeface="Times New Roman"/>
                <a:cs typeface="Times New Roman"/>
              </a:rPr>
              <a:t>p.start();</a:t>
            </a:r>
            <a:r>
              <a:rPr sz="700" spc="85" dirty="0">
                <a:latin typeface="Times New Roman"/>
                <a:cs typeface="Times New Roman"/>
              </a:rPr>
              <a:t> </a:t>
            </a:r>
            <a:r>
              <a:rPr sz="700" spc="100" dirty="0">
                <a:latin typeface="Times New Roman"/>
                <a:cs typeface="Times New Roman"/>
              </a:rPr>
              <a:t>q.start()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  <a:tabLst>
                <a:tab pos="336550" algn="l"/>
              </a:tabLst>
            </a:pPr>
            <a:r>
              <a:rPr sz="500" spc="-25" dirty="0">
                <a:latin typeface="Times New Roman"/>
                <a:cs typeface="Times New Roman"/>
              </a:rPr>
              <a:t>30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spc="100" dirty="0">
                <a:latin typeface="Times New Roman"/>
                <a:cs typeface="Times New Roman"/>
              </a:rPr>
              <a:t>p.join(); </a:t>
            </a:r>
            <a:r>
              <a:rPr sz="700" spc="80" dirty="0">
                <a:latin typeface="Times New Roman"/>
                <a:cs typeface="Times New Roman"/>
              </a:rPr>
              <a:t>q.join()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3" name="object 13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38513"/>
            <a:ext cx="3573779" cy="297370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example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Python</a:t>
            </a:r>
            <a:endParaRPr sz="1200">
              <a:latin typeface="Arial"/>
              <a:cs typeface="Arial"/>
            </a:endParaRPr>
          </a:p>
          <a:p>
            <a:pPr marL="334010">
              <a:lnSpc>
                <a:spcPct val="100000"/>
              </a:lnSpc>
              <a:spcBef>
                <a:spcPts val="385"/>
              </a:spcBef>
            </a:pP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sees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71</a:t>
            </a:r>
            <a:endParaRPr sz="1000">
              <a:latin typeface="Times New Roman"/>
              <a:cs typeface="Times New Roman"/>
            </a:endParaRPr>
          </a:p>
          <a:p>
            <a:pPr marL="334010" marR="389255">
              <a:lnSpc>
                <a:spcPct val="109600"/>
              </a:lnSpc>
            </a:pP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0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20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sees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84</a:t>
            </a:r>
            <a:endParaRPr sz="1000">
              <a:latin typeface="Times New Roman"/>
              <a:cs typeface="Times New Roman"/>
            </a:endParaRPr>
          </a:p>
          <a:p>
            <a:pPr marL="334010" marR="389255">
              <a:lnSpc>
                <a:spcPct val="109600"/>
              </a:lnSpc>
            </a:pP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1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15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2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3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0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8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1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16</a:t>
            </a:r>
            <a:r>
              <a:rPr sz="1000" spc="215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 </a:t>
            </a:r>
            <a:r>
              <a:rPr sz="1000" spc="55" dirty="0">
                <a:latin typeface="Times New Roman"/>
                <a:cs typeface="Times New Roman"/>
              </a:rPr>
              <a:t>53:21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2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210" dirty="0">
                <a:latin typeface="Times New Roman"/>
                <a:cs typeface="Times New Roman"/>
              </a:rPr>
              <a:t>is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55" dirty="0">
                <a:latin typeface="Times New Roman"/>
                <a:cs typeface="Times New Roman"/>
              </a:rPr>
              <a:t>going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55" dirty="0">
                <a:latin typeface="Times New Roman"/>
                <a:cs typeface="Times New Roman"/>
              </a:rPr>
              <a:t>to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sleep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40" dirty="0">
                <a:latin typeface="Times New Roman"/>
                <a:cs typeface="Times New Roman"/>
              </a:rPr>
              <a:t>for</a:t>
            </a:r>
            <a:r>
              <a:rPr sz="1000" spc="20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8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seconds</a:t>
            </a:r>
            <a:endParaRPr sz="1000">
              <a:latin typeface="Times New Roman"/>
              <a:cs typeface="Times New Roman"/>
            </a:endParaRPr>
          </a:p>
          <a:p>
            <a:pPr marL="334010" marR="5080" algn="just">
              <a:lnSpc>
                <a:spcPct val="109600"/>
              </a:lnSpc>
            </a:pPr>
            <a:r>
              <a:rPr sz="1000" spc="55" dirty="0">
                <a:latin typeface="Times New Roman"/>
                <a:cs typeface="Times New Roman"/>
              </a:rPr>
              <a:t>53:24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2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72 </a:t>
            </a:r>
            <a:r>
              <a:rPr sz="1000" spc="55" dirty="0">
                <a:latin typeface="Times New Roman"/>
                <a:cs typeface="Times New Roman"/>
              </a:rPr>
              <a:t>53:29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0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85 </a:t>
            </a:r>
            <a:r>
              <a:rPr sz="1000" spc="55" dirty="0">
                <a:latin typeface="Times New Roman"/>
                <a:cs typeface="Times New Roman"/>
              </a:rPr>
              <a:t>53:29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2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86 </a:t>
            </a:r>
            <a:r>
              <a:rPr sz="1000" spc="55" dirty="0">
                <a:latin typeface="Times New Roman"/>
                <a:cs typeface="Times New Roman"/>
              </a:rPr>
              <a:t>53:36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1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73 </a:t>
            </a:r>
            <a:r>
              <a:rPr sz="1000" spc="55" dirty="0">
                <a:latin typeface="Times New Roman"/>
                <a:cs typeface="Times New Roman"/>
              </a:rPr>
              <a:t>53:37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1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87 </a:t>
            </a:r>
            <a:r>
              <a:rPr sz="1000" dirty="0">
                <a:latin typeface="Times New Roman"/>
                <a:cs typeface="Times New Roman"/>
              </a:rPr>
              <a:t>bob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sees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204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21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87</a:t>
            </a:r>
            <a:endParaRPr sz="1000">
              <a:latin typeface="Times New Roman"/>
              <a:cs typeface="Times New Roman"/>
            </a:endParaRPr>
          </a:p>
          <a:p>
            <a:pPr marL="334010" marR="5080" algn="just">
              <a:lnSpc>
                <a:spcPct val="109600"/>
              </a:lnSpc>
            </a:pPr>
            <a:r>
              <a:rPr sz="1000" spc="55" dirty="0">
                <a:latin typeface="Times New Roman"/>
                <a:cs typeface="Times New Roman"/>
              </a:rPr>
              <a:t>53:41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0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80" dirty="0">
                <a:latin typeface="Times New Roman"/>
                <a:cs typeface="Times New Roman"/>
              </a:rPr>
              <a:t>has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woken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110" dirty="0">
                <a:latin typeface="Times New Roman"/>
                <a:cs typeface="Times New Roman"/>
              </a:rPr>
              <a:t>up,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85" dirty="0">
                <a:latin typeface="Times New Roman"/>
                <a:cs typeface="Times New Roman"/>
              </a:rPr>
              <a:t>seeing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80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85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74 </a:t>
            </a:r>
            <a:r>
              <a:rPr sz="1000" spc="65" dirty="0">
                <a:latin typeface="Times New Roman"/>
                <a:cs typeface="Times New Roman"/>
              </a:rPr>
              <a:t>eve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sees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75" dirty="0">
                <a:latin typeface="Times New Roman"/>
                <a:cs typeface="Times New Roman"/>
              </a:rPr>
              <a:t>shared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95" dirty="0">
                <a:latin typeface="Times New Roman"/>
                <a:cs typeface="Times New Roman"/>
              </a:rPr>
              <a:t>x</a:t>
            </a:r>
            <a:r>
              <a:rPr sz="1000" spc="195" dirty="0">
                <a:latin typeface="Times New Roman"/>
                <a:cs typeface="Times New Roman"/>
              </a:rPr>
              <a:t> </a:t>
            </a:r>
            <a:r>
              <a:rPr sz="1000" spc="70" dirty="0">
                <a:latin typeface="Times New Roman"/>
                <a:cs typeface="Times New Roman"/>
              </a:rPr>
              <a:t>being</a:t>
            </a:r>
            <a:r>
              <a:rPr sz="1000" spc="190" dirty="0">
                <a:latin typeface="Times New Roman"/>
                <a:cs typeface="Times New Roman"/>
              </a:rPr>
              <a:t> </a:t>
            </a:r>
            <a:r>
              <a:rPr sz="1000" spc="-25" dirty="0">
                <a:latin typeface="Times New Roman"/>
                <a:cs typeface="Times New Roman"/>
              </a:rPr>
              <a:t>74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15130" cy="2451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operating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systems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Main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289560" marR="282575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Should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should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implemented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as </a:t>
            </a:r>
            <a:r>
              <a:rPr sz="900" spc="-10" dirty="0">
                <a:latin typeface="Arial"/>
                <a:cs typeface="Arial"/>
              </a:rPr>
              <a:t>user-level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packages?</a:t>
            </a:r>
            <a:endParaRPr sz="9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74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User-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space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solution</a:t>
            </a:r>
            <a:endParaRPr sz="1000">
              <a:latin typeface="Arial"/>
              <a:cs typeface="Arial"/>
            </a:endParaRPr>
          </a:p>
          <a:p>
            <a:pPr marL="539115" indent="-116839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completely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within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single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300" dirty="0">
                <a:latin typeface="Menlo"/>
                <a:cs typeface="Menlo"/>
              </a:rPr>
              <a:t>⇒</a:t>
            </a:r>
            <a:endParaRPr sz="900">
              <a:latin typeface="Menlo"/>
              <a:cs typeface="Menlo"/>
            </a:endParaRPr>
          </a:p>
          <a:p>
            <a:pPr marL="542925">
              <a:lnSpc>
                <a:spcPct val="100000"/>
              </a:lnSpc>
              <a:spcBef>
                <a:spcPts val="125"/>
              </a:spcBef>
            </a:pPr>
            <a:r>
              <a:rPr sz="900" spc="-10" dirty="0">
                <a:latin typeface="Arial"/>
                <a:cs typeface="Arial"/>
              </a:rPr>
              <a:t>implementations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extremely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efficient.</a:t>
            </a:r>
            <a:endParaRPr sz="900">
              <a:latin typeface="Arial"/>
              <a:cs typeface="Arial"/>
            </a:endParaRPr>
          </a:p>
          <a:p>
            <a:pPr marL="538480" marR="87630" indent="-116205">
              <a:lnSpc>
                <a:spcPct val="111600"/>
              </a:lnSpc>
              <a:spcBef>
                <a:spcPts val="395"/>
              </a:spcBef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All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behalf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in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which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thread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resides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decides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entire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blocked.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spc="-10" dirty="0">
                <a:latin typeface="Arial"/>
                <a:cs typeface="Arial"/>
              </a:rPr>
              <a:t>Threads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external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block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on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per-event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basis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can’t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distinguish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it </a:t>
            </a:r>
            <a:r>
              <a:rPr sz="900" dirty="0">
                <a:latin typeface="Arial"/>
                <a:cs typeface="Arial"/>
              </a:rPr>
              <a:t>support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signaling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them?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41800" cy="2654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operating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systems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endParaRPr sz="1000">
              <a:latin typeface="Arial"/>
              <a:cs typeface="Arial"/>
            </a:endParaRPr>
          </a:p>
          <a:p>
            <a:pPr marL="302260" marR="147320" indent="-381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whole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idea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implementation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 </a:t>
            </a:r>
            <a:r>
              <a:rPr sz="900" dirty="0">
                <a:latin typeface="Arial"/>
                <a:cs typeface="Arial"/>
              </a:rPr>
              <a:t>package.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all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return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calls:</a:t>
            </a:r>
            <a:endParaRPr sz="900">
              <a:latin typeface="Arial"/>
              <a:cs typeface="Arial"/>
            </a:endParaRPr>
          </a:p>
          <a:p>
            <a:pPr marL="555625" marR="348615" indent="-120650">
              <a:lnSpc>
                <a:spcPct val="111600"/>
              </a:lnSpc>
              <a:spcBef>
                <a:spcPts val="33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Operations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longer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problem: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kernel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schedules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another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available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thread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 marL="555625" marR="7556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handling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external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(which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catches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events)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schedules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thread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associated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with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event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55625" marR="43180" indent="-1206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problem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loss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efficiency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because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 </a:t>
            </a:r>
            <a:r>
              <a:rPr sz="900" dirty="0">
                <a:latin typeface="Arial"/>
                <a:cs typeface="Arial"/>
              </a:rPr>
              <a:t>operation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requires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kernel.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Conclusion</a:t>
            </a:r>
            <a:r>
              <a:rPr sz="10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–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but</a:t>
            </a:r>
            <a:endParaRPr sz="1000">
              <a:latin typeface="Arial"/>
              <a:cs typeface="Arial"/>
            </a:endParaRPr>
          </a:p>
          <a:p>
            <a:pPr marL="302260" marR="104775" indent="-3810">
              <a:lnSpc>
                <a:spcPts val="1210"/>
              </a:lnSpc>
              <a:spcBef>
                <a:spcPts val="35"/>
              </a:spcBef>
            </a:pPr>
            <a:r>
              <a:rPr sz="900" spc="-30" dirty="0">
                <a:latin typeface="Arial"/>
                <a:cs typeface="Arial"/>
              </a:rPr>
              <a:t>Try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mix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user-level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kernel-level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concept,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however, performance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gain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turned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outweigh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increased complexity.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987165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Combining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user-level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kernel-level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idea</a:t>
            </a:r>
            <a:endParaRPr sz="1000">
              <a:latin typeface="Arial"/>
              <a:cs typeface="Arial"/>
            </a:endParaRPr>
          </a:p>
          <a:p>
            <a:pPr marL="264160" marR="50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Introduce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two-level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approach: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threads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 user-level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threads.</a:t>
            </a:r>
            <a:endParaRPr sz="9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3781" y="1324733"/>
            <a:ext cx="3079053" cy="135231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34696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combined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operation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38625" cy="873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combined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operation</a:t>
            </a:r>
            <a:endParaRPr sz="10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User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that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executing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that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user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thread,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blocks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38625" cy="1383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combined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operation</a:t>
            </a:r>
            <a:endParaRPr sz="10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User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that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executing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that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user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thread,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blocks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thread.</a:t>
            </a:r>
            <a:endParaRPr sz="900">
              <a:latin typeface="Arial"/>
              <a:cs typeface="Arial"/>
            </a:endParaRPr>
          </a:p>
          <a:p>
            <a:pPr marL="542925" marR="14795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schedule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another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having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runnable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user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to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it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Note: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switch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 </a:t>
            </a:r>
            <a:r>
              <a:rPr sz="900" dirty="0">
                <a:latin typeface="Arial"/>
                <a:cs typeface="Arial"/>
              </a:rPr>
              <a:t>runnable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space.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38625" cy="1739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combined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operation</a:t>
            </a:r>
            <a:endParaRPr sz="10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User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that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executing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that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user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thread,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blocks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thread.</a:t>
            </a:r>
            <a:endParaRPr sz="900">
              <a:latin typeface="Arial"/>
              <a:cs typeface="Arial"/>
            </a:endParaRPr>
          </a:p>
          <a:p>
            <a:pPr marL="542925" marR="14795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schedule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another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having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runnable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user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to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it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Note: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switch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 </a:t>
            </a:r>
            <a:r>
              <a:rPr sz="900" dirty="0">
                <a:latin typeface="Arial"/>
                <a:cs typeface="Arial"/>
              </a:rPr>
              <a:t>runnable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space.</a:t>
            </a:r>
            <a:endParaRPr sz="900">
              <a:latin typeface="Arial"/>
              <a:cs typeface="Arial"/>
            </a:endParaRPr>
          </a:p>
          <a:p>
            <a:pPr marL="542925" marR="52069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user-level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</a:t>
            </a:r>
            <a:r>
              <a:rPr sz="900" spc="-25" dirty="0">
                <a:latin typeface="Arial"/>
                <a:cs typeface="Arial"/>
              </a:rPr>
              <a:t> to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runnable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bound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59885" cy="2174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Introduction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idea</a:t>
            </a:r>
            <a:endParaRPr sz="1000">
              <a:latin typeface="Arial"/>
              <a:cs typeface="Arial"/>
            </a:endParaRPr>
          </a:p>
          <a:p>
            <a:pPr marL="259079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build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virtual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processors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software,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top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physical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processors:</a:t>
            </a:r>
            <a:endParaRPr sz="900">
              <a:latin typeface="Arial"/>
              <a:cs typeface="Arial"/>
            </a:endParaRPr>
          </a:p>
          <a:p>
            <a:pPr marL="1047750" marR="280670" indent="-607695">
              <a:lnSpc>
                <a:spcPct val="111600"/>
              </a:lnSpc>
              <a:spcBef>
                <a:spcPts val="400"/>
              </a:spcBef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Processor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:</a:t>
            </a:r>
            <a:r>
              <a:rPr sz="900" spc="19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along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capability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dirty="0">
                <a:latin typeface="Arial"/>
                <a:cs typeface="Arial"/>
              </a:rPr>
              <a:t>automatically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those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instructions.</a:t>
            </a:r>
            <a:endParaRPr sz="900">
              <a:latin typeface="Arial"/>
              <a:cs typeface="Arial"/>
            </a:endParaRPr>
          </a:p>
          <a:p>
            <a:pPr marL="1047750" marR="5080" indent="-455930">
              <a:lnSpc>
                <a:spcPct val="111600"/>
              </a:lnSpc>
              <a:spcBef>
                <a:spcPts val="400"/>
              </a:spcBef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:</a:t>
            </a:r>
            <a:r>
              <a:rPr sz="900" spc="1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software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whose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5" dirty="0">
                <a:latin typeface="Arial"/>
                <a:cs typeface="Arial"/>
              </a:rPr>
              <a:t> of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executed.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Saving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implies </a:t>
            </a:r>
            <a:r>
              <a:rPr sz="900" dirty="0">
                <a:latin typeface="Arial"/>
                <a:cs typeface="Arial"/>
              </a:rPr>
              <a:t>stopping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saving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needed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continue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stage.</a:t>
            </a:r>
            <a:endParaRPr sz="900">
              <a:latin typeface="Arial"/>
              <a:cs typeface="Arial"/>
            </a:endParaRPr>
          </a:p>
          <a:p>
            <a:pPr marL="1047750" marR="106680" indent="-506730">
              <a:lnSpc>
                <a:spcPct val="111600"/>
              </a:lnSpc>
              <a:spcBef>
                <a:spcPts val="395"/>
              </a:spcBef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:</a:t>
            </a:r>
            <a:r>
              <a:rPr sz="900" spc="1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software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whose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threads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executed.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means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38625" cy="2096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User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kernel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combined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operation</a:t>
            </a:r>
            <a:endParaRPr sz="10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User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that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executing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that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user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thread,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blocks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remains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thread.</a:t>
            </a:r>
            <a:endParaRPr sz="900">
              <a:latin typeface="Arial"/>
              <a:cs typeface="Arial"/>
            </a:endParaRPr>
          </a:p>
          <a:p>
            <a:pPr marL="542925" marR="14795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schedule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another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kernel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having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runnable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user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bound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to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it</a:t>
            </a:r>
            <a:r>
              <a:rPr sz="900" dirty="0">
                <a:latin typeface="Arial"/>
                <a:cs typeface="Arial"/>
              </a:rPr>
              <a:t>.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Note: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switch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 </a:t>
            </a:r>
            <a:r>
              <a:rPr sz="900" dirty="0">
                <a:latin typeface="Arial"/>
                <a:cs typeface="Arial"/>
              </a:rPr>
              <a:t>runnable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space.</a:t>
            </a:r>
            <a:endParaRPr sz="900">
              <a:latin typeface="Arial"/>
              <a:cs typeface="Arial"/>
            </a:endParaRPr>
          </a:p>
          <a:p>
            <a:pPr marL="542925" marR="52069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397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user-level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</a:t>
            </a:r>
            <a:r>
              <a:rPr sz="900" spc="-25" dirty="0">
                <a:latin typeface="Arial"/>
                <a:cs typeface="Arial"/>
              </a:rPr>
              <a:t> to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runnable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bound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thread).</a:t>
            </a:r>
            <a:endParaRPr sz="900">
              <a:latin typeface="Arial"/>
              <a:cs typeface="Arial"/>
            </a:endParaRPr>
          </a:p>
          <a:p>
            <a:pPr marL="542925" marR="52705" indent="-1206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37845" algn="l"/>
              </a:tabLst>
            </a:pPr>
            <a:r>
              <a:rPr sz="900" dirty="0">
                <a:latin typeface="Arial"/>
                <a:cs typeface="Arial"/>
              </a:rPr>
              <a:t>When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schedule,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kernel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remain </a:t>
            </a:r>
            <a:r>
              <a:rPr sz="900" dirty="0">
                <a:latin typeface="Arial"/>
                <a:cs typeface="Arial"/>
              </a:rPr>
              <a:t>idle,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even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removed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(destroyed)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kernel.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196715" cy="2476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Using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at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client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side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Multithreaded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web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client</a:t>
            </a:r>
            <a:endParaRPr sz="10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Hiding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network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latencies:</a:t>
            </a:r>
            <a:endParaRPr sz="900">
              <a:latin typeface="Arial"/>
              <a:cs typeface="Arial"/>
            </a:endParaRPr>
          </a:p>
          <a:p>
            <a:pPr marL="555625" marR="100965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50545" algn="l"/>
              </a:tabLst>
            </a:pPr>
            <a:r>
              <a:rPr sz="900" dirty="0">
                <a:latin typeface="Arial"/>
                <a:cs typeface="Arial"/>
              </a:rPr>
              <a:t>Web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browser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scans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HTML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page,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finds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more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files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need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fetched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55625" marR="43180" indent="-120650">
              <a:lnSpc>
                <a:spcPct val="111600"/>
              </a:lnSpc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Each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file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fetched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by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separate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thread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(blocking)</a:t>
            </a:r>
            <a:r>
              <a:rPr sz="900" spc="-20" dirty="0">
                <a:latin typeface="Arial"/>
                <a:cs typeface="Arial"/>
              </a:rPr>
              <a:t> HTTP </a:t>
            </a:r>
            <a:r>
              <a:rPr sz="900" spc="-10" dirty="0">
                <a:latin typeface="Arial"/>
                <a:cs typeface="Arial"/>
              </a:rPr>
              <a:t>request.</a:t>
            </a:r>
            <a:endParaRPr sz="900">
              <a:latin typeface="Arial"/>
              <a:cs typeface="Arial"/>
            </a:endParaRPr>
          </a:p>
          <a:p>
            <a:pPr marL="551815" indent="-116839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browser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displays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them.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Multiple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request-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response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calls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other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machines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(RPC)</a:t>
            </a:r>
            <a:endParaRPr sz="1000">
              <a:latin typeface="Arial"/>
              <a:cs typeface="Arial"/>
            </a:endParaRPr>
          </a:p>
          <a:p>
            <a:pPr marL="555625" marR="246379" indent="-120650">
              <a:lnSpc>
                <a:spcPct val="111600"/>
              </a:lnSpc>
              <a:spcBef>
                <a:spcPts val="565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several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different thread.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until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results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returned.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3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Note: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calls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different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linear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speed-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up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88328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Threads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031615" cy="822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Multithreaded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clients: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does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it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help?</a:t>
            </a:r>
            <a:endParaRPr sz="1200">
              <a:latin typeface="Arial"/>
              <a:cs typeface="Arial"/>
            </a:endParaRPr>
          </a:p>
          <a:p>
            <a:pPr marL="28575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Thread-level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parallelism: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TLP</a:t>
            </a:r>
            <a:endParaRPr sz="1000">
              <a:latin typeface="Arial"/>
              <a:cs typeface="Arial"/>
            </a:endParaRPr>
          </a:p>
          <a:p>
            <a:pPr marL="289560" marR="30480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fraction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exactly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executed simultaneously.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77555" y="1085387"/>
            <a:ext cx="35877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dirty="0">
                <a:latin typeface="Arial"/>
                <a:cs typeface="Arial"/>
              </a:rPr>
              <a:t>TLP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spc="125" dirty="0">
                <a:latin typeface="Arial"/>
                <a:cs typeface="Arial"/>
              </a:rPr>
              <a:t>=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25789" y="958768"/>
            <a:ext cx="22161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spc="-37" baseline="-24691" dirty="0">
                <a:latin typeface="Times New Roman"/>
                <a:cs typeface="Times New Roman"/>
              </a:rPr>
              <a:t>∑</a:t>
            </a:r>
            <a:r>
              <a:rPr sz="700" i="1" spc="-25" dirty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32380" y="1066282"/>
            <a:ext cx="1752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10" dirty="0">
                <a:latin typeface="Arial"/>
                <a:cs typeface="Arial"/>
              </a:rPr>
              <a:t>i</a:t>
            </a:r>
            <a:r>
              <a:rPr sz="700" i="1" spc="-130" dirty="0">
                <a:latin typeface="Arial"/>
                <a:cs typeface="Arial"/>
              </a:rPr>
              <a:t> </a:t>
            </a:r>
            <a:r>
              <a:rPr sz="700" spc="50" dirty="0">
                <a:latin typeface="Arial"/>
                <a:cs typeface="Arial"/>
              </a:rPr>
              <a:t>=1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75674" y="1001821"/>
            <a:ext cx="2514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-300" dirty="0">
                <a:latin typeface="Menlo"/>
                <a:cs typeface="Menlo"/>
              </a:rPr>
              <a:t>·</a:t>
            </a:r>
            <a:r>
              <a:rPr sz="900" i="1" spc="-420" dirty="0">
                <a:latin typeface="Menlo"/>
                <a:cs typeface="Menlo"/>
              </a:rPr>
              <a:t> </a:t>
            </a:r>
            <a:r>
              <a:rPr sz="900" i="1" spc="-25" dirty="0">
                <a:latin typeface="Arial"/>
                <a:cs typeface="Arial"/>
              </a:rPr>
              <a:t>c</a:t>
            </a:r>
            <a:r>
              <a:rPr sz="1050" i="1" spc="-37" baseline="-15873" dirty="0">
                <a:latin typeface="Arial"/>
                <a:cs typeface="Arial"/>
              </a:rPr>
              <a:t>i</a:t>
            </a:r>
            <a:endParaRPr sz="1050" baseline="-15873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263889" y="1183487"/>
            <a:ext cx="438784" cy="0"/>
          </a:xfrm>
          <a:custGeom>
            <a:avLst/>
            <a:gdLst/>
            <a:ahLst/>
            <a:cxnLst/>
            <a:rect l="l" t="t" r="r" b="b"/>
            <a:pathLst>
              <a:path w="438785">
                <a:moveTo>
                  <a:pt x="0" y="0"/>
                </a:moveTo>
                <a:lnTo>
                  <a:pt x="438670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297163" y="1163492"/>
            <a:ext cx="3663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latin typeface="Arial"/>
                <a:cs typeface="Arial"/>
              </a:rPr>
              <a:t>1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i="1" spc="60" dirty="0">
                <a:latin typeface="Menlo"/>
                <a:cs typeface="Menlo"/>
              </a:rPr>
              <a:t>−</a:t>
            </a:r>
            <a:r>
              <a:rPr sz="900" i="1" spc="60" dirty="0">
                <a:latin typeface="Arial"/>
                <a:cs typeface="Arial"/>
              </a:rPr>
              <a:t>c</a:t>
            </a:r>
            <a:r>
              <a:rPr sz="1050" spc="89" baseline="-15873" dirty="0">
                <a:latin typeface="Arial"/>
                <a:cs typeface="Arial"/>
              </a:rPr>
              <a:t>0</a:t>
            </a:r>
            <a:endParaRPr sz="1050" baseline="-15873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3204" y="1334625"/>
            <a:ext cx="38588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maximum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number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(can)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time.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4" name="object 14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467" y="3349927"/>
            <a:ext cx="88328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Threads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031615" cy="822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Multithreaded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clients: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does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it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help?</a:t>
            </a:r>
            <a:endParaRPr sz="1200">
              <a:latin typeface="Arial"/>
              <a:cs typeface="Arial"/>
            </a:endParaRPr>
          </a:p>
          <a:p>
            <a:pPr marL="28575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Thread-level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parallelism: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TLP</a:t>
            </a:r>
            <a:endParaRPr sz="1000">
              <a:latin typeface="Arial"/>
              <a:cs typeface="Arial"/>
            </a:endParaRPr>
          </a:p>
          <a:p>
            <a:pPr marL="289560" marR="30480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</a:t>
            </a:r>
            <a:r>
              <a:rPr sz="1050" i="1" baseline="-15873" dirty="0">
                <a:latin typeface="Arial"/>
                <a:cs typeface="Arial"/>
              </a:rPr>
              <a:t>i</a:t>
            </a:r>
            <a:r>
              <a:rPr sz="1050" i="1" spc="209" baseline="-15873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denote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fraction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exactly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executed simultaneously.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77555" y="1085387"/>
            <a:ext cx="35877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i="1" dirty="0">
                <a:latin typeface="Arial"/>
                <a:cs typeface="Arial"/>
              </a:rPr>
              <a:t>TLP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spc="125" dirty="0">
                <a:latin typeface="Arial"/>
                <a:cs typeface="Arial"/>
              </a:rPr>
              <a:t>=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25789" y="958768"/>
            <a:ext cx="22161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50" spc="-37" baseline="-24691" dirty="0">
                <a:latin typeface="Times New Roman"/>
                <a:cs typeface="Times New Roman"/>
              </a:rPr>
              <a:t>∑</a:t>
            </a:r>
            <a:r>
              <a:rPr sz="700" i="1" spc="-25" dirty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32380" y="1066282"/>
            <a:ext cx="17526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i="1" spc="-10" dirty="0">
                <a:latin typeface="Arial"/>
                <a:cs typeface="Arial"/>
              </a:rPr>
              <a:t>i</a:t>
            </a:r>
            <a:r>
              <a:rPr sz="700" i="1" spc="-130" dirty="0">
                <a:latin typeface="Arial"/>
                <a:cs typeface="Arial"/>
              </a:rPr>
              <a:t> </a:t>
            </a:r>
            <a:r>
              <a:rPr sz="700" spc="50" dirty="0">
                <a:latin typeface="Arial"/>
                <a:cs typeface="Arial"/>
              </a:rPr>
              <a:t>=1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75674" y="1001821"/>
            <a:ext cx="25146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i="1" dirty="0">
                <a:latin typeface="Arial"/>
                <a:cs typeface="Arial"/>
              </a:rPr>
              <a:t>i</a:t>
            </a:r>
            <a:r>
              <a:rPr sz="900" i="1" spc="-60" dirty="0">
                <a:latin typeface="Arial"/>
                <a:cs typeface="Arial"/>
              </a:rPr>
              <a:t> </a:t>
            </a:r>
            <a:r>
              <a:rPr sz="900" i="1" spc="-300" dirty="0">
                <a:latin typeface="Menlo"/>
                <a:cs typeface="Menlo"/>
              </a:rPr>
              <a:t>·</a:t>
            </a:r>
            <a:r>
              <a:rPr sz="900" i="1" spc="-420" dirty="0">
                <a:latin typeface="Menlo"/>
                <a:cs typeface="Menlo"/>
              </a:rPr>
              <a:t> </a:t>
            </a:r>
            <a:r>
              <a:rPr sz="900" i="1" spc="-25" dirty="0">
                <a:latin typeface="Arial"/>
                <a:cs typeface="Arial"/>
              </a:rPr>
              <a:t>c</a:t>
            </a:r>
            <a:r>
              <a:rPr sz="1050" i="1" spc="-37" baseline="-15873" dirty="0">
                <a:latin typeface="Arial"/>
                <a:cs typeface="Arial"/>
              </a:rPr>
              <a:t>i</a:t>
            </a:r>
            <a:endParaRPr sz="1050" baseline="-15873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263889" y="1183487"/>
            <a:ext cx="438784" cy="0"/>
          </a:xfrm>
          <a:custGeom>
            <a:avLst/>
            <a:gdLst/>
            <a:ahLst/>
            <a:cxnLst/>
            <a:rect l="l" t="t" r="r" b="b"/>
            <a:pathLst>
              <a:path w="438785">
                <a:moveTo>
                  <a:pt x="0" y="0"/>
                </a:moveTo>
                <a:lnTo>
                  <a:pt x="438670" y="0"/>
                </a:lnTo>
              </a:path>
            </a:pathLst>
          </a:custGeom>
          <a:ln w="455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297163" y="1163492"/>
            <a:ext cx="366395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latin typeface="Arial"/>
                <a:cs typeface="Arial"/>
              </a:rPr>
              <a:t>1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i="1" spc="60" dirty="0">
                <a:latin typeface="Menlo"/>
                <a:cs typeface="Menlo"/>
              </a:rPr>
              <a:t>−</a:t>
            </a:r>
            <a:r>
              <a:rPr sz="900" i="1" spc="60" dirty="0">
                <a:latin typeface="Arial"/>
                <a:cs typeface="Arial"/>
              </a:rPr>
              <a:t>c</a:t>
            </a:r>
            <a:r>
              <a:rPr sz="1050" spc="89" baseline="-15873" dirty="0">
                <a:latin typeface="Arial"/>
                <a:cs typeface="Arial"/>
              </a:rPr>
              <a:t>0</a:t>
            </a:r>
            <a:endParaRPr sz="1050" baseline="-15873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3204" y="1334625"/>
            <a:ext cx="3858895" cy="721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N</a:t>
            </a:r>
            <a:r>
              <a:rPr sz="900" i="1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maximum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number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(can)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time.</a:t>
            </a:r>
            <a:endParaRPr sz="900">
              <a:latin typeface="Arial"/>
              <a:cs typeface="Arial"/>
            </a:endParaRPr>
          </a:p>
          <a:p>
            <a:pPr marL="16510">
              <a:lnSpc>
                <a:spcPct val="100000"/>
              </a:lnSpc>
              <a:spcBef>
                <a:spcPts val="81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Practical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measurements</a:t>
            </a:r>
            <a:endParaRPr sz="1000">
              <a:latin typeface="Arial"/>
              <a:cs typeface="Arial"/>
            </a:endParaRPr>
          </a:p>
          <a:p>
            <a:pPr marL="16510" marR="42545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typical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browser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TLP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1.5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2.5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are </a:t>
            </a:r>
            <a:r>
              <a:rPr sz="900" dirty="0">
                <a:latin typeface="Arial"/>
                <a:cs typeface="Arial"/>
              </a:rPr>
              <a:t>primarily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logically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organizing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browsers.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4" name="object 14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467" y="3349927"/>
            <a:ext cx="88328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Threads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41800" cy="2324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Using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at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side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Improve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performance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Starting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cheaper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 marL="555625" marR="55943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Having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single-</a:t>
            </a:r>
            <a:r>
              <a:rPr sz="900" dirty="0">
                <a:latin typeface="Arial"/>
                <a:cs typeface="Arial"/>
              </a:rPr>
              <a:t>threaded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prohibits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scale-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multiprocessor</a:t>
            </a:r>
            <a:r>
              <a:rPr sz="900" spc="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555625" marR="19177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clients: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hide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network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latency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reacting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next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while previous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being</a:t>
            </a:r>
            <a:r>
              <a:rPr sz="900" spc="-10" dirty="0">
                <a:latin typeface="Arial"/>
                <a:cs typeface="Arial"/>
              </a:rPr>
              <a:t> replied.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Better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structure</a:t>
            </a:r>
            <a:endParaRPr sz="1000">
              <a:latin typeface="Arial"/>
              <a:cs typeface="Arial"/>
            </a:endParaRPr>
          </a:p>
          <a:p>
            <a:pPr marL="555625" marR="236854" indent="-1206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Most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I/O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demands.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well-understood blocking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calls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simplifies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structure.</a:t>
            </a:r>
            <a:endParaRPr sz="900">
              <a:latin typeface="Arial"/>
              <a:cs typeface="Arial"/>
            </a:endParaRPr>
          </a:p>
          <a:p>
            <a:pPr marL="555625" marR="4318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Multithreaded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programs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smaller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easier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understand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due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simplified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flow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control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88328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Threads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distributed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945130" cy="4692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Why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multithreading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popular:</a:t>
            </a:r>
            <a:r>
              <a:rPr sz="1200" spc="6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8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Dispatcher/worker</a:t>
            </a:r>
            <a:r>
              <a:rPr sz="1000" spc="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model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1364" y="767963"/>
            <a:ext cx="2918948" cy="128462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7294" y="2229680"/>
            <a:ext cx="5511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Overview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592962" y="2482634"/>
          <a:ext cx="3417570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1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6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Model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13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b="1" spc="-10" dirty="0">
                          <a:latin typeface="Arial"/>
                          <a:cs typeface="Arial"/>
                        </a:rPr>
                        <a:t>Characteristics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Multithreading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Parallelism,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blocking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system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calls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Single-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threaded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process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No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parallelism,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blocking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system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calls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Finite-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state</a:t>
                      </a:r>
                      <a:r>
                        <a:rPr sz="9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machine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Parallelism,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nonblocking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 system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calls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" name="object 9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0" name="object 10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467" y="3349927"/>
            <a:ext cx="88328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Threads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distributed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2725420" cy="1478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Virtualization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3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9845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Virtualization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important: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Hardware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changes</a:t>
            </a:r>
            <a:r>
              <a:rPr sz="9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faster</a:t>
            </a:r>
            <a:r>
              <a:rPr sz="9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software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Ease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portability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migration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Isolation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failing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attacked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components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Principle:</a:t>
            </a:r>
            <a:r>
              <a:rPr sz="10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mimicking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interfaces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2332" y="2249750"/>
            <a:ext cx="1221912" cy="84538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95075" y="1783422"/>
            <a:ext cx="1221912" cy="1320576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1120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Principle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of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305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Mimicking</a:t>
            </a:r>
            <a:r>
              <a:rPr spc="-85" dirty="0"/>
              <a:t> </a:t>
            </a:r>
            <a:r>
              <a:rPr spc="-10" dirty="0"/>
              <a:t>interfaces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594" y="514774"/>
            <a:ext cx="3938270" cy="1372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Four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types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interfaces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at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different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levels</a:t>
            </a:r>
            <a:endParaRPr sz="1000">
              <a:latin typeface="Arial"/>
              <a:cs typeface="Arial"/>
            </a:endParaRPr>
          </a:p>
          <a:p>
            <a:pPr marL="278130" marR="232410" indent="-1587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Instruction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set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architecture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two </a:t>
            </a:r>
            <a:r>
              <a:rPr sz="900" spc="-10" dirty="0">
                <a:latin typeface="Arial"/>
                <a:cs typeface="Arial"/>
              </a:rPr>
              <a:t>subsets:</a:t>
            </a:r>
            <a:endParaRPr sz="900">
              <a:latin typeface="Arial"/>
              <a:cs typeface="Arial"/>
            </a:endParaRPr>
          </a:p>
          <a:p>
            <a:pPr marL="531495" marR="17780" lvl="1" indent="-120650">
              <a:lnSpc>
                <a:spcPct val="111600"/>
              </a:lnSpc>
              <a:spcBef>
                <a:spcPts val="200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spc="-10" dirty="0">
                <a:latin typeface="Arial"/>
                <a:cs typeface="Arial"/>
              </a:rPr>
              <a:t>Privileged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allowed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executed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operating system.</a:t>
            </a:r>
            <a:endParaRPr sz="900">
              <a:latin typeface="Arial"/>
              <a:cs typeface="Arial"/>
            </a:endParaRPr>
          </a:p>
          <a:p>
            <a:pPr marL="531495" lvl="1" indent="-121285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32130" algn="l"/>
              </a:tabLst>
            </a:pPr>
            <a:r>
              <a:rPr sz="900" dirty="0">
                <a:latin typeface="Arial"/>
                <a:cs typeface="Arial"/>
              </a:rPr>
              <a:t>General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program.</a:t>
            </a:r>
            <a:endParaRPr sz="900">
              <a:latin typeface="Arial"/>
              <a:cs typeface="Arial"/>
            </a:endParaRPr>
          </a:p>
          <a:p>
            <a:pPr marL="278130" indent="-158750">
              <a:lnSpc>
                <a:spcPct val="100000"/>
              </a:lnSpc>
              <a:spcBef>
                <a:spcPts val="325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System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calls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offered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system.</a:t>
            </a:r>
            <a:endParaRPr sz="900">
              <a:latin typeface="Arial"/>
              <a:cs typeface="Arial"/>
            </a:endParaRPr>
          </a:p>
          <a:p>
            <a:pPr marL="278130" indent="-1587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AutoNum type="arabicPeriod"/>
              <a:tabLst>
                <a:tab pos="2787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Library</a:t>
            </a:r>
            <a:r>
              <a:rPr sz="900" spc="-1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calls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known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application</a:t>
            </a:r>
            <a:r>
              <a:rPr sz="900" spc="-1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programming interface</a:t>
            </a:r>
            <a:r>
              <a:rPr sz="900" spc="-1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(API)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71120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Principle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of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4554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Ways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virtualization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3737" y="822585"/>
            <a:ext cx="1060002" cy="100847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74019" y="822585"/>
            <a:ext cx="1060002" cy="100847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64301" y="560354"/>
            <a:ext cx="1061267" cy="127071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47294" y="1879099"/>
            <a:ext cx="3935729" cy="10045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3685">
              <a:lnSpc>
                <a:spcPct val="100000"/>
              </a:lnSpc>
              <a:spcBef>
                <a:spcPts val="95"/>
              </a:spcBef>
              <a:tabLst>
                <a:tab pos="1562100" algn="l"/>
                <a:tab pos="2835275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(a)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VM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	(b)</a:t>
            </a:r>
            <a:r>
              <a:rPr sz="9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Native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VMM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	(c)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Hosted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VMM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Differences</a:t>
            </a:r>
            <a:endParaRPr sz="1000">
              <a:latin typeface="Arial"/>
              <a:cs typeface="Arial"/>
            </a:endParaRPr>
          </a:p>
          <a:p>
            <a:pPr marL="265430" indent="-203200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AutoNum type="alphaLcParenBoth"/>
              <a:tabLst>
                <a:tab pos="266065" algn="l"/>
              </a:tabLst>
            </a:pPr>
            <a:r>
              <a:rPr sz="900" dirty="0">
                <a:latin typeface="Arial"/>
                <a:cs typeface="Arial"/>
              </a:rPr>
              <a:t>Separate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interpreter/emulator,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running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atop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OS.</a:t>
            </a:r>
            <a:endParaRPr sz="900">
              <a:latin typeface="Arial"/>
              <a:cs typeface="Arial"/>
            </a:endParaRPr>
          </a:p>
          <a:p>
            <a:pPr marL="265430" indent="-203200">
              <a:lnSpc>
                <a:spcPct val="100000"/>
              </a:lnSpc>
              <a:spcBef>
                <a:spcPts val="130"/>
              </a:spcBef>
              <a:buClr>
                <a:srgbClr val="3333B2"/>
              </a:buClr>
              <a:buAutoNum type="alphaLcParenBoth"/>
              <a:tabLst>
                <a:tab pos="266065" algn="l"/>
              </a:tabLst>
            </a:pPr>
            <a:r>
              <a:rPr sz="900" spc="-10" dirty="0">
                <a:latin typeface="Arial"/>
                <a:cs typeface="Arial"/>
              </a:rPr>
              <a:t>Low-level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along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bare-</a:t>
            </a:r>
            <a:r>
              <a:rPr sz="900" dirty="0">
                <a:latin typeface="Arial"/>
                <a:cs typeface="Arial"/>
              </a:rPr>
              <a:t>bones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</a:t>
            </a:r>
            <a:endParaRPr sz="900">
              <a:latin typeface="Arial"/>
              <a:cs typeface="Arial"/>
            </a:endParaRPr>
          </a:p>
          <a:p>
            <a:pPr marL="265430" indent="-1968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AutoNum type="alphaLcParenBoth"/>
              <a:tabLst>
                <a:tab pos="266065" algn="l"/>
              </a:tabLst>
            </a:pPr>
            <a:r>
              <a:rPr sz="900" spc="-10" dirty="0">
                <a:latin typeface="Arial"/>
                <a:cs typeface="Arial"/>
              </a:rPr>
              <a:t>Low-level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delegating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work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full-</a:t>
            </a:r>
            <a:r>
              <a:rPr sz="900" dirty="0">
                <a:latin typeface="Arial"/>
                <a:cs typeface="Arial"/>
              </a:rPr>
              <a:t>fledged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1" name="object 11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467" y="3349927"/>
            <a:ext cx="71120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Principle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of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95195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Zooming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into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VMs:</a:t>
            </a:r>
            <a:r>
              <a:rPr sz="1200" spc="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performance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Refining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9230" y="699054"/>
            <a:ext cx="2454271" cy="108699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09194" y="730939"/>
            <a:ext cx="4164329" cy="2112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8930" marR="104775" indent="-120650">
              <a:lnSpc>
                <a:spcPct val="111600"/>
              </a:lnSpc>
              <a:spcBef>
                <a:spcPts val="100"/>
              </a:spcBef>
              <a:buClr>
                <a:srgbClr val="3333B2"/>
              </a:buClr>
              <a:buFont typeface="Menlo"/>
              <a:buChar char="•"/>
              <a:tabLst>
                <a:tab pos="28695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Privileged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instruction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if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in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mode,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trap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operating system</a:t>
            </a:r>
            <a:endParaRPr sz="900">
              <a:latin typeface="Arial"/>
              <a:cs typeface="Arial"/>
            </a:endParaRPr>
          </a:p>
          <a:p>
            <a:pPr marL="2868930" marR="4318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286956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Nonpriviliged</a:t>
            </a:r>
            <a:r>
              <a:rPr sz="900" spc="-5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instruction</a:t>
            </a:r>
            <a:r>
              <a:rPr sz="900" spc="-10" dirty="0">
                <a:latin typeface="Arial"/>
                <a:cs typeface="Arial"/>
              </a:rPr>
              <a:t>: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rest</a:t>
            </a:r>
            <a:endParaRPr sz="900">
              <a:latin typeface="Arial"/>
              <a:cs typeface="Arial"/>
            </a:endParaRPr>
          </a:p>
          <a:p>
            <a:pPr marL="50800">
              <a:lnSpc>
                <a:spcPct val="100000"/>
              </a:lnSpc>
              <a:spcBef>
                <a:spcPts val="98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Special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instructions</a:t>
            </a:r>
            <a:endParaRPr sz="1000">
              <a:latin typeface="Arial"/>
              <a:cs typeface="Arial"/>
            </a:endParaRPr>
          </a:p>
          <a:p>
            <a:pPr marL="303530" marR="210185" indent="-120650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Control-sensitive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instruction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affect</a:t>
            </a:r>
            <a:r>
              <a:rPr sz="900" spc="-10" dirty="0">
                <a:latin typeface="Arial"/>
                <a:cs typeface="Arial"/>
              </a:rPr>
              <a:t> configuration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10" dirty="0">
                <a:latin typeface="Arial"/>
                <a:cs typeface="Arial"/>
              </a:rPr>
              <a:t> (e.g.,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affecting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relocation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interrupt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table).</a:t>
            </a:r>
            <a:endParaRPr sz="900">
              <a:latin typeface="Arial"/>
              <a:cs typeface="Arial"/>
            </a:endParaRPr>
          </a:p>
          <a:p>
            <a:pPr marL="299720" marR="337185" indent="-116839">
              <a:lnSpc>
                <a:spcPct val="102400"/>
              </a:lnSpc>
              <a:spcBef>
                <a:spcPts val="495"/>
              </a:spcBef>
              <a:buClr>
                <a:srgbClr val="3333B2"/>
              </a:buClr>
              <a:buFont typeface="Menlo"/>
              <a:buChar char="•"/>
              <a:tabLst>
                <a:tab pos="304165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Behavior-sensitive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instruction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effect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partially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determined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204" dirty="0">
                <a:latin typeface="Arial"/>
                <a:cs typeface="Arial"/>
              </a:rPr>
              <a:t> </a:t>
            </a:r>
            <a:r>
              <a:rPr sz="1000" spc="-85" dirty="0">
                <a:latin typeface="Times New Roman"/>
                <a:cs typeface="Times New Roman"/>
              </a:rPr>
              <a:t>POPF</a:t>
            </a:r>
            <a:r>
              <a:rPr sz="1000" spc="-80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Arial"/>
                <a:cs typeface="Arial"/>
              </a:rPr>
              <a:t>sets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interrupt-</a:t>
            </a:r>
            <a:r>
              <a:rPr sz="900" dirty="0">
                <a:latin typeface="Arial"/>
                <a:cs typeface="Arial"/>
              </a:rPr>
              <a:t>enabled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flag,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mode).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1120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Principle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of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07510" cy="1002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Contexts</a:t>
            </a:r>
            <a:endParaRPr sz="1000">
              <a:latin typeface="Arial"/>
              <a:cs typeface="Arial"/>
            </a:endParaRPr>
          </a:p>
          <a:p>
            <a:pPr marL="539115" marR="30480" indent="-116839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Processor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instructions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stack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pointer,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addressing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registers,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program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counter).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305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Condition</a:t>
            </a:r>
            <a:r>
              <a:rPr spc="-60" dirty="0"/>
              <a:t> </a:t>
            </a:r>
            <a:r>
              <a:rPr dirty="0"/>
              <a:t>for</a:t>
            </a:r>
            <a:r>
              <a:rPr spc="-55" dirty="0"/>
              <a:t> </a:t>
            </a:r>
            <a:r>
              <a:rPr spc="-10" dirty="0"/>
              <a:t>virtualization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1063" y="471706"/>
            <a:ext cx="3942715" cy="245681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8575">
              <a:lnSpc>
                <a:spcPct val="100000"/>
              </a:lnSpc>
              <a:spcBef>
                <a:spcPts val="434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Necessary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condition</a:t>
            </a:r>
            <a:endParaRPr sz="1000">
              <a:latin typeface="Arial"/>
              <a:cs typeface="Arial"/>
            </a:endParaRPr>
          </a:p>
          <a:p>
            <a:pPr marL="28575" marR="17780">
              <a:lnSpc>
                <a:spcPct val="111600"/>
              </a:lnSpc>
              <a:spcBef>
                <a:spcPts val="175"/>
              </a:spcBef>
            </a:pPr>
            <a:r>
              <a:rPr sz="900" i="1" dirty="0">
                <a:latin typeface="Arial"/>
                <a:cs typeface="Arial"/>
              </a:rPr>
              <a:t>For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any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conventional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computer,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virtual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machine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monitor</a:t>
            </a:r>
            <a:r>
              <a:rPr sz="900" i="1" spc="-2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may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be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constructed </a:t>
            </a:r>
            <a:r>
              <a:rPr sz="900" i="1" dirty="0">
                <a:latin typeface="Arial"/>
                <a:cs typeface="Arial"/>
              </a:rPr>
              <a:t>if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the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set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of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sensitive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instructions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for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that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computer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is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a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subset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of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the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set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spc="-25" dirty="0">
                <a:latin typeface="Arial"/>
                <a:cs typeface="Arial"/>
              </a:rPr>
              <a:t>of </a:t>
            </a:r>
            <a:r>
              <a:rPr sz="900" i="1" dirty="0">
                <a:latin typeface="Arial"/>
                <a:cs typeface="Arial"/>
              </a:rPr>
              <a:t>privileged</a:t>
            </a:r>
            <a:r>
              <a:rPr sz="900" i="1" spc="-35" dirty="0">
                <a:latin typeface="Arial"/>
                <a:cs typeface="Arial"/>
              </a:rPr>
              <a:t> </a:t>
            </a:r>
            <a:r>
              <a:rPr sz="900" i="1" spc="-10" dirty="0">
                <a:latin typeface="Arial"/>
                <a:cs typeface="Arial"/>
              </a:rPr>
              <a:t>instructions.</a:t>
            </a:r>
            <a:endParaRPr sz="900">
              <a:latin typeface="Arial"/>
              <a:cs typeface="Arial"/>
            </a:endParaRPr>
          </a:p>
          <a:p>
            <a:pPr marL="28575">
              <a:lnSpc>
                <a:spcPct val="100000"/>
              </a:lnSpc>
              <a:spcBef>
                <a:spcPts val="81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Problem:</a:t>
            </a:r>
            <a:r>
              <a:rPr sz="1000" spc="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condition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not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always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satisfied</a:t>
            </a:r>
            <a:endParaRPr sz="1000">
              <a:latin typeface="Arial"/>
              <a:cs typeface="Arial"/>
            </a:endParaRPr>
          </a:p>
          <a:p>
            <a:pPr marL="28575" marR="141605" indent="-3810">
              <a:lnSpc>
                <a:spcPct val="111600"/>
              </a:lnSpc>
              <a:spcBef>
                <a:spcPts val="180"/>
              </a:spcBef>
            </a:pPr>
            <a:r>
              <a:rPr sz="900" dirty="0">
                <a:latin typeface="Arial"/>
                <a:cs typeface="Arial"/>
              </a:rPr>
              <a:t>There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sensitive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without </a:t>
            </a:r>
            <a:r>
              <a:rPr sz="900" dirty="0">
                <a:latin typeface="Arial"/>
                <a:cs typeface="Arial"/>
              </a:rPr>
              <a:t>causing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system.</a:t>
            </a:r>
            <a:endParaRPr sz="900">
              <a:latin typeface="Arial"/>
              <a:cs typeface="Arial"/>
            </a:endParaRPr>
          </a:p>
          <a:p>
            <a:pPr marL="28575">
              <a:lnSpc>
                <a:spcPct val="100000"/>
              </a:lnSpc>
              <a:spcBef>
                <a:spcPts val="81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Solutions</a:t>
            </a:r>
            <a:endParaRPr sz="1000">
              <a:latin typeface="Arial"/>
              <a:cs typeface="Arial"/>
            </a:endParaRPr>
          </a:p>
          <a:p>
            <a:pPr marL="281940" indent="-121285">
              <a:lnSpc>
                <a:spcPct val="100000"/>
              </a:lnSpc>
              <a:spcBef>
                <a:spcPts val="505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latin typeface="Arial"/>
                <a:cs typeface="Arial"/>
              </a:rPr>
              <a:t>Emulate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instructions</a:t>
            </a:r>
            <a:endParaRPr sz="900">
              <a:latin typeface="Arial"/>
              <a:cs typeface="Arial"/>
            </a:endParaRPr>
          </a:p>
          <a:p>
            <a:pPr marL="276225" indent="-115570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276860" algn="l"/>
              </a:tabLst>
            </a:pPr>
            <a:r>
              <a:rPr sz="900" dirty="0">
                <a:latin typeface="Arial"/>
                <a:cs typeface="Arial"/>
              </a:rPr>
              <a:t>Wrap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nonprivileged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sensitive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divert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control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VMM</a:t>
            </a:r>
            <a:endParaRPr sz="900">
              <a:latin typeface="Arial"/>
              <a:cs typeface="Arial"/>
            </a:endParaRPr>
          </a:p>
          <a:p>
            <a:pPr marL="281940" marR="1066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282575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Paravirtualization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modify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guest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OS,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either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preventing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nonprivileged sensitive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making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nonsensitive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changing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spc="-10" dirty="0">
                <a:latin typeface="Arial"/>
                <a:cs typeface="Arial"/>
              </a:rPr>
              <a:t>context).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71120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Principle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of</a:t>
            </a:r>
            <a:r>
              <a:rPr sz="500" spc="-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76009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Containers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01216" y="514263"/>
            <a:ext cx="2005494" cy="163865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54748" y="2181152"/>
            <a:ext cx="3830954" cy="109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940" marR="60325" indent="-117475" algn="just">
              <a:lnSpc>
                <a:spcPct val="111600"/>
              </a:lnSpc>
              <a:spcBef>
                <a:spcPts val="100"/>
              </a:spcBef>
              <a:buFont typeface="Menlo"/>
              <a:buChar char="•"/>
              <a:tabLst>
                <a:tab pos="15875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Namespaces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given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own </a:t>
            </a:r>
            <a:r>
              <a:rPr sz="900" dirty="0">
                <a:latin typeface="Arial"/>
                <a:cs typeface="Arial"/>
              </a:rPr>
              <a:t>view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identifiers</a:t>
            </a:r>
            <a:endParaRPr sz="900">
              <a:latin typeface="Arial"/>
              <a:cs typeface="Arial"/>
            </a:endParaRPr>
          </a:p>
          <a:p>
            <a:pPr marL="153670" marR="147320" indent="-116205" algn="just">
              <a:lnSpc>
                <a:spcPct val="105600"/>
              </a:lnSpc>
              <a:spcBef>
                <a:spcPts val="65"/>
              </a:spcBef>
              <a:buFont typeface="Menlo"/>
              <a:buChar char="•"/>
              <a:tabLst>
                <a:tab pos="15875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Union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file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system:</a:t>
            </a:r>
            <a:r>
              <a:rPr sz="9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combine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several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layered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fashion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highest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layer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195" dirty="0">
                <a:latin typeface="Arial"/>
                <a:cs typeface="Arial"/>
              </a:rPr>
              <a:t> </a:t>
            </a:r>
            <a:r>
              <a:rPr sz="1000" spc="100" dirty="0">
                <a:latin typeface="Times New Roman"/>
                <a:cs typeface="Times New Roman"/>
              </a:rPr>
              <a:t>write</a:t>
            </a:r>
            <a:r>
              <a:rPr sz="1000" spc="-60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one </a:t>
            </a:r>
            <a:r>
              <a:rPr sz="900" dirty="0">
                <a:latin typeface="Arial"/>
                <a:cs typeface="Arial"/>
              </a:rPr>
              <a:t>being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container).</a:t>
            </a:r>
            <a:endParaRPr sz="900">
              <a:latin typeface="Arial"/>
              <a:cs typeface="Arial"/>
            </a:endParaRPr>
          </a:p>
          <a:p>
            <a:pPr marL="158115" marR="30480" indent="-120650" algn="just">
              <a:lnSpc>
                <a:spcPct val="111600"/>
              </a:lnSpc>
              <a:buFont typeface="Menlo"/>
              <a:buChar char="•"/>
              <a:tabLst>
                <a:tab pos="15875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Control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groups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resource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restrictions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imposed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upon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spc="-10" dirty="0">
                <a:latin typeface="Arial"/>
                <a:cs typeface="Arial"/>
              </a:rPr>
              <a:t>processes.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3314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Containers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305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Example:</a:t>
            </a:r>
            <a:r>
              <a:rPr spc="15" dirty="0"/>
              <a:t> </a:t>
            </a:r>
            <a:r>
              <a:rPr spc="-10" dirty="0"/>
              <a:t>PlanetLab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1947" y="499476"/>
            <a:ext cx="3919854" cy="10553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14604" marR="5080" indent="2540">
              <a:lnSpc>
                <a:spcPts val="1210"/>
              </a:lnSpc>
              <a:spcBef>
                <a:spcPts val="35"/>
              </a:spcBef>
            </a:pPr>
            <a:r>
              <a:rPr sz="900" spc="-10" dirty="0">
                <a:latin typeface="Arial"/>
                <a:cs typeface="Arial"/>
              </a:rPr>
              <a:t>Different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organizations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contribute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machines,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which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subsequently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share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for </a:t>
            </a:r>
            <a:r>
              <a:rPr sz="900" dirty="0">
                <a:latin typeface="Arial"/>
                <a:cs typeface="Arial"/>
              </a:rPr>
              <a:t>various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experiments.</a:t>
            </a:r>
            <a:endParaRPr sz="900">
              <a:latin typeface="Arial"/>
              <a:cs typeface="Arial"/>
            </a:endParaRPr>
          </a:p>
          <a:p>
            <a:pPr marL="17780">
              <a:lnSpc>
                <a:spcPct val="100000"/>
              </a:lnSpc>
              <a:spcBef>
                <a:spcPts val="750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17780" marR="57785" indent="-571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We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different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</a:t>
            </a:r>
            <a:r>
              <a:rPr sz="900" spc="-20" dirty="0">
                <a:latin typeface="Arial"/>
                <a:cs typeface="Arial"/>
              </a:rPr>
              <a:t> each </a:t>
            </a:r>
            <a:r>
              <a:rPr sz="900" spc="-10" dirty="0">
                <a:latin typeface="Arial"/>
                <a:cs typeface="Arial"/>
              </a:rPr>
              <a:t>other’s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virtualization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3314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Containers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9754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PlanetLab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874" y="555366"/>
            <a:ext cx="2589507" cy="165522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128" y="2304057"/>
            <a:ext cx="3933825" cy="6496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Vserver</a:t>
            </a:r>
            <a:endParaRPr sz="1000">
              <a:latin typeface="Arial"/>
              <a:cs typeface="Arial"/>
            </a:endParaRPr>
          </a:p>
          <a:p>
            <a:pPr marL="16510" marR="508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Independent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protected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environment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libraries,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versions,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assigned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collection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vservers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distributed</a:t>
            </a:r>
            <a:r>
              <a:rPr sz="9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across</a:t>
            </a:r>
            <a:r>
              <a:rPr sz="9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multiple</a:t>
            </a:r>
            <a:r>
              <a:rPr sz="900" spc="-4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machines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3314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Containers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123054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PlanetLab</a:t>
            </a:r>
            <a:r>
              <a:rPr spc="-45" dirty="0"/>
              <a:t> </a:t>
            </a:r>
            <a:r>
              <a:rPr dirty="0"/>
              <a:t>Vservers</a:t>
            </a:r>
            <a:r>
              <a:rPr spc="-45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spc="-10" dirty="0"/>
              <a:t>slices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1894" y="463048"/>
            <a:ext cx="3963035" cy="1373505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0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Essence</a:t>
            </a:r>
            <a:endParaRPr sz="10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40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Each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environment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(cf.</a:t>
            </a:r>
            <a:r>
              <a:rPr sz="900" spc="200" dirty="0">
                <a:latin typeface="Arial"/>
                <a:cs typeface="Arial"/>
              </a:rPr>
              <a:t> </a:t>
            </a:r>
            <a:r>
              <a:rPr sz="1000" spc="45" dirty="0">
                <a:latin typeface="Times New Roman"/>
                <a:cs typeface="Times New Roman"/>
              </a:rPr>
              <a:t>chroot</a:t>
            </a:r>
            <a:r>
              <a:rPr sz="900" spc="45" dirty="0">
                <a:latin typeface="Arial"/>
                <a:cs typeface="Arial"/>
              </a:rPr>
              <a:t>).</a:t>
            </a:r>
            <a:endParaRPr sz="900">
              <a:latin typeface="Arial"/>
              <a:cs typeface="Arial"/>
            </a:endParaRPr>
          </a:p>
          <a:p>
            <a:pPr marL="290830" indent="-120650">
              <a:lnSpc>
                <a:spcPct val="100000"/>
              </a:lnSpc>
              <a:spcBef>
                <a:spcPts val="105"/>
              </a:spcBef>
              <a:buClr>
                <a:srgbClr val="3333B2"/>
              </a:buClr>
              <a:buFont typeface="Menlo"/>
              <a:buChar char="•"/>
              <a:tabLst>
                <a:tab pos="291465" algn="l"/>
              </a:tabLst>
            </a:pPr>
            <a:r>
              <a:rPr sz="900" dirty="0">
                <a:latin typeface="Arial"/>
                <a:cs typeface="Arial"/>
              </a:rPr>
              <a:t>Linux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enhancements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include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proper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adjustment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(e.g.,</a:t>
            </a:r>
            <a:endParaRPr sz="900">
              <a:latin typeface="Arial"/>
              <a:cs typeface="Arial"/>
            </a:endParaRPr>
          </a:p>
          <a:p>
            <a:pPr marL="290830">
              <a:lnSpc>
                <a:spcPct val="100000"/>
              </a:lnSpc>
              <a:spcBef>
                <a:spcPts val="25"/>
              </a:spcBef>
            </a:pPr>
            <a:r>
              <a:rPr sz="1000" spc="185" dirty="0">
                <a:latin typeface="Times New Roman"/>
                <a:cs typeface="Times New Roman"/>
              </a:rPr>
              <a:t>init</a:t>
            </a:r>
            <a:r>
              <a:rPr sz="1000" spc="-80" dirty="0">
                <a:latin typeface="Times New Roman"/>
                <a:cs typeface="Times New Roman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0).</a:t>
            </a:r>
            <a:endParaRPr sz="900">
              <a:latin typeface="Arial"/>
              <a:cs typeface="Arial"/>
            </a:endParaRPr>
          </a:p>
          <a:p>
            <a:pPr marL="290830" marR="30480" indent="-120650">
              <a:lnSpc>
                <a:spcPts val="1210"/>
              </a:lnSpc>
              <a:spcBef>
                <a:spcPts val="40"/>
              </a:spcBef>
              <a:buClr>
                <a:srgbClr val="3333B2"/>
              </a:buClr>
              <a:buFont typeface="Menlo"/>
              <a:buChar char="•"/>
              <a:tabLst>
                <a:tab pos="287655" algn="l"/>
              </a:tabLst>
            </a:pPr>
            <a:r>
              <a:rPr sz="900" spc="-65" dirty="0">
                <a:latin typeface="Arial"/>
                <a:cs typeface="Arial"/>
              </a:rPr>
              <a:t>Two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different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Vservers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have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same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30" dirty="0">
                <a:latin typeface="Arial"/>
                <a:cs typeface="Arial"/>
              </a:rPr>
              <a:t>ID, </a:t>
            </a:r>
            <a:r>
              <a:rPr sz="900" spc="-10" dirty="0">
                <a:latin typeface="Arial"/>
                <a:cs typeface="Arial"/>
              </a:rPr>
              <a:t>but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does</a:t>
            </a:r>
            <a:r>
              <a:rPr sz="900" spc="-25" dirty="0">
                <a:latin typeface="Arial"/>
                <a:cs typeface="Arial"/>
              </a:rPr>
              <a:t> not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user.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Separation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leads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slices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67434" y="1935937"/>
            <a:ext cx="2266956" cy="1175004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3314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Containers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64482" y="-1515"/>
            <a:ext cx="39052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Virtualization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16400" cy="19678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VMs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cloud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computing</a:t>
            </a:r>
            <a:endParaRPr sz="1200">
              <a:latin typeface="Arial"/>
              <a:cs typeface="Arial"/>
            </a:endParaRPr>
          </a:p>
          <a:p>
            <a:pPr marL="29845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types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cloud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services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Infrastructure-as-a-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Service</a:t>
            </a:r>
            <a:r>
              <a:rPr sz="900" spc="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covering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basic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infrastructure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Platform-as-a-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Service</a:t>
            </a:r>
            <a:r>
              <a:rPr sz="900" spc="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covering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system-level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services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Software-as-a-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Service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5"/>
              </a:spcBef>
            </a:pP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IaaS</a:t>
            </a:r>
            <a:endParaRPr sz="1000">
              <a:latin typeface="Arial"/>
              <a:cs typeface="Arial"/>
            </a:endParaRPr>
          </a:p>
          <a:p>
            <a:pPr marL="298450" marR="17780" indent="317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Instead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renting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physical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cloud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VM </a:t>
            </a:r>
            <a:r>
              <a:rPr sz="900" dirty="0">
                <a:latin typeface="Arial"/>
                <a:cs typeface="Arial"/>
              </a:rPr>
              <a:t>(or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VMM)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sharing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physical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customers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00" dirty="0">
                <a:latin typeface="Menlo"/>
                <a:cs typeface="Menlo"/>
              </a:rPr>
              <a:t>⇒ </a:t>
            </a:r>
            <a:r>
              <a:rPr sz="900" dirty="0">
                <a:latin typeface="Arial"/>
                <a:cs typeface="Arial"/>
              </a:rPr>
              <a:t>almost</a:t>
            </a:r>
            <a:r>
              <a:rPr sz="900" spc="-10" dirty="0">
                <a:latin typeface="Arial"/>
                <a:cs typeface="Arial"/>
              </a:rPr>
              <a:t> complete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isolation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between customers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(although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performance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isolation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reached).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151193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Application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of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virtual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machines</a:t>
            </a:r>
            <a:r>
              <a:rPr sz="500" spc="-1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distributed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58521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Client-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interaction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Distinguish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application-level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middleware-level solutions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6714" y="946870"/>
            <a:ext cx="1855637" cy="106335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77533" y="948135"/>
            <a:ext cx="1856902" cy="1063354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57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Networked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user</a:t>
            </a:r>
            <a:r>
              <a:rPr sz="500" spc="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interfaces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21869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X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Window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2018" y="803844"/>
            <a:ext cx="3385207" cy="1503989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757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Networked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user</a:t>
            </a:r>
            <a:r>
              <a:rPr sz="500" spc="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interfaces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21869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X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Window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2018" y="803844"/>
            <a:ext cx="3385207" cy="150398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128" y="2511372"/>
            <a:ext cx="3870960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X</a:t>
            </a:r>
            <a:r>
              <a:rPr sz="10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client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and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server</a:t>
            </a:r>
            <a:endParaRPr sz="1000">
              <a:latin typeface="Arial"/>
              <a:cs typeface="Arial"/>
            </a:endParaRPr>
          </a:p>
          <a:p>
            <a:pPr marL="16510" marR="5080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client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X-</a:t>
            </a:r>
            <a:r>
              <a:rPr sz="900" dirty="0">
                <a:latin typeface="Arial"/>
                <a:cs typeface="Arial"/>
              </a:rPr>
              <a:t>kernel,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latter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running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server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0" dirty="0">
                <a:latin typeface="Arial"/>
                <a:cs typeface="Arial"/>
              </a:rPr>
              <a:t> client’s machine.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57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Networked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user</a:t>
            </a:r>
            <a:r>
              <a:rPr sz="500" spc="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interfaces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37990" cy="21983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Improving</a:t>
            </a:r>
            <a:r>
              <a:rPr sz="1200" spc="-8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X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Practical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observations</a:t>
            </a:r>
            <a:endParaRPr sz="1000">
              <a:latin typeface="Arial"/>
              <a:cs typeface="Arial"/>
            </a:endParaRPr>
          </a:p>
          <a:p>
            <a:pPr marL="555625" marR="457834" indent="-1206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There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often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clear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separation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between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logic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 </a:t>
            </a:r>
            <a:r>
              <a:rPr sz="900" spc="-10" dirty="0">
                <a:latin typeface="Arial"/>
                <a:cs typeface="Arial"/>
              </a:rPr>
              <a:t>user-interface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commands</a:t>
            </a:r>
            <a:endParaRPr sz="900">
              <a:latin typeface="Arial"/>
              <a:cs typeface="Arial"/>
            </a:endParaRPr>
          </a:p>
          <a:p>
            <a:pPr marL="555625" marR="12763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2450" algn="l"/>
              </a:tabLst>
            </a:pPr>
            <a:r>
              <a:rPr sz="900" dirty="0">
                <a:latin typeface="Arial"/>
                <a:cs typeface="Arial"/>
              </a:rPr>
              <a:t>Applications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tightly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synchronous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manner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X</a:t>
            </a:r>
            <a:r>
              <a:rPr sz="900" spc="-10" dirty="0">
                <a:latin typeface="Arial"/>
                <a:cs typeface="Arial"/>
              </a:rPr>
              <a:t> kernel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3333B2"/>
              </a:buClr>
              <a:buFont typeface="Menlo"/>
              <a:buChar char="•"/>
            </a:pPr>
            <a:endParaRPr sz="1050">
              <a:latin typeface="Arial"/>
              <a:cs typeface="Arial"/>
            </a:endParaRPr>
          </a:p>
          <a:p>
            <a:pPr marL="29845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Alternative</a:t>
            </a:r>
            <a:r>
              <a:rPr sz="10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approaches</a:t>
            </a:r>
            <a:endParaRPr sz="1000">
              <a:latin typeface="Arial"/>
              <a:cs typeface="Arial"/>
            </a:endParaRPr>
          </a:p>
          <a:p>
            <a:pPr marL="551815" marR="43180" indent="-116839">
              <a:lnSpc>
                <a:spcPct val="111600"/>
              </a:lnSpc>
              <a:spcBef>
                <a:spcPts val="57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Let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control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display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completely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pixel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level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(e.g., </a:t>
            </a:r>
            <a:r>
              <a:rPr sz="900" spc="-20" dirty="0">
                <a:solidFill>
                  <a:srgbClr val="C80000"/>
                </a:solidFill>
                <a:latin typeface="Arial"/>
                <a:cs typeface="Arial"/>
              </a:rPr>
              <a:t>VNC</a:t>
            </a:r>
            <a:r>
              <a:rPr sz="900" spc="-20" dirty="0">
                <a:latin typeface="Arial"/>
                <a:cs typeface="Arial"/>
              </a:rPr>
              <a:t>)</a:t>
            </a:r>
            <a:endParaRPr sz="900">
              <a:latin typeface="Arial"/>
              <a:cs typeface="Arial"/>
            </a:endParaRPr>
          </a:p>
          <a:p>
            <a:pPr marL="552450" marR="261620" indent="-117475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Provide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high-level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display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(dependent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local </a:t>
            </a:r>
            <a:r>
              <a:rPr sz="900" dirty="0">
                <a:latin typeface="Arial"/>
                <a:cs typeface="Arial"/>
              </a:rPr>
              <a:t>video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drivers),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efficient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display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operations.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75755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3" action="ppaction://hlinksldjump"/>
              </a:rPr>
              <a:t>Networked</a:t>
            </a:r>
            <a:r>
              <a:rPr sz="500" spc="1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user</a:t>
            </a:r>
            <a:r>
              <a:rPr sz="500" spc="2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interfaces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18305" cy="1511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Contexts</a:t>
            </a:r>
            <a:endParaRPr sz="1000">
              <a:latin typeface="Arial"/>
              <a:cs typeface="Arial"/>
            </a:endParaRPr>
          </a:p>
          <a:p>
            <a:pPr marL="539115" marR="41275" indent="-116839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Processor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instructions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stack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pointer,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addressing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registers,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program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counter).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 </a:t>
            </a:r>
            <a:r>
              <a:rPr sz="900" spc="-10" dirty="0">
                <a:latin typeface="Arial"/>
                <a:cs typeface="Arial"/>
              </a:rPr>
              <a:t>memory,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processor context,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16400" cy="1219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Virtual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desktop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environment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Logical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development</a:t>
            </a:r>
            <a:endParaRPr sz="1000">
              <a:latin typeface="Arial"/>
              <a:cs typeface="Arial"/>
            </a:endParaRPr>
          </a:p>
          <a:p>
            <a:pPr marL="289560" marR="30480" indent="-5715">
              <a:lnSpc>
                <a:spcPct val="111600"/>
              </a:lnSpc>
              <a:spcBef>
                <a:spcPts val="185"/>
              </a:spcBef>
            </a:pPr>
            <a:r>
              <a:rPr sz="900" dirty="0">
                <a:latin typeface="Arial"/>
                <a:cs typeface="Arial"/>
              </a:rPr>
              <a:t>With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increasing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number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cloud-</a:t>
            </a:r>
            <a:r>
              <a:rPr sz="900" dirty="0">
                <a:latin typeface="Arial"/>
                <a:cs typeface="Arial"/>
              </a:rPr>
              <a:t>based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applications,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question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how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those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user’s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premise?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Issue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develop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ultimate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networked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interface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Answer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browser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establish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seamless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experience</a:t>
            </a:r>
            <a:endParaRPr sz="9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7038" y="1569023"/>
            <a:ext cx="2514142" cy="151755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651736" y="3099188"/>
            <a:ext cx="130429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Google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Chromebook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81089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Virtual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desktop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environment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3487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anatomy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Web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browser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4316" y="552665"/>
            <a:ext cx="3599362" cy="2719578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81089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Virtual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desktop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environment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5805" y="-1515"/>
            <a:ext cx="21907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Clients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071620" cy="1179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Client-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side</a:t>
            </a:r>
            <a:r>
              <a:rPr sz="1200" spc="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software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Generally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tailored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distribution</a:t>
            </a:r>
            <a:r>
              <a:rPr sz="10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transparency</a:t>
            </a:r>
            <a:endParaRPr sz="10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700"/>
              </a:spcBef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Access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transparency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client-</a:t>
            </a:r>
            <a:r>
              <a:rPr sz="900" dirty="0">
                <a:latin typeface="Arial"/>
                <a:cs typeface="Arial"/>
              </a:rPr>
              <a:t>side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stubs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RPCs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buFont typeface="Menlo"/>
              <a:buChar char="•"/>
              <a:tabLst>
                <a:tab pos="54356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Location/migration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transparency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client-</a:t>
            </a:r>
            <a:r>
              <a:rPr sz="900" dirty="0">
                <a:latin typeface="Arial"/>
                <a:cs typeface="Arial"/>
              </a:rPr>
              <a:t>side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software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location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25"/>
              </a:spcBef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Replication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transparency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multiple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invocations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stub:</a:t>
            </a:r>
            <a:endParaRPr sz="9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8885" y="1429459"/>
            <a:ext cx="3182008" cy="114933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80148" y="2649591"/>
            <a:ext cx="3681095" cy="332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2715" marR="5080" indent="-120650">
              <a:lnSpc>
                <a:spcPct val="111600"/>
              </a:lnSpc>
              <a:spcBef>
                <a:spcPts val="100"/>
              </a:spcBef>
              <a:buFont typeface="Menlo"/>
              <a:buChar char="•"/>
              <a:tabLst>
                <a:tab pos="13335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Failure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transparency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often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placed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(we’re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trying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 </a:t>
            </a:r>
            <a:r>
              <a:rPr sz="900" dirty="0">
                <a:latin typeface="Arial"/>
                <a:cs typeface="Arial"/>
              </a:rPr>
              <a:t>mask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failures).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ADAD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3467" y="3346954"/>
            <a:ext cx="13754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Client-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side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software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for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distribution</a:t>
            </a:r>
            <a:r>
              <a:rPr sz="500" spc="-1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transparency</a:t>
            </a:r>
            <a:endParaRPr sz="5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03995" y="3348469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65600" cy="951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Servers:</a:t>
            </a:r>
            <a:r>
              <a:rPr sz="12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General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200">
              <a:latin typeface="Arial"/>
              <a:cs typeface="Arial"/>
            </a:endParaRPr>
          </a:p>
          <a:p>
            <a:pPr marL="264160" algn="just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model</a:t>
            </a:r>
            <a:endParaRPr sz="1000">
              <a:latin typeface="Arial"/>
              <a:cs typeface="Arial"/>
            </a:endParaRPr>
          </a:p>
          <a:p>
            <a:pPr marL="260350" marR="5080" algn="just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implementing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specific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service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behalf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clients.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It </a:t>
            </a:r>
            <a:r>
              <a:rPr sz="900" dirty="0">
                <a:latin typeface="Arial"/>
                <a:cs typeface="Arial"/>
              </a:rPr>
              <a:t>waits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subsequently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waits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41800" cy="2576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Servers:</a:t>
            </a:r>
            <a:r>
              <a:rPr sz="12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General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200">
              <a:latin typeface="Arial"/>
              <a:cs typeface="Arial"/>
            </a:endParaRPr>
          </a:p>
          <a:p>
            <a:pPr marL="302260" algn="just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model</a:t>
            </a:r>
            <a:endParaRPr sz="1000">
              <a:latin typeface="Arial"/>
              <a:cs typeface="Arial"/>
            </a:endParaRPr>
          </a:p>
          <a:p>
            <a:pPr marL="298450" marR="43180" algn="just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implementing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specific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service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behalf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collection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clients.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It </a:t>
            </a:r>
            <a:r>
              <a:rPr sz="900" dirty="0">
                <a:latin typeface="Arial"/>
                <a:cs typeface="Arial"/>
              </a:rPr>
              <a:t>waits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subsequently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waits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incoming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request.</a:t>
            </a:r>
            <a:endParaRPr sz="900">
              <a:latin typeface="Arial"/>
              <a:cs typeface="Arial"/>
            </a:endParaRPr>
          </a:p>
          <a:p>
            <a:pPr marL="298450">
              <a:lnSpc>
                <a:spcPct val="100000"/>
              </a:lnSpc>
              <a:spcBef>
                <a:spcPts val="740"/>
              </a:spcBef>
            </a:pP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Two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basic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types</a:t>
            </a:r>
            <a:endParaRPr sz="1000">
              <a:latin typeface="Arial"/>
              <a:cs typeface="Arial"/>
            </a:endParaRPr>
          </a:p>
          <a:p>
            <a:pPr marL="555625" marR="299720" indent="-120650">
              <a:lnSpc>
                <a:spcPct val="111600"/>
              </a:lnSpc>
              <a:spcBef>
                <a:spcPts val="57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Iterative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server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before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attending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next </a:t>
            </a:r>
            <a:r>
              <a:rPr sz="900" spc="-10" dirty="0">
                <a:latin typeface="Arial"/>
                <a:cs typeface="Arial"/>
              </a:rPr>
              <a:t>request.</a:t>
            </a:r>
            <a:endParaRPr sz="900">
              <a:latin typeface="Arial"/>
              <a:cs typeface="Arial"/>
            </a:endParaRPr>
          </a:p>
          <a:p>
            <a:pPr marL="555625" marR="337185" indent="-1206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Concurrent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server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dispatcher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picks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incoming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separate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thread/process.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02260" marR="165735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Concurrent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norm: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easily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multiple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requests, </a:t>
            </a:r>
            <a:r>
              <a:rPr sz="900" dirty="0">
                <a:latin typeface="Arial"/>
                <a:cs typeface="Arial"/>
              </a:rPr>
              <a:t>notably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presence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disks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servers).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323469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Contacting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server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Observation: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most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services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tied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specific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port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142174" y="794550"/>
          <a:ext cx="2317749" cy="846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0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9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6370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ftp-</a:t>
                      </a:r>
                      <a:r>
                        <a:rPr sz="900" spc="-20" dirty="0">
                          <a:latin typeface="Arial"/>
                          <a:cs typeface="Arial"/>
                        </a:rPr>
                        <a:t>data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20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File 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Transfer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[Default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Data]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ftp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21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File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Transfer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[Control]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telnet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23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10" dirty="0">
                          <a:latin typeface="Arial"/>
                          <a:cs typeface="Arial"/>
                        </a:rPr>
                        <a:t>Telnet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0" dirty="0">
                          <a:latin typeface="Arial"/>
                          <a:cs typeface="Arial"/>
                        </a:rPr>
                        <a:t>smtp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25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/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Simple</a:t>
                      </a:r>
                      <a:r>
                        <a:rPr sz="9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Mail</a:t>
                      </a:r>
                      <a:r>
                        <a:rPr sz="9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Transfer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www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spc="-25" dirty="0">
                          <a:latin typeface="Arial"/>
                          <a:cs typeface="Arial"/>
                        </a:rPr>
                        <a:t>80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Web</a:t>
                      </a:r>
                      <a:r>
                        <a:rPr sz="9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(HTTP)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762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347294" y="1859221"/>
            <a:ext cx="29794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Dynamically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assigning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end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point:</a:t>
            </a:r>
            <a:r>
              <a:rPr sz="1000" spc="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two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approaches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8590" y="2331953"/>
            <a:ext cx="1761433" cy="71049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76869" y="2331953"/>
            <a:ext cx="1891212" cy="672841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1" name="object 11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50995" cy="798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Out-of-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band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communication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264160" marR="50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possible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interrupt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accepted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dirty="0">
                <a:latin typeface="Arial"/>
                <a:cs typeface="Arial"/>
              </a:rPr>
              <a:t>accepting)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01795" cy="1586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Out-of-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band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communication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289560" marR="304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possible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interrupt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accepted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dirty="0">
                <a:latin typeface="Arial"/>
                <a:cs typeface="Arial"/>
              </a:rPr>
              <a:t>accepting)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request?</a:t>
            </a:r>
            <a:endParaRPr sz="9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7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1:</a:t>
            </a:r>
            <a:r>
              <a:rPr sz="1000" spc="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separate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port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urgent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data</a:t>
            </a:r>
            <a:endParaRPr sz="10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70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separate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thread/process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urgent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messages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Urgent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associated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request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put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hold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3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Note: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require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OS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supports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priority-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scheduling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27195" cy="2297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Out-of-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band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communication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Issue</a:t>
            </a:r>
            <a:endParaRPr sz="1000">
              <a:latin typeface="Arial"/>
              <a:cs typeface="Arial"/>
            </a:endParaRPr>
          </a:p>
          <a:p>
            <a:pPr marL="302260" marR="4318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possible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interrupt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accepted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of </a:t>
            </a:r>
            <a:r>
              <a:rPr sz="900" dirty="0">
                <a:latin typeface="Arial"/>
                <a:cs typeface="Arial"/>
              </a:rPr>
              <a:t>accepting)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request?</a:t>
            </a:r>
            <a:endParaRPr sz="9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74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1:</a:t>
            </a:r>
            <a:r>
              <a:rPr sz="1000" spc="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separate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port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urgent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data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70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separate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thread/process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urgent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messages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Urgent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i="1" spc="350" dirty="0">
                <a:latin typeface="Menlo"/>
                <a:cs typeface="Menlo"/>
              </a:rPr>
              <a:t>⇒</a:t>
            </a:r>
            <a:r>
              <a:rPr sz="900" i="1" spc="-295" dirty="0">
                <a:latin typeface="Menlo"/>
                <a:cs typeface="Menlo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associated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request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put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on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hold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3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Note: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require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OS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supports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priority-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based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scheduling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2:</a:t>
            </a:r>
            <a:r>
              <a:rPr sz="1000" spc="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facilities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0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transport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layer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Example: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TCP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urgent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connection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Urgent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messages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caught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signaling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techniques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170045" cy="1461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Stateless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000">
              <a:latin typeface="Arial"/>
              <a:cs typeface="Arial"/>
            </a:endParaRPr>
          </a:p>
          <a:p>
            <a:pPr marL="289560" marR="250825">
              <a:lnSpc>
                <a:spcPts val="1210"/>
              </a:lnSpc>
              <a:spcBef>
                <a:spcPts val="40"/>
              </a:spcBef>
            </a:pPr>
            <a:r>
              <a:rPr sz="900" spc="-10" dirty="0">
                <a:latin typeface="Arial"/>
                <a:cs typeface="Arial"/>
              </a:rPr>
              <a:t>Never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accurate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status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having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request: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33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(simply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after access)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promise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invalidate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client’s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cache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18305" cy="2021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Contexts</a:t>
            </a:r>
            <a:endParaRPr sz="1000">
              <a:latin typeface="Arial"/>
              <a:cs typeface="Arial"/>
            </a:endParaRPr>
          </a:p>
          <a:p>
            <a:pPr marL="539115" marR="41275" indent="-116839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Processor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instructions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stack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pointer,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addressing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registers,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program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counter).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Thread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 </a:t>
            </a:r>
            <a:r>
              <a:rPr sz="900" spc="-10" dirty="0">
                <a:latin typeface="Arial"/>
                <a:cs typeface="Arial"/>
              </a:rPr>
              <a:t>memory,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series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instructions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processor context,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state).</a:t>
            </a:r>
            <a:endParaRPr sz="900">
              <a:latin typeface="Arial"/>
              <a:cs typeface="Arial"/>
            </a:endParaRPr>
          </a:p>
          <a:p>
            <a:pPr marL="542925" marR="32384" indent="-120650" algn="just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Process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context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minimal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collection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values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stored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 </a:t>
            </a:r>
            <a:r>
              <a:rPr sz="900" spc="-10" dirty="0">
                <a:latin typeface="Arial"/>
                <a:cs typeface="Arial"/>
              </a:rPr>
              <a:t>memory,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(i.e.,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25" dirty="0">
                <a:latin typeface="Arial"/>
                <a:cs typeface="Arial"/>
              </a:rPr>
              <a:t> now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least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MMU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register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values).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195445" cy="2476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Stateless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000">
              <a:latin typeface="Arial"/>
              <a:cs typeface="Arial"/>
            </a:endParaRPr>
          </a:p>
          <a:p>
            <a:pPr marL="302260" marR="263525">
              <a:lnSpc>
                <a:spcPts val="1210"/>
              </a:lnSpc>
              <a:spcBef>
                <a:spcPts val="40"/>
              </a:spcBef>
            </a:pPr>
            <a:r>
              <a:rPr sz="900" spc="-10" dirty="0">
                <a:latin typeface="Arial"/>
                <a:cs typeface="Arial"/>
              </a:rPr>
              <a:t>Never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accurate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status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having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request:</a:t>
            </a:r>
            <a:endParaRPr sz="900">
              <a:latin typeface="Arial"/>
              <a:cs typeface="Arial"/>
            </a:endParaRPr>
          </a:p>
          <a:p>
            <a:pPr marL="555625" marR="43180" indent="-120650">
              <a:lnSpc>
                <a:spcPct val="111600"/>
              </a:lnSpc>
              <a:spcBef>
                <a:spcPts val="33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(simply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after access)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promise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invalidate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client’s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cache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Consequences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Clients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completely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independent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125"/>
              </a:spcBef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inconsistencies </a:t>
            </a:r>
            <a:r>
              <a:rPr sz="900" dirty="0">
                <a:latin typeface="Arial"/>
                <a:cs typeface="Arial"/>
              </a:rPr>
              <a:t>due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crashes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reduced</a:t>
            </a:r>
            <a:endParaRPr sz="900">
              <a:latin typeface="Arial"/>
              <a:cs typeface="Arial"/>
            </a:endParaRPr>
          </a:p>
          <a:p>
            <a:pPr marL="555625" marR="9842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spc="-10" dirty="0">
                <a:latin typeface="Arial"/>
                <a:cs typeface="Arial"/>
              </a:rPr>
              <a:t>Possible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loss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performance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because,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e.g.,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anticipate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behavior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(think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prefetching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blocks)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500" y="197711"/>
            <a:ext cx="4220845" cy="2958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Stateless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000">
              <a:latin typeface="Arial"/>
              <a:cs typeface="Arial"/>
            </a:endParaRPr>
          </a:p>
          <a:p>
            <a:pPr marL="314960" marR="276225">
              <a:lnSpc>
                <a:spcPts val="1210"/>
              </a:lnSpc>
              <a:spcBef>
                <a:spcPts val="40"/>
              </a:spcBef>
            </a:pPr>
            <a:r>
              <a:rPr sz="900" spc="-10" dirty="0">
                <a:latin typeface="Arial"/>
                <a:cs typeface="Arial"/>
              </a:rPr>
              <a:t>Never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accurate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information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about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status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having </a:t>
            </a:r>
            <a:r>
              <a:rPr sz="900" dirty="0">
                <a:latin typeface="Arial"/>
                <a:cs typeface="Arial"/>
              </a:rPr>
              <a:t>handled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request:</a:t>
            </a:r>
            <a:endParaRPr sz="900">
              <a:latin typeface="Arial"/>
              <a:cs typeface="Arial"/>
            </a:endParaRPr>
          </a:p>
          <a:p>
            <a:pPr marL="568325" marR="55880" indent="-120650">
              <a:lnSpc>
                <a:spcPct val="111600"/>
              </a:lnSpc>
              <a:spcBef>
                <a:spcPts val="330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whether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(simply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again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after access)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promise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invalidate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client’s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cache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12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Don’t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Consequences</a:t>
            </a:r>
            <a:endParaRPr sz="10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Clients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completely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independent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125"/>
              </a:spcBef>
              <a:buFont typeface="Menlo"/>
              <a:buChar char="•"/>
              <a:tabLst>
                <a:tab pos="5689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inconsistencies </a:t>
            </a:r>
            <a:r>
              <a:rPr sz="900" dirty="0">
                <a:latin typeface="Arial"/>
                <a:cs typeface="Arial"/>
              </a:rPr>
              <a:t>due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crashes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reduced</a:t>
            </a:r>
            <a:endParaRPr sz="900">
              <a:latin typeface="Arial"/>
              <a:cs typeface="Arial"/>
            </a:endParaRPr>
          </a:p>
          <a:p>
            <a:pPr marL="568325" marR="111125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spc="-10" dirty="0">
                <a:latin typeface="Arial"/>
                <a:cs typeface="Arial"/>
              </a:rPr>
              <a:t>Possible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loss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performance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because,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e.g.,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anticipate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behavior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(think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prefetching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blocks)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Question</a:t>
            </a:r>
            <a:endParaRPr sz="10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  <a:spcBef>
                <a:spcPts val="105"/>
              </a:spcBef>
            </a:pP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connection-</a:t>
            </a:r>
            <a:r>
              <a:rPr sz="900" dirty="0">
                <a:latin typeface="Arial"/>
                <a:cs typeface="Arial"/>
              </a:rPr>
              <a:t>oriented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into a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stateless </a:t>
            </a:r>
            <a:r>
              <a:rPr sz="900" spc="-10" dirty="0">
                <a:latin typeface="Arial"/>
                <a:cs typeface="Arial"/>
              </a:rPr>
              <a:t>design?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126865" cy="1155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2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Stateful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000">
              <a:latin typeface="Arial"/>
              <a:cs typeface="Arial"/>
            </a:endParaRPr>
          </a:p>
          <a:p>
            <a:pPr marL="289560">
              <a:lnSpc>
                <a:spcPct val="100000"/>
              </a:lnSpc>
              <a:spcBef>
                <a:spcPts val="105"/>
              </a:spcBef>
            </a:pPr>
            <a:r>
              <a:rPr sz="900" spc="-10" dirty="0">
                <a:latin typeface="Arial"/>
                <a:cs typeface="Arial"/>
              </a:rPr>
              <a:t>Keeps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status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clients:</a:t>
            </a:r>
            <a:endParaRPr sz="900">
              <a:latin typeface="Arial"/>
              <a:cs typeface="Arial"/>
            </a:endParaRPr>
          </a:p>
          <a:p>
            <a:pPr marL="5429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Record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opened,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prefetching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done</a:t>
            </a:r>
            <a:endParaRPr sz="900">
              <a:latin typeface="Arial"/>
              <a:cs typeface="Arial"/>
            </a:endParaRPr>
          </a:p>
          <a:p>
            <a:pPr marL="542925" marR="3048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43560" algn="l"/>
              </a:tabLst>
            </a:pPr>
            <a:r>
              <a:rPr sz="900" dirty="0">
                <a:latin typeface="Arial"/>
                <a:cs typeface="Arial"/>
              </a:rPr>
              <a:t>Knows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cached,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local </a:t>
            </a:r>
            <a:r>
              <a:rPr sz="900" dirty="0">
                <a:latin typeface="Arial"/>
                <a:cs typeface="Arial"/>
              </a:rPr>
              <a:t>copies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data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211955" cy="1941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Stateful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0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"/>
              </a:spcBef>
            </a:pPr>
            <a:r>
              <a:rPr sz="900" spc="-10" dirty="0">
                <a:latin typeface="Arial"/>
                <a:cs typeface="Arial"/>
              </a:rPr>
              <a:t>Keeps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status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clients: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Record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opened,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prefetching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done</a:t>
            </a:r>
            <a:endParaRPr sz="900">
              <a:latin typeface="Arial"/>
              <a:cs typeface="Arial"/>
            </a:endParaRPr>
          </a:p>
          <a:p>
            <a:pPr marL="555625" marR="102870" indent="-120650">
              <a:lnSpc>
                <a:spcPct val="111600"/>
              </a:lnSpc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Knows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cached,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local </a:t>
            </a:r>
            <a:r>
              <a:rPr sz="900" dirty="0">
                <a:latin typeface="Arial"/>
                <a:cs typeface="Arial"/>
              </a:rPr>
              <a:t>copies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shared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data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302260" marR="17780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performance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stateful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can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be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extremely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high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clients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allowed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copies.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turns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out,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reliability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often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not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major problem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08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General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design</a:t>
            </a:r>
            <a:r>
              <a:rPr sz="500" spc="-25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issues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00520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Object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9114" y="522793"/>
            <a:ext cx="1442960" cy="172044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065147" y="508384"/>
            <a:ext cx="2282190" cy="1427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 marR="176530" indent="-116205">
              <a:lnSpc>
                <a:spcPct val="111600"/>
              </a:lnSpc>
              <a:spcBef>
                <a:spcPts val="100"/>
              </a:spcBef>
              <a:buFont typeface="Menlo"/>
              <a:buChar char="•"/>
              <a:tabLst>
                <a:tab pos="15875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Activation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policy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actions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take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invocation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in:</a:t>
            </a:r>
            <a:endParaRPr sz="900">
              <a:latin typeface="Arial"/>
              <a:cs typeface="Arial"/>
            </a:endParaRPr>
          </a:p>
          <a:p>
            <a:pPr marL="410845" marR="266700" lvl="1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406400" algn="l"/>
              </a:tabLst>
            </a:pPr>
            <a:r>
              <a:rPr sz="900" dirty="0">
                <a:latin typeface="Arial"/>
                <a:cs typeface="Arial"/>
              </a:rPr>
              <a:t>Where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the </a:t>
            </a:r>
            <a:r>
              <a:rPr sz="900" spc="-10" dirty="0">
                <a:latin typeface="Arial"/>
                <a:cs typeface="Arial"/>
              </a:rPr>
              <a:t>object?</a:t>
            </a:r>
            <a:endParaRPr sz="900">
              <a:latin typeface="Arial"/>
              <a:cs typeface="Arial"/>
            </a:endParaRPr>
          </a:p>
          <a:p>
            <a:pPr marL="405765" lvl="1" indent="-115570">
              <a:lnSpc>
                <a:spcPct val="100000"/>
              </a:lnSpc>
              <a:spcBef>
                <a:spcPts val="420"/>
              </a:spcBef>
              <a:buClr>
                <a:srgbClr val="3333B2"/>
              </a:buClr>
              <a:buFont typeface="Menlo"/>
              <a:buChar char="•"/>
              <a:tabLst>
                <a:tab pos="406400" algn="l"/>
              </a:tabLst>
            </a:pPr>
            <a:r>
              <a:rPr sz="900" dirty="0">
                <a:latin typeface="Arial"/>
                <a:cs typeface="Arial"/>
              </a:rPr>
              <a:t>Which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model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use?</a:t>
            </a:r>
            <a:endParaRPr sz="900">
              <a:latin typeface="Arial"/>
              <a:cs typeface="Arial"/>
            </a:endParaRPr>
          </a:p>
          <a:p>
            <a:pPr marL="410845" lvl="1" indent="-120650">
              <a:lnSpc>
                <a:spcPct val="100000"/>
              </a:lnSpc>
              <a:spcBef>
                <a:spcPts val="425"/>
              </a:spcBef>
              <a:buClr>
                <a:srgbClr val="3333B2"/>
              </a:buClr>
              <a:buFont typeface="Menlo"/>
              <a:buChar char="•"/>
              <a:tabLst>
                <a:tab pos="411480" algn="l"/>
              </a:tabLst>
            </a:pPr>
            <a:r>
              <a:rPr sz="900" spc="-20" dirty="0">
                <a:latin typeface="Arial"/>
                <a:cs typeface="Arial"/>
              </a:rPr>
              <a:t>Keep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modified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object,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any?</a:t>
            </a:r>
            <a:endParaRPr sz="900">
              <a:latin typeface="Arial"/>
              <a:cs typeface="Arial"/>
            </a:endParaRPr>
          </a:p>
          <a:p>
            <a:pPr marL="158115" marR="209550" indent="-120650">
              <a:lnSpc>
                <a:spcPct val="111600"/>
              </a:lnSpc>
              <a:spcBef>
                <a:spcPts val="400"/>
              </a:spcBef>
              <a:buFont typeface="Menlo"/>
              <a:buChar char="•"/>
              <a:tabLst>
                <a:tab pos="15875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Object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adapter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implements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specific activation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policy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4337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Object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70510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Ice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runtime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–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server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3425" y="605868"/>
            <a:ext cx="1430020" cy="4051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190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2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95" dirty="0">
                <a:latin typeface="Times New Roman"/>
                <a:cs typeface="Times New Roman"/>
              </a:rPr>
              <a:t>sys,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Ice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2</a:t>
            </a:r>
            <a:r>
              <a:rPr sz="500" spc="204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1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Demo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  <a:spcBef>
                <a:spcPts val="80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4</a:t>
            </a:r>
            <a:r>
              <a:rPr sz="500" spc="455" dirty="0">
                <a:latin typeface="Times New Roman"/>
                <a:cs typeface="Times New Roman"/>
              </a:rPr>
              <a:t> </a:t>
            </a:r>
            <a:r>
              <a:rPr sz="700" b="1" spc="85" dirty="0">
                <a:solidFill>
                  <a:srgbClr val="FF0059"/>
                </a:solidFill>
                <a:latin typeface="Times New Roman"/>
                <a:cs typeface="Times New Roman"/>
              </a:rPr>
              <a:t>class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50" dirty="0">
                <a:latin typeface="Times New Roman"/>
                <a:cs typeface="Times New Roman"/>
              </a:rPr>
              <a:t>PrinterI(Demo.Printer):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06399" y="1080381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78035" y="1080381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398" y="0"/>
                </a:lnTo>
              </a:path>
            </a:pathLst>
          </a:custGeom>
          <a:ln w="44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7791" y="970257"/>
            <a:ext cx="1012825" cy="22288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89230" marR="5080" indent="-177165">
              <a:lnSpc>
                <a:spcPts val="720"/>
              </a:lnSpc>
              <a:spcBef>
                <a:spcPts val="220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300" dirty="0">
                <a:solidFill>
                  <a:srgbClr val="FF0059"/>
                </a:solidFill>
                <a:latin typeface="Times New Roman"/>
                <a:cs typeface="Times New Roman"/>
              </a:rPr>
              <a:t>  </a:t>
            </a:r>
            <a:r>
              <a:rPr sz="700" spc="135" dirty="0">
                <a:latin typeface="Times New Roman"/>
                <a:cs typeface="Times New Roman"/>
              </a:rPr>
              <a:t>init</a:t>
            </a:r>
            <a:r>
              <a:rPr sz="700" spc="445" dirty="0">
                <a:latin typeface="Times New Roman"/>
                <a:cs typeface="Times New Roman"/>
              </a:rPr>
              <a:t> </a:t>
            </a:r>
            <a:r>
              <a:rPr sz="700" spc="120" dirty="0">
                <a:latin typeface="Times New Roman"/>
                <a:cs typeface="Times New Roman"/>
              </a:rPr>
              <a:t>(self,</a:t>
            </a:r>
            <a:r>
              <a:rPr sz="700" spc="100" dirty="0">
                <a:latin typeface="Times New Roman"/>
                <a:cs typeface="Times New Roman"/>
              </a:rPr>
              <a:t> </a:t>
            </a:r>
            <a:r>
              <a:rPr sz="700" spc="140" dirty="0">
                <a:latin typeface="Times New Roman"/>
                <a:cs typeface="Times New Roman"/>
              </a:rPr>
              <a:t>t): </a:t>
            </a:r>
            <a:r>
              <a:rPr sz="700" spc="130" dirty="0">
                <a:latin typeface="Times New Roman"/>
                <a:cs typeface="Times New Roman"/>
              </a:rPr>
              <a:t>self.t</a:t>
            </a:r>
            <a:r>
              <a:rPr sz="700" spc="10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170" dirty="0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5465" y="980379"/>
            <a:ext cx="101600" cy="57213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215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6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sz="500" spc="45" dirty="0">
                <a:latin typeface="Times New Roman"/>
                <a:cs typeface="Times New Roman"/>
              </a:rPr>
              <a:t>8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114"/>
              </a:spcBef>
            </a:pPr>
            <a:r>
              <a:rPr sz="500" spc="45" dirty="0">
                <a:latin typeface="Times New Roman"/>
                <a:cs typeface="Times New Roman"/>
              </a:rPr>
              <a:t>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" spc="-25" dirty="0">
                <a:latin typeface="Times New Roman"/>
                <a:cs typeface="Times New Roman"/>
              </a:rPr>
              <a:t>10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7791" y="1243548"/>
            <a:ext cx="1765300" cy="222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def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5" dirty="0">
                <a:latin typeface="Times New Roman"/>
                <a:cs typeface="Times New Roman"/>
              </a:rPr>
              <a:t>printString(self,</a:t>
            </a:r>
            <a:r>
              <a:rPr sz="700" spc="150" dirty="0">
                <a:latin typeface="Times New Roman"/>
                <a:cs typeface="Times New Roman"/>
              </a:rPr>
              <a:t> s,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current=None):</a:t>
            </a:r>
            <a:endParaRPr sz="700">
              <a:latin typeface="Times New Roman"/>
              <a:cs typeface="Times New Roman"/>
            </a:endParaRPr>
          </a:p>
          <a:p>
            <a:pPr marL="188595">
              <a:lnSpc>
                <a:spcPts val="780"/>
              </a:lnSpc>
            </a:pPr>
            <a:r>
              <a:rPr sz="700" b="1" spc="95" dirty="0">
                <a:solidFill>
                  <a:srgbClr val="FF0059"/>
                </a:solidFill>
                <a:latin typeface="Times New Roman"/>
                <a:cs typeface="Times New Roman"/>
              </a:rPr>
              <a:t>print</a:t>
            </a:r>
            <a:r>
              <a:rPr sz="700" spc="95" dirty="0">
                <a:latin typeface="Times New Roman"/>
                <a:cs typeface="Times New Roman"/>
              </a:rPr>
              <a:t>(self.t,</a:t>
            </a:r>
            <a:r>
              <a:rPr sz="700" spc="135" dirty="0">
                <a:latin typeface="Times New Roman"/>
                <a:cs typeface="Times New Roman"/>
              </a:rPr>
              <a:t> </a:t>
            </a:r>
            <a:r>
              <a:rPr sz="700" spc="100" dirty="0">
                <a:latin typeface="Times New Roman"/>
                <a:cs typeface="Times New Roman"/>
              </a:rPr>
              <a:t>s)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5465" y="1502683"/>
            <a:ext cx="4256405" cy="96583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500" dirty="0">
                <a:latin typeface="Times New Roman"/>
                <a:cs typeface="Times New Roman"/>
              </a:rPr>
              <a:t>11</a:t>
            </a:r>
            <a:r>
              <a:rPr sz="500" spc="229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communicator</a:t>
            </a:r>
            <a:r>
              <a:rPr sz="700" spc="15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75" dirty="0"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Ice.initialize(sys.argv)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  <a:spcBef>
                <a:spcPts val="80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735"/>
              </a:lnSpc>
            </a:pPr>
            <a:r>
              <a:rPr sz="500" dirty="0">
                <a:latin typeface="Times New Roman"/>
                <a:cs typeface="Times New Roman"/>
              </a:rPr>
              <a:t>13</a:t>
            </a:r>
            <a:r>
              <a:rPr sz="500" spc="465" dirty="0">
                <a:latin typeface="Times New Roman"/>
                <a:cs typeface="Times New Roman"/>
              </a:rPr>
              <a:t>  </a:t>
            </a:r>
            <a:r>
              <a:rPr sz="700" spc="65" dirty="0">
                <a:latin typeface="Times New Roman"/>
                <a:cs typeface="Times New Roman"/>
              </a:rPr>
              <a:t>adapter</a:t>
            </a:r>
            <a:r>
              <a:rPr sz="700" spc="37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6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communicator.createObjectAdapterWithEndpoints(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"SimpleAdapter"</a:t>
            </a:r>
            <a:r>
              <a:rPr sz="700" dirty="0">
                <a:latin typeface="Times New Roman"/>
                <a:cs typeface="Times New Roman"/>
              </a:rPr>
              <a:t>,</a:t>
            </a:r>
            <a:r>
              <a:rPr sz="700" spc="465" dirty="0">
                <a:latin typeface="Times New Roman"/>
                <a:cs typeface="Times New Roman"/>
              </a:rPr>
              <a:t> </a:t>
            </a:r>
            <a:r>
              <a:rPr sz="700" spc="75" dirty="0">
                <a:solidFill>
                  <a:srgbClr val="C80000"/>
                </a:solidFill>
                <a:latin typeface="Times New Roman"/>
                <a:cs typeface="Times New Roman"/>
              </a:rPr>
              <a:t>"default</a:t>
            </a:r>
            <a:r>
              <a:rPr sz="700" spc="35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-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p</a:t>
            </a:r>
            <a:r>
              <a:rPr sz="700" spc="39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C80000"/>
                </a:solidFill>
                <a:latin typeface="Times New Roman"/>
                <a:cs typeface="Times New Roman"/>
              </a:rPr>
              <a:t>11000"</a:t>
            </a:r>
            <a:r>
              <a:rPr sz="700" spc="-1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14</a:t>
            </a:r>
            <a:r>
              <a:rPr sz="500" spc="495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object1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20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PrinterI(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"Object1</a:t>
            </a:r>
            <a:r>
              <a:rPr sz="700" spc="9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says:"</a:t>
            </a:r>
            <a:r>
              <a:rPr sz="700" spc="7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15</a:t>
            </a:r>
            <a:r>
              <a:rPr sz="500" spc="495" dirty="0"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object2</a:t>
            </a:r>
            <a:r>
              <a:rPr sz="700" spc="11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20" dirty="0">
                <a:latin typeface="Times New Roman"/>
                <a:cs typeface="Times New Roman"/>
              </a:rPr>
              <a:t> </a:t>
            </a:r>
            <a:r>
              <a:rPr sz="700" spc="60" dirty="0">
                <a:latin typeface="Times New Roman"/>
                <a:cs typeface="Times New Roman"/>
              </a:rPr>
              <a:t>PrinterI(</a:t>
            </a:r>
            <a:r>
              <a:rPr sz="700" spc="60" dirty="0">
                <a:solidFill>
                  <a:srgbClr val="C80000"/>
                </a:solidFill>
                <a:latin typeface="Times New Roman"/>
                <a:cs typeface="Times New Roman"/>
              </a:rPr>
              <a:t>"Object2</a:t>
            </a:r>
            <a:r>
              <a:rPr sz="700" spc="9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says:"</a:t>
            </a:r>
            <a:r>
              <a:rPr sz="700" spc="7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16</a:t>
            </a:r>
            <a:r>
              <a:rPr sz="500" spc="409" dirty="0">
                <a:latin typeface="Times New Roman"/>
                <a:cs typeface="Times New Roman"/>
              </a:rPr>
              <a:t>    </a:t>
            </a:r>
            <a:r>
              <a:rPr sz="700" spc="60" dirty="0">
                <a:latin typeface="Times New Roman"/>
                <a:cs typeface="Times New Roman"/>
              </a:rPr>
              <a:t>adapter.add(object1,</a:t>
            </a:r>
            <a:r>
              <a:rPr sz="700" spc="315" dirty="0">
                <a:latin typeface="Times New Roman"/>
                <a:cs typeface="Times New Roman"/>
              </a:rPr>
              <a:t>  </a:t>
            </a:r>
            <a:r>
              <a:rPr sz="700" spc="-10" dirty="0">
                <a:latin typeface="Times New Roman"/>
                <a:cs typeface="Times New Roman"/>
              </a:rPr>
              <a:t>communicator.stringToIdentity(</a:t>
            </a:r>
            <a:r>
              <a:rPr sz="700" spc="-10" dirty="0">
                <a:solidFill>
                  <a:srgbClr val="C80000"/>
                </a:solidFill>
                <a:latin typeface="Times New Roman"/>
                <a:cs typeface="Times New Roman"/>
              </a:rPr>
              <a:t>"SimplePrinter1"</a:t>
            </a:r>
            <a:r>
              <a:rPr sz="700" spc="-10" dirty="0">
                <a:latin typeface="Times New Roman"/>
                <a:cs typeface="Times New Roman"/>
              </a:rPr>
              <a:t>))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17</a:t>
            </a:r>
            <a:r>
              <a:rPr sz="500" spc="409" dirty="0">
                <a:latin typeface="Times New Roman"/>
                <a:cs typeface="Times New Roman"/>
              </a:rPr>
              <a:t>    </a:t>
            </a:r>
            <a:r>
              <a:rPr sz="700" spc="60" dirty="0">
                <a:latin typeface="Times New Roman"/>
                <a:cs typeface="Times New Roman"/>
              </a:rPr>
              <a:t>adapter.add(object2,</a:t>
            </a:r>
            <a:r>
              <a:rPr sz="700" spc="315" dirty="0">
                <a:latin typeface="Times New Roman"/>
                <a:cs typeface="Times New Roman"/>
              </a:rPr>
              <a:t>  </a:t>
            </a:r>
            <a:r>
              <a:rPr sz="700" spc="-10" dirty="0">
                <a:latin typeface="Times New Roman"/>
                <a:cs typeface="Times New Roman"/>
              </a:rPr>
              <a:t>communicator.stringToIdentity(</a:t>
            </a:r>
            <a:r>
              <a:rPr sz="700" spc="-10" dirty="0">
                <a:solidFill>
                  <a:srgbClr val="C80000"/>
                </a:solidFill>
                <a:latin typeface="Times New Roman"/>
                <a:cs typeface="Times New Roman"/>
              </a:rPr>
              <a:t>"SimplePrinter2"</a:t>
            </a:r>
            <a:r>
              <a:rPr sz="700" spc="-10" dirty="0">
                <a:latin typeface="Times New Roman"/>
                <a:cs typeface="Times New Roman"/>
              </a:rPr>
              <a:t>))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18</a:t>
            </a:r>
            <a:r>
              <a:rPr sz="500" spc="190" dirty="0">
                <a:latin typeface="Times New Roman"/>
                <a:cs typeface="Times New Roman"/>
              </a:rPr>
              <a:t>  </a:t>
            </a:r>
            <a:r>
              <a:rPr sz="700" spc="65" dirty="0">
                <a:latin typeface="Times New Roman"/>
                <a:cs typeface="Times New Roman"/>
              </a:rPr>
              <a:t>adapter.activate()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  <a:spcBef>
                <a:spcPts val="75"/>
              </a:spcBef>
            </a:pPr>
            <a:r>
              <a:rPr sz="500" spc="-25" dirty="0">
                <a:latin typeface="Times New Roman"/>
                <a:cs typeface="Times New Roman"/>
              </a:rPr>
              <a:t>19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20</a:t>
            </a:r>
            <a:r>
              <a:rPr sz="500" spc="335" dirty="0">
                <a:latin typeface="Times New Roman"/>
                <a:cs typeface="Times New Roman"/>
              </a:rPr>
              <a:t>  </a:t>
            </a:r>
            <a:r>
              <a:rPr sz="700" spc="-10" dirty="0">
                <a:latin typeface="Times New Roman"/>
                <a:cs typeface="Times New Roman"/>
              </a:rPr>
              <a:t>communicator.waitForShutdown()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4" name="object 14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467" y="3349927"/>
            <a:ext cx="4337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Object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63715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Ice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runtime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–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client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5465" y="605868"/>
            <a:ext cx="3237230" cy="1934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165">
              <a:lnSpc>
                <a:spcPts val="780"/>
              </a:lnSpc>
              <a:spcBef>
                <a:spcPts val="95"/>
              </a:spcBef>
            </a:pPr>
            <a:r>
              <a:rPr sz="500" dirty="0">
                <a:latin typeface="Times New Roman"/>
                <a:cs typeface="Times New Roman"/>
              </a:rPr>
              <a:t>1</a:t>
            </a:r>
            <a:r>
              <a:rPr sz="500" spc="190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2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95" dirty="0">
                <a:latin typeface="Times New Roman"/>
                <a:cs typeface="Times New Roman"/>
              </a:rPr>
              <a:t>sys,</a:t>
            </a:r>
            <a:r>
              <a:rPr sz="700" spc="130" dirty="0">
                <a:latin typeface="Times New Roman"/>
                <a:cs typeface="Times New Roman"/>
              </a:rPr>
              <a:t> </a:t>
            </a:r>
            <a:r>
              <a:rPr sz="700" spc="70" dirty="0">
                <a:latin typeface="Times New Roman"/>
                <a:cs typeface="Times New Roman"/>
              </a:rPr>
              <a:t>Ice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2</a:t>
            </a:r>
            <a:r>
              <a:rPr sz="500" spc="204" dirty="0">
                <a:latin typeface="Times New Roman"/>
                <a:cs typeface="Times New Roman"/>
              </a:rPr>
              <a:t>  </a:t>
            </a:r>
            <a:r>
              <a:rPr sz="700" b="1" dirty="0">
                <a:solidFill>
                  <a:srgbClr val="FF0059"/>
                </a:solidFill>
                <a:latin typeface="Times New Roman"/>
                <a:cs typeface="Times New Roman"/>
              </a:rPr>
              <a:t>import</a:t>
            </a:r>
            <a:r>
              <a:rPr sz="700" b="1" spc="114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Times New Roman"/>
                <a:cs typeface="Times New Roman"/>
              </a:rPr>
              <a:t>Demo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560"/>
              </a:lnSpc>
              <a:spcBef>
                <a:spcPts val="80"/>
              </a:spcBef>
            </a:pPr>
            <a:r>
              <a:rPr sz="500" spc="45" dirty="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4</a:t>
            </a:r>
            <a:r>
              <a:rPr sz="500" spc="215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communicator</a:t>
            </a:r>
            <a:r>
              <a:rPr sz="700" spc="145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165" dirty="0">
                <a:latin typeface="Times New Roman"/>
                <a:cs typeface="Times New Roman"/>
              </a:rPr>
              <a:t> </a:t>
            </a:r>
            <a:r>
              <a:rPr sz="700" spc="75" dirty="0">
                <a:latin typeface="Times New Roman"/>
                <a:cs typeface="Times New Roman"/>
              </a:rPr>
              <a:t>Ice.initialize(sys.argv)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560"/>
              </a:lnSpc>
              <a:spcBef>
                <a:spcPts val="75"/>
              </a:spcBef>
            </a:pPr>
            <a:r>
              <a:rPr sz="500" spc="45" dirty="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  <a:p>
            <a:pPr marL="50165">
              <a:lnSpc>
                <a:spcPts val="735"/>
              </a:lnSpc>
            </a:pPr>
            <a:r>
              <a:rPr sz="500" dirty="0">
                <a:latin typeface="Times New Roman"/>
                <a:cs typeface="Times New Roman"/>
              </a:rPr>
              <a:t>6</a:t>
            </a:r>
            <a:r>
              <a:rPr sz="500" spc="350" dirty="0">
                <a:latin typeface="Times New Roman"/>
                <a:cs typeface="Times New Roman"/>
              </a:rPr>
              <a:t>   </a:t>
            </a:r>
            <a:r>
              <a:rPr sz="700" dirty="0">
                <a:latin typeface="Times New Roman"/>
                <a:cs typeface="Times New Roman"/>
              </a:rPr>
              <a:t>base1</a:t>
            </a:r>
            <a:r>
              <a:rPr sz="700" spc="170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48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communicator.stringToProxy(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"SimplePrinter1:default</a:t>
            </a:r>
            <a:r>
              <a:rPr sz="700" spc="47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-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p</a:t>
            </a:r>
            <a:r>
              <a:rPr sz="700" spc="165" dirty="0">
                <a:solidFill>
                  <a:srgbClr val="C80000"/>
                </a:solidFill>
                <a:latin typeface="Times New Roman"/>
                <a:cs typeface="Times New Roman"/>
              </a:rPr>
              <a:t>  </a:t>
            </a:r>
            <a:r>
              <a:rPr sz="700" spc="-10" dirty="0">
                <a:solidFill>
                  <a:srgbClr val="C80000"/>
                </a:solidFill>
                <a:latin typeface="Times New Roman"/>
                <a:cs typeface="Times New Roman"/>
              </a:rPr>
              <a:t>11000"</a:t>
            </a:r>
            <a:r>
              <a:rPr sz="700" spc="-1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7</a:t>
            </a:r>
            <a:r>
              <a:rPr sz="500" spc="350" dirty="0">
                <a:latin typeface="Times New Roman"/>
                <a:cs typeface="Times New Roman"/>
              </a:rPr>
              <a:t>   </a:t>
            </a:r>
            <a:r>
              <a:rPr sz="700" dirty="0">
                <a:latin typeface="Times New Roman"/>
                <a:cs typeface="Times New Roman"/>
              </a:rPr>
              <a:t>base2</a:t>
            </a:r>
            <a:r>
              <a:rPr sz="700" spc="170" dirty="0">
                <a:latin typeface="Times New Roman"/>
                <a:cs typeface="Times New Roman"/>
              </a:rPr>
              <a:t> 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484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communicator.stringToProxy(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"SimplePrinter2:default</a:t>
            </a:r>
            <a:r>
              <a:rPr sz="700" spc="47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-</a:t>
            </a:r>
            <a:r>
              <a:rPr sz="700" spc="65" dirty="0">
                <a:solidFill>
                  <a:srgbClr val="C80000"/>
                </a:solidFill>
                <a:latin typeface="Times New Roman"/>
                <a:cs typeface="Times New Roman"/>
              </a:rPr>
              <a:t>p</a:t>
            </a:r>
            <a:r>
              <a:rPr sz="700" spc="165" dirty="0">
                <a:solidFill>
                  <a:srgbClr val="C80000"/>
                </a:solidFill>
                <a:latin typeface="Times New Roman"/>
                <a:cs typeface="Times New Roman"/>
              </a:rPr>
              <a:t>  </a:t>
            </a:r>
            <a:r>
              <a:rPr sz="700" spc="-10" dirty="0">
                <a:solidFill>
                  <a:srgbClr val="C80000"/>
                </a:solidFill>
                <a:latin typeface="Times New Roman"/>
                <a:cs typeface="Times New Roman"/>
              </a:rPr>
              <a:t>11000"</a:t>
            </a:r>
            <a:r>
              <a:rPr sz="700" spc="-1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8</a:t>
            </a:r>
            <a:r>
              <a:rPr sz="500" spc="395" dirty="0">
                <a:latin typeface="Times New Roman"/>
                <a:cs typeface="Times New Roman"/>
              </a:rPr>
              <a:t>  </a:t>
            </a:r>
            <a:r>
              <a:rPr sz="700" spc="80" dirty="0">
                <a:latin typeface="Times New Roman"/>
                <a:cs typeface="Times New Roman"/>
              </a:rPr>
              <a:t>printer1</a:t>
            </a:r>
            <a:r>
              <a:rPr sz="700" spc="32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2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Demo.PrinterPrx.checkedCast(base1)</a:t>
            </a:r>
            <a:endParaRPr sz="700">
              <a:latin typeface="Times New Roman"/>
              <a:cs typeface="Times New Roman"/>
            </a:endParaRPr>
          </a:p>
          <a:p>
            <a:pPr marL="50165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9</a:t>
            </a:r>
            <a:r>
              <a:rPr sz="500" spc="395" dirty="0">
                <a:latin typeface="Times New Roman"/>
                <a:cs typeface="Times New Roman"/>
              </a:rPr>
              <a:t>  </a:t>
            </a:r>
            <a:r>
              <a:rPr sz="700" spc="80" dirty="0">
                <a:latin typeface="Times New Roman"/>
                <a:cs typeface="Times New Roman"/>
              </a:rPr>
              <a:t>printer2</a:t>
            </a:r>
            <a:r>
              <a:rPr sz="700" spc="320" dirty="0">
                <a:latin typeface="Times New Roman"/>
                <a:cs typeface="Times New Roman"/>
              </a:rPr>
              <a:t> </a:t>
            </a:r>
            <a:r>
              <a:rPr sz="700" dirty="0">
                <a:latin typeface="Times New Roman"/>
                <a:cs typeface="Times New Roman"/>
              </a:rPr>
              <a:t>=</a:t>
            </a:r>
            <a:r>
              <a:rPr sz="700" spc="325" dirty="0">
                <a:latin typeface="Times New Roman"/>
                <a:cs typeface="Times New Roman"/>
              </a:rPr>
              <a:t> </a:t>
            </a:r>
            <a:r>
              <a:rPr sz="700" spc="-10" dirty="0">
                <a:latin typeface="Times New Roman"/>
                <a:cs typeface="Times New Roman"/>
              </a:rPr>
              <a:t>Demo.PrinterPrx.checkedCast(base2)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15"/>
              </a:lnSpc>
            </a:pPr>
            <a:r>
              <a:rPr sz="500" dirty="0">
                <a:latin typeface="Times New Roman"/>
                <a:cs typeface="Times New Roman"/>
              </a:rPr>
              <a:t>10</a:t>
            </a:r>
            <a:r>
              <a:rPr sz="500" spc="465" dirty="0">
                <a:latin typeface="Times New Roman"/>
                <a:cs typeface="Times New Roman"/>
              </a:rPr>
              <a:t> </a:t>
            </a:r>
            <a:r>
              <a:rPr sz="700" b="1" spc="175" dirty="0">
                <a:solidFill>
                  <a:srgbClr val="FF0059"/>
                </a:solidFill>
                <a:latin typeface="Times New Roman"/>
                <a:cs typeface="Times New Roman"/>
              </a:rPr>
              <a:t>if</a:t>
            </a:r>
            <a:r>
              <a:rPr sz="700" b="1" spc="11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(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not</a:t>
            </a:r>
            <a:r>
              <a:rPr sz="700" b="1" spc="75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latin typeface="Times New Roman"/>
                <a:cs typeface="Times New Roman"/>
              </a:rPr>
              <a:t>printer1)</a:t>
            </a:r>
            <a:r>
              <a:rPr sz="700" spc="110" dirty="0">
                <a:latin typeface="Times New Roman"/>
                <a:cs typeface="Times New Roman"/>
              </a:rPr>
              <a:t> </a:t>
            </a:r>
            <a:r>
              <a:rPr sz="700" b="1" spc="60" dirty="0">
                <a:solidFill>
                  <a:srgbClr val="FF0059"/>
                </a:solidFill>
                <a:latin typeface="Times New Roman"/>
                <a:cs typeface="Times New Roman"/>
              </a:rPr>
              <a:t>or</a:t>
            </a:r>
            <a:r>
              <a:rPr sz="700" b="1" spc="11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65" dirty="0">
                <a:latin typeface="Times New Roman"/>
                <a:cs typeface="Times New Roman"/>
              </a:rPr>
              <a:t>(</a:t>
            </a:r>
            <a:r>
              <a:rPr sz="700" b="1" spc="65" dirty="0">
                <a:solidFill>
                  <a:srgbClr val="FF0059"/>
                </a:solidFill>
                <a:latin typeface="Times New Roman"/>
                <a:cs typeface="Times New Roman"/>
              </a:rPr>
              <a:t>not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80" dirty="0">
                <a:latin typeface="Times New Roman"/>
                <a:cs typeface="Times New Roman"/>
              </a:rPr>
              <a:t>printer2):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  <a:tabLst>
                <a:tab pos="334010" algn="l"/>
              </a:tabLst>
            </a:pPr>
            <a:r>
              <a:rPr sz="500" spc="-25" dirty="0">
                <a:latin typeface="Times New Roman"/>
                <a:cs typeface="Times New Roman"/>
              </a:rPr>
              <a:t>11</a:t>
            </a:r>
            <a:r>
              <a:rPr sz="500" dirty="0">
                <a:latin typeface="Times New Roman"/>
                <a:cs typeface="Times New Roman"/>
              </a:rPr>
              <a:t>	</a:t>
            </a:r>
            <a:r>
              <a:rPr sz="700" b="1" spc="80" dirty="0">
                <a:solidFill>
                  <a:srgbClr val="FF0059"/>
                </a:solidFill>
                <a:latin typeface="Times New Roman"/>
                <a:cs typeface="Times New Roman"/>
              </a:rPr>
              <a:t>raise</a:t>
            </a:r>
            <a:r>
              <a:rPr sz="700" b="1" spc="70" dirty="0">
                <a:solidFill>
                  <a:srgbClr val="FF0059"/>
                </a:solidFill>
                <a:latin typeface="Times New Roman"/>
                <a:cs typeface="Times New Roman"/>
              </a:rPr>
              <a:t> </a:t>
            </a:r>
            <a:r>
              <a:rPr sz="700" spc="45" dirty="0">
                <a:latin typeface="Times New Roman"/>
                <a:cs typeface="Times New Roman"/>
              </a:rPr>
              <a:t>RuntimeError(</a:t>
            </a:r>
            <a:r>
              <a:rPr sz="700" spc="45" dirty="0">
                <a:solidFill>
                  <a:srgbClr val="C80000"/>
                </a:solidFill>
                <a:latin typeface="Times New Roman"/>
                <a:cs typeface="Times New Roman"/>
              </a:rPr>
              <a:t>"Invalid</a:t>
            </a:r>
            <a:r>
              <a:rPr sz="700" spc="7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40" dirty="0">
                <a:solidFill>
                  <a:srgbClr val="C80000"/>
                </a:solidFill>
                <a:latin typeface="Times New Roman"/>
                <a:cs typeface="Times New Roman"/>
              </a:rPr>
              <a:t>proxy"</a:t>
            </a:r>
            <a:r>
              <a:rPr sz="700" spc="4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  <a:spcBef>
                <a:spcPts val="80"/>
              </a:spcBef>
            </a:pPr>
            <a:r>
              <a:rPr sz="500" spc="-25" dirty="0">
                <a:latin typeface="Times New Roman"/>
                <a:cs typeface="Times New Roman"/>
              </a:rPr>
              <a:t>12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735"/>
              </a:lnSpc>
            </a:pPr>
            <a:r>
              <a:rPr sz="500" dirty="0">
                <a:latin typeface="Times New Roman"/>
                <a:cs typeface="Times New Roman"/>
              </a:rPr>
              <a:t>13</a:t>
            </a:r>
            <a:r>
              <a:rPr sz="500" spc="215" dirty="0">
                <a:latin typeface="Times New Roman"/>
                <a:cs typeface="Times New Roman"/>
              </a:rPr>
              <a:t>  </a:t>
            </a:r>
            <a:r>
              <a:rPr sz="700" spc="70" dirty="0">
                <a:latin typeface="Times New Roman"/>
                <a:cs typeface="Times New Roman"/>
              </a:rPr>
              <a:t>printer1.printString(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"Hello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World</a:t>
            </a:r>
            <a:r>
              <a:rPr sz="700" spc="12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from</a:t>
            </a:r>
            <a:r>
              <a:rPr sz="700" spc="114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printer1!"</a:t>
            </a:r>
            <a:r>
              <a:rPr sz="700" spc="7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780"/>
              </a:lnSpc>
            </a:pPr>
            <a:r>
              <a:rPr sz="500" dirty="0">
                <a:latin typeface="Times New Roman"/>
                <a:cs typeface="Times New Roman"/>
              </a:rPr>
              <a:t>14</a:t>
            </a:r>
            <a:r>
              <a:rPr sz="500" spc="215" dirty="0">
                <a:latin typeface="Times New Roman"/>
                <a:cs typeface="Times New Roman"/>
              </a:rPr>
              <a:t>  </a:t>
            </a:r>
            <a:r>
              <a:rPr sz="700" spc="70" dirty="0">
                <a:latin typeface="Times New Roman"/>
                <a:cs typeface="Times New Roman"/>
              </a:rPr>
              <a:t>printer2.printString(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"Hello</a:t>
            </a:r>
            <a:r>
              <a:rPr sz="700" spc="120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World</a:t>
            </a:r>
            <a:r>
              <a:rPr sz="700" spc="125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dirty="0">
                <a:solidFill>
                  <a:srgbClr val="C80000"/>
                </a:solidFill>
                <a:latin typeface="Times New Roman"/>
                <a:cs typeface="Times New Roman"/>
              </a:rPr>
              <a:t>from</a:t>
            </a:r>
            <a:r>
              <a:rPr sz="700" spc="114" dirty="0">
                <a:solidFill>
                  <a:srgbClr val="C80000"/>
                </a:solidFill>
                <a:latin typeface="Times New Roman"/>
                <a:cs typeface="Times New Roman"/>
              </a:rPr>
              <a:t> </a:t>
            </a:r>
            <a:r>
              <a:rPr sz="700" spc="70" dirty="0">
                <a:solidFill>
                  <a:srgbClr val="C80000"/>
                </a:solidFill>
                <a:latin typeface="Times New Roman"/>
                <a:cs typeface="Times New Roman"/>
              </a:rPr>
              <a:t>printer2!"</a:t>
            </a:r>
            <a:r>
              <a:rPr sz="700" spc="70" dirty="0">
                <a:latin typeface="Times New Roman"/>
                <a:cs typeface="Times New Roman"/>
              </a:rPr>
              <a:t>)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  <a:spcBef>
                <a:spcPts val="75"/>
              </a:spcBef>
            </a:pPr>
            <a:r>
              <a:rPr sz="500" spc="-25" dirty="0">
                <a:latin typeface="Times New Roman"/>
                <a:cs typeface="Times New Roman"/>
              </a:rPr>
              <a:t>15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800"/>
              </a:lnSpc>
            </a:pPr>
            <a:r>
              <a:rPr sz="500" dirty="0">
                <a:latin typeface="Times New Roman"/>
                <a:cs typeface="Times New Roman"/>
              </a:rPr>
              <a:t>16</a:t>
            </a:r>
            <a:r>
              <a:rPr sz="500" spc="335" dirty="0">
                <a:latin typeface="Times New Roman"/>
                <a:cs typeface="Times New Roman"/>
              </a:rPr>
              <a:t>  </a:t>
            </a:r>
            <a:r>
              <a:rPr sz="700" spc="-10" dirty="0">
                <a:latin typeface="Times New Roman"/>
                <a:cs typeface="Times New Roman"/>
              </a:rPr>
              <a:t>communicator.waitForShutdown()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Times New Roman"/>
              <a:cs typeface="Times New Roman"/>
            </a:endParaRPr>
          </a:p>
          <a:p>
            <a:pPr marL="417195" marR="167005" indent="-6350">
              <a:lnSpc>
                <a:spcPct val="100000"/>
              </a:lnSpc>
              <a:tabLst>
                <a:tab pos="1382395" algn="l"/>
              </a:tabLst>
            </a:pPr>
            <a:r>
              <a:rPr sz="1000" i="1" dirty="0">
                <a:latin typeface="Arial"/>
                <a:cs typeface="Arial"/>
              </a:rPr>
              <a:t>Object1</a:t>
            </a:r>
            <a:r>
              <a:rPr sz="1000" i="1" spc="275" dirty="0">
                <a:latin typeface="Arial"/>
                <a:cs typeface="Arial"/>
              </a:rPr>
              <a:t> </a:t>
            </a:r>
            <a:r>
              <a:rPr sz="1000" i="1" spc="-20" dirty="0">
                <a:latin typeface="Arial"/>
                <a:cs typeface="Arial"/>
              </a:rPr>
              <a:t>says:</a:t>
            </a:r>
            <a:r>
              <a:rPr sz="1000" i="1" dirty="0">
                <a:latin typeface="Arial"/>
                <a:cs typeface="Arial"/>
              </a:rPr>
              <a:t>	</a:t>
            </a:r>
            <a:r>
              <a:rPr sz="1000" i="1" spc="55" dirty="0">
                <a:latin typeface="Arial"/>
                <a:cs typeface="Arial"/>
              </a:rPr>
              <a:t>Hello</a:t>
            </a:r>
            <a:r>
              <a:rPr sz="1000" i="1" spc="175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World</a:t>
            </a:r>
            <a:r>
              <a:rPr sz="1000" i="1" spc="180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from</a:t>
            </a:r>
            <a:r>
              <a:rPr sz="1000" i="1" spc="180" dirty="0">
                <a:latin typeface="Arial"/>
                <a:cs typeface="Arial"/>
              </a:rPr>
              <a:t> </a:t>
            </a:r>
            <a:r>
              <a:rPr sz="1000" i="1" spc="85" dirty="0">
                <a:latin typeface="Arial"/>
                <a:cs typeface="Arial"/>
              </a:rPr>
              <a:t>printer1! </a:t>
            </a:r>
            <a:r>
              <a:rPr sz="1000" i="1" dirty="0">
                <a:latin typeface="Arial"/>
                <a:cs typeface="Arial"/>
              </a:rPr>
              <a:t>Object2</a:t>
            </a:r>
            <a:r>
              <a:rPr sz="1000" i="1" spc="275" dirty="0">
                <a:latin typeface="Arial"/>
                <a:cs typeface="Arial"/>
              </a:rPr>
              <a:t> </a:t>
            </a:r>
            <a:r>
              <a:rPr sz="1000" i="1" spc="-20" dirty="0">
                <a:latin typeface="Arial"/>
                <a:cs typeface="Arial"/>
              </a:rPr>
              <a:t>says:</a:t>
            </a:r>
            <a:r>
              <a:rPr sz="1000" i="1" dirty="0">
                <a:latin typeface="Arial"/>
                <a:cs typeface="Arial"/>
              </a:rPr>
              <a:t>	</a:t>
            </a:r>
            <a:r>
              <a:rPr sz="1000" i="1" spc="-235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Hello</a:t>
            </a:r>
            <a:r>
              <a:rPr sz="1000" i="1" spc="180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World</a:t>
            </a:r>
            <a:r>
              <a:rPr sz="1000" i="1" spc="175" dirty="0">
                <a:latin typeface="Arial"/>
                <a:cs typeface="Arial"/>
              </a:rPr>
              <a:t> </a:t>
            </a:r>
            <a:r>
              <a:rPr sz="1000" i="1" dirty="0">
                <a:latin typeface="Arial"/>
                <a:cs typeface="Arial"/>
              </a:rPr>
              <a:t>from</a:t>
            </a:r>
            <a:r>
              <a:rPr sz="1000" i="1" spc="180" dirty="0">
                <a:latin typeface="Arial"/>
                <a:cs typeface="Arial"/>
              </a:rPr>
              <a:t> </a:t>
            </a:r>
            <a:r>
              <a:rPr sz="1000" i="1" spc="85" dirty="0">
                <a:latin typeface="Arial"/>
                <a:cs typeface="Arial"/>
              </a:rPr>
              <a:t>printer2!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43370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Object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293620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2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Apache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Web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server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2782" y="564153"/>
            <a:ext cx="3362437" cy="216518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991869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Example:</a:t>
            </a:r>
            <a:r>
              <a:rPr sz="500" spc="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The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Apache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Web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server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51511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different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tiers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Common</a:t>
            </a:r>
            <a:r>
              <a:rPr sz="10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organization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4807" y="803957"/>
            <a:ext cx="3468410" cy="151866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763" y="2532492"/>
            <a:ext cx="3792854" cy="4965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21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Crucial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element</a:t>
            </a:r>
            <a:endParaRPr sz="1000">
              <a:latin typeface="Arial"/>
              <a:cs typeface="Arial"/>
            </a:endParaRPr>
          </a:p>
          <a:p>
            <a:pPr marL="15875" marR="5080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first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responsible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appropriate </a:t>
            </a:r>
            <a:r>
              <a:rPr sz="900" dirty="0">
                <a:latin typeface="Arial"/>
                <a:cs typeface="Arial"/>
              </a:rPr>
              <a:t>server: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request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dispatching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4476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Server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clusters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65600" cy="1053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Request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Handling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64160" marR="5080">
              <a:lnSpc>
                <a:spcPts val="1210"/>
              </a:lnSpc>
              <a:spcBef>
                <a:spcPts val="40"/>
              </a:spcBef>
            </a:pPr>
            <a:r>
              <a:rPr sz="900" spc="-10" dirty="0">
                <a:latin typeface="Arial"/>
                <a:cs typeface="Arial"/>
              </a:rPr>
              <a:t>Having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first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tier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handle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from/to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cluster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lead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bottleneck</a:t>
            </a:r>
            <a:r>
              <a:rPr sz="900" spc="-1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745"/>
              </a:spcBef>
            </a:pP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solution:</a:t>
            </a:r>
            <a:r>
              <a:rPr sz="1000" spc="35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4C994C"/>
                </a:solidFill>
                <a:latin typeface="Arial"/>
                <a:cs typeface="Arial"/>
              </a:rPr>
              <a:t>TCP</a:t>
            </a:r>
            <a:r>
              <a:rPr sz="1000" spc="-25" dirty="0">
                <a:solidFill>
                  <a:srgbClr val="4C994C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4C994C"/>
                </a:solidFill>
                <a:latin typeface="Arial"/>
                <a:cs typeface="Arial"/>
              </a:rPr>
              <a:t>handoff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3813" y="1329286"/>
            <a:ext cx="2239094" cy="1321841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4476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Server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clusters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65600" cy="1562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Observations</a:t>
            </a:r>
            <a:endParaRPr sz="1000">
              <a:latin typeface="Arial"/>
              <a:cs typeface="Arial"/>
            </a:endParaRPr>
          </a:p>
          <a:p>
            <a:pPr marL="517525" marR="6350" indent="-1587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AutoNum type="arabicPeriod"/>
              <a:tabLst>
                <a:tab pos="514350" algn="l"/>
              </a:tabLst>
            </a:pPr>
            <a:r>
              <a:rPr sz="900" spc="-10" dirty="0">
                <a:latin typeface="Arial"/>
                <a:cs typeface="Arial"/>
              </a:rPr>
              <a:t>Threads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share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same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address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space.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switching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be </a:t>
            </a:r>
            <a:r>
              <a:rPr sz="900" dirty="0">
                <a:latin typeface="Arial"/>
                <a:cs typeface="Arial"/>
              </a:rPr>
              <a:t>done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entirely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independent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operating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system.</a:t>
            </a:r>
            <a:endParaRPr sz="900">
              <a:latin typeface="Arial"/>
              <a:cs typeface="Arial"/>
            </a:endParaRPr>
          </a:p>
          <a:p>
            <a:pPr marL="517525" marR="5080" indent="-1587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rabicPeriod"/>
              <a:tabLst>
                <a:tab pos="518159" algn="l"/>
              </a:tabLst>
            </a:pPr>
            <a:r>
              <a:rPr sz="900" dirty="0">
                <a:latin typeface="Arial"/>
                <a:cs typeface="Arial"/>
              </a:rPr>
              <a:t>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(somewhat)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expensive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10" dirty="0">
                <a:latin typeface="Arial"/>
                <a:cs typeface="Arial"/>
              </a:rPr>
              <a:t> involves </a:t>
            </a:r>
            <a:r>
              <a:rPr sz="900" dirty="0">
                <a:latin typeface="Arial"/>
                <a:cs typeface="Arial"/>
              </a:rPr>
              <a:t>getting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loop,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i.e.,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trapping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kernel.</a:t>
            </a:r>
            <a:endParaRPr sz="900">
              <a:latin typeface="Arial"/>
              <a:cs typeface="Arial"/>
            </a:endParaRPr>
          </a:p>
          <a:p>
            <a:pPr marL="517525" marR="280670" indent="-1587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AutoNum type="arabicPeriod"/>
              <a:tabLst>
                <a:tab pos="518159" algn="l"/>
              </a:tabLst>
            </a:pPr>
            <a:r>
              <a:rPr sz="900" dirty="0">
                <a:latin typeface="Arial"/>
                <a:cs typeface="Arial"/>
              </a:rPr>
              <a:t>Creating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destroying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cheaper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</a:t>
            </a:r>
            <a:r>
              <a:rPr sz="900" spc="-25" dirty="0">
                <a:latin typeface="Arial"/>
                <a:cs typeface="Arial"/>
              </a:rPr>
              <a:t> for </a:t>
            </a:r>
            <a:r>
              <a:rPr sz="900" spc="-10" dirty="0">
                <a:latin typeface="Arial"/>
                <a:cs typeface="Arial"/>
              </a:rPr>
              <a:t>processes.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180840" cy="2682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servers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are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spread</a:t>
            </a:r>
            <a:r>
              <a:rPr sz="12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across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Internet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260985" marR="5080" indent="3175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Spreading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across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Internet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introduce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administrative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problems.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largely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circumvented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centers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single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cloud provider.</a:t>
            </a:r>
            <a:endParaRPr sz="9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74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Request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dispatching: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if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locality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is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important</a:t>
            </a:r>
            <a:endParaRPr sz="10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310"/>
              </a:spcBef>
            </a:pPr>
            <a:r>
              <a:rPr sz="900" dirty="0">
                <a:latin typeface="Arial"/>
                <a:cs typeface="Arial"/>
              </a:rPr>
              <a:t>Common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approach: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DNS:</a:t>
            </a:r>
            <a:endParaRPr sz="900">
              <a:latin typeface="Arial"/>
              <a:cs typeface="Arial"/>
            </a:endParaRPr>
          </a:p>
          <a:p>
            <a:pPr marL="517525" marR="45720" indent="-158750">
              <a:lnSpc>
                <a:spcPct val="111600"/>
              </a:lnSpc>
              <a:spcBef>
                <a:spcPts val="395"/>
              </a:spcBef>
              <a:buClr>
                <a:srgbClr val="3333B2"/>
              </a:buClr>
              <a:buAutoNum type="arabicPeriod"/>
              <a:tabLst>
                <a:tab pos="518159" algn="l"/>
              </a:tabLst>
            </a:pPr>
            <a:r>
              <a:rPr sz="900" dirty="0">
                <a:latin typeface="Arial"/>
                <a:cs typeface="Arial"/>
              </a:rPr>
              <a:t>Client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looks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specific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through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-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client’s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IP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part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request</a:t>
            </a:r>
            <a:endParaRPr sz="900">
              <a:latin typeface="Arial"/>
              <a:cs typeface="Arial"/>
            </a:endParaRPr>
          </a:p>
          <a:p>
            <a:pPr marL="517525" marR="22225" indent="-158750">
              <a:lnSpc>
                <a:spcPct val="111600"/>
              </a:lnSpc>
              <a:spcBef>
                <a:spcPts val="5"/>
              </a:spcBef>
              <a:buClr>
                <a:srgbClr val="3333B2"/>
              </a:buClr>
              <a:buAutoNum type="arabicPeriod"/>
              <a:tabLst>
                <a:tab pos="518159" algn="l"/>
              </a:tabLst>
            </a:pPr>
            <a:r>
              <a:rPr sz="900" dirty="0">
                <a:latin typeface="Arial"/>
                <a:cs typeface="Arial"/>
              </a:rPr>
              <a:t>DNS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track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replica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requested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and </a:t>
            </a:r>
            <a:r>
              <a:rPr sz="900" dirty="0">
                <a:latin typeface="Arial"/>
                <a:cs typeface="Arial"/>
              </a:rPr>
              <a:t>returns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most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local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server.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Client</a:t>
            </a:r>
            <a:r>
              <a:rPr sz="10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transparency</a:t>
            </a:r>
            <a:endParaRPr sz="1000">
              <a:latin typeface="Arial"/>
              <a:cs typeface="Arial"/>
            </a:endParaRPr>
          </a:p>
          <a:p>
            <a:pPr marL="264160" marR="17145" indent="-3810">
              <a:lnSpc>
                <a:spcPct val="111600"/>
              </a:lnSpc>
              <a:spcBef>
                <a:spcPts val="175"/>
              </a:spcBef>
            </a:pPr>
            <a:r>
              <a:rPr sz="900" spc="-65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keep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client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unaware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distribution,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resolver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behalf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client. </a:t>
            </a:r>
            <a:r>
              <a:rPr sz="900" dirty="0">
                <a:latin typeface="Arial"/>
                <a:cs typeface="Arial"/>
              </a:rPr>
              <a:t>Problem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resolver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actually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far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from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local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client.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4476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Server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clusters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67144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simplified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version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Akamai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CDN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2883" y="552834"/>
            <a:ext cx="3062371" cy="166155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4476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Server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clusters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10875" y="-1515"/>
            <a:ext cx="24384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Servers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67144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simplified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version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Akamai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3333B2"/>
                </a:solidFill>
                <a:latin typeface="Arial"/>
                <a:cs typeface="Arial"/>
              </a:rPr>
              <a:t>CDN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2883" y="552834"/>
            <a:ext cx="3062371" cy="166155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204" y="2290996"/>
            <a:ext cx="3917950" cy="70040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6510" algn="just">
              <a:lnSpc>
                <a:spcPct val="100000"/>
              </a:lnSpc>
              <a:spcBef>
                <a:spcPts val="430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Important</a:t>
            </a:r>
            <a:r>
              <a:rPr sz="1000" spc="-1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C80000"/>
                </a:solidFill>
                <a:latin typeface="Arial"/>
                <a:cs typeface="Arial"/>
              </a:rPr>
              <a:t>note</a:t>
            </a:r>
            <a:endParaRPr sz="1000">
              <a:latin typeface="Arial"/>
              <a:cs typeface="Arial"/>
            </a:endParaRPr>
          </a:p>
          <a:p>
            <a:pPr marL="12700" marR="5080" algn="just">
              <a:lnSpc>
                <a:spcPct val="111600"/>
              </a:lnSpc>
              <a:spcBef>
                <a:spcPts val="170"/>
              </a:spcBef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cache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often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sophisticated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enough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hold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passive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data. Much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code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origin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server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moved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cache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as </a:t>
            </a:r>
            <a:r>
              <a:rPr sz="900" spc="-10" dirty="0">
                <a:latin typeface="Arial"/>
                <a:cs typeface="Arial"/>
              </a:rPr>
              <a:t>well.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44767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Server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clusters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01477" y="-1515"/>
            <a:ext cx="4533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110990" cy="1461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Reasons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migrate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8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Load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distribution</a:t>
            </a:r>
            <a:endParaRPr sz="1000">
              <a:latin typeface="Arial"/>
              <a:cs typeface="Arial"/>
            </a:endParaRPr>
          </a:p>
          <a:p>
            <a:pPr marL="555625" marR="103505" indent="-120650">
              <a:lnSpc>
                <a:spcPct val="111600"/>
              </a:lnSpc>
              <a:spcBef>
                <a:spcPts val="38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Ensuring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center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sufficiently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loaded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(e.g.,</a:t>
            </a:r>
            <a:r>
              <a:rPr sz="900" spc="-25" dirty="0">
                <a:latin typeface="Arial"/>
                <a:cs typeface="Arial"/>
              </a:rPr>
              <a:t> to </a:t>
            </a:r>
            <a:r>
              <a:rPr sz="900" spc="-10" dirty="0">
                <a:latin typeface="Arial"/>
                <a:cs typeface="Arial"/>
              </a:rPr>
              <a:t>prevent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waste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energy)</a:t>
            </a:r>
            <a:endParaRPr sz="900">
              <a:latin typeface="Arial"/>
              <a:cs typeface="Arial"/>
            </a:endParaRPr>
          </a:p>
          <a:p>
            <a:pPr marL="551180" marR="43180" indent="-116205">
              <a:lnSpc>
                <a:spcPct val="111600"/>
              </a:lnSpc>
              <a:spcBef>
                <a:spcPts val="300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latin typeface="Arial"/>
                <a:cs typeface="Arial"/>
              </a:rPr>
              <a:t>Minimizing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communication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ensuring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computations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close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 </a:t>
            </a:r>
            <a:r>
              <a:rPr sz="900" dirty="0">
                <a:latin typeface="Arial"/>
                <a:cs typeface="Arial"/>
              </a:rPr>
              <a:t>where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(think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computing).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Flexibility:</a:t>
            </a:r>
            <a:r>
              <a:rPr sz="1000" spc="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moving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client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when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needed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4795" y="1769173"/>
            <a:ext cx="2104826" cy="133393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3547" y="3161253"/>
            <a:ext cx="340741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10" dirty="0">
                <a:latin typeface="Arial"/>
                <a:cs typeface="Arial"/>
              </a:rPr>
              <a:t>Avoids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pre-</a:t>
            </a:r>
            <a:r>
              <a:rPr sz="900" dirty="0">
                <a:latin typeface="Arial"/>
                <a:cs typeface="Arial"/>
              </a:rPr>
              <a:t>installing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software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increases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dynamic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configuration.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79629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Reasons for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migrating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code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601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Reasons</a:t>
            </a:r>
            <a:r>
              <a:rPr spc="-50" dirty="0"/>
              <a:t> </a:t>
            </a:r>
            <a:r>
              <a:rPr dirty="0"/>
              <a:t>to</a:t>
            </a:r>
            <a:r>
              <a:rPr spc="-45" dirty="0"/>
              <a:t> </a:t>
            </a:r>
            <a:r>
              <a:rPr dirty="0"/>
              <a:t>migrate</a:t>
            </a:r>
            <a:r>
              <a:rPr spc="-50" dirty="0"/>
              <a:t> </a:t>
            </a:r>
            <a:r>
              <a:rPr spc="-20" dirty="0"/>
              <a:t>code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3547" y="471706"/>
            <a:ext cx="3916679" cy="8045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434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Privacy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security</a:t>
            </a:r>
            <a:endParaRPr sz="1000">
              <a:latin typeface="Arial"/>
              <a:cs typeface="Arial"/>
            </a:endParaRPr>
          </a:p>
          <a:p>
            <a:pPr marL="12700" marR="5080" indent="3175">
              <a:lnSpc>
                <a:spcPct val="111600"/>
              </a:lnSpc>
              <a:spcBef>
                <a:spcPts val="175"/>
              </a:spcBef>
            </a:pP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many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cases,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cannot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data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another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location,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whatever </a:t>
            </a:r>
            <a:r>
              <a:rPr sz="900" spc="-10" dirty="0">
                <a:latin typeface="Arial"/>
                <a:cs typeface="Arial"/>
              </a:rPr>
              <a:t>reason </a:t>
            </a:r>
            <a:r>
              <a:rPr sz="900" dirty="0">
                <a:latin typeface="Arial"/>
                <a:cs typeface="Arial"/>
              </a:rPr>
              <a:t>(often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legal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ones).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Solution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move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data.</a:t>
            </a:r>
            <a:endParaRPr sz="900">
              <a:latin typeface="Arial"/>
              <a:cs typeface="Arial"/>
            </a:endParaRPr>
          </a:p>
          <a:p>
            <a:pPr marL="15875">
              <a:lnSpc>
                <a:spcPct val="100000"/>
              </a:lnSpc>
              <a:spcBef>
                <a:spcPts val="810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Example:</a:t>
            </a:r>
            <a:r>
              <a:rPr sz="1000" spc="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federated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machine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learning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3016" y="1390506"/>
            <a:ext cx="2667117" cy="157416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79629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3" action="ppaction://hlinksldjump"/>
              </a:rPr>
              <a:t>Reasons for </a:t>
            </a:r>
            <a:r>
              <a:rPr sz="500" spc="-10" dirty="0">
                <a:latin typeface="Arial"/>
                <a:cs typeface="Arial"/>
                <a:hlinkClick r:id="rId3" action="ppaction://hlinksldjump"/>
              </a:rPr>
              <a:t>migrating</a:t>
            </a:r>
            <a:r>
              <a:rPr sz="500" dirty="0"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20" dirty="0">
                <a:latin typeface="Arial"/>
                <a:cs typeface="Arial"/>
                <a:hlinkClick r:id="rId3" action="ppaction://hlinksldjump"/>
              </a:rPr>
              <a:t>code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01477" y="-1515"/>
            <a:ext cx="4533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1886585" cy="207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Paradigms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for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mobility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1449" y="565682"/>
            <a:ext cx="2786550" cy="266335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7505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5" action="ppaction://hlinksldjump"/>
              </a:rPr>
              <a:t>Models</a:t>
            </a:r>
            <a:r>
              <a:rPr sz="500" spc="-2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for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code</a:t>
            </a:r>
            <a:r>
              <a:rPr sz="500" spc="-20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01477" y="-1515"/>
            <a:ext cx="4533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500" y="197711"/>
            <a:ext cx="4171315" cy="2783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Strong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2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weak</a:t>
            </a:r>
            <a:r>
              <a:rPr sz="12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mobility</a:t>
            </a: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Object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components</a:t>
            </a:r>
            <a:endParaRPr sz="10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695"/>
              </a:spcBef>
              <a:buFont typeface="Menlo"/>
              <a:buChar char="•"/>
              <a:tabLst>
                <a:tab pos="5689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segment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code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Font typeface="Menlo"/>
              <a:buChar char="•"/>
              <a:tabLst>
                <a:tab pos="5689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Data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segment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Font typeface="Menlo"/>
              <a:buChar char="•"/>
              <a:tabLst>
                <a:tab pos="568960" algn="l"/>
              </a:tabLst>
            </a:pP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Execution</a:t>
            </a:r>
            <a:r>
              <a:rPr sz="9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contains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10" dirty="0">
                <a:latin typeface="Arial"/>
                <a:cs typeface="Arial"/>
              </a:rPr>
              <a:t> executing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object’s </a:t>
            </a:r>
            <a:r>
              <a:rPr sz="900" spc="-20" dirty="0">
                <a:latin typeface="Arial"/>
                <a:cs typeface="Arial"/>
              </a:rPr>
              <a:t>code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3333B2"/>
              </a:buClr>
              <a:buFont typeface="Menlo"/>
              <a:buChar char="•"/>
            </a:pPr>
            <a:endParaRPr sz="850">
              <a:latin typeface="Arial"/>
              <a:cs typeface="Arial"/>
            </a:endParaRPr>
          </a:p>
          <a:p>
            <a:pPr marL="314960" marR="380365" indent="-6350">
              <a:lnSpc>
                <a:spcPct val="109600"/>
              </a:lnSpc>
              <a:spcBef>
                <a:spcPts val="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Weak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mobility:</a:t>
            </a:r>
            <a:r>
              <a:rPr sz="1000" spc="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Move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only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data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segment</a:t>
            </a: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(and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reboot execution)</a:t>
            </a:r>
            <a:endParaRPr sz="10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690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spc="-10" dirty="0">
                <a:latin typeface="Arial"/>
                <a:cs typeface="Arial"/>
              </a:rPr>
              <a:t>Relatively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simple,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especially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portable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68960" algn="l"/>
              </a:tabLst>
            </a:pPr>
            <a:r>
              <a:rPr sz="900" dirty="0">
                <a:latin typeface="Arial"/>
                <a:cs typeface="Arial"/>
              </a:rPr>
              <a:t>Distinguish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shipping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(push)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fetching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(pull)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314960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Strong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mobility:</a:t>
            </a:r>
            <a:r>
              <a:rPr sz="1000" spc="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Move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component,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including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execution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state</a:t>
            </a:r>
            <a:endParaRPr sz="10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710"/>
              </a:spcBef>
              <a:buFont typeface="Menlo"/>
              <a:buChar char="•"/>
              <a:tabLst>
                <a:tab pos="5689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Migration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move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entire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object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</a:t>
            </a:r>
            <a:endParaRPr sz="900">
              <a:latin typeface="Arial"/>
              <a:cs typeface="Arial"/>
            </a:endParaRPr>
          </a:p>
          <a:p>
            <a:pPr marL="568325" indent="-120650">
              <a:lnSpc>
                <a:spcPct val="100000"/>
              </a:lnSpc>
              <a:spcBef>
                <a:spcPts val="525"/>
              </a:spcBef>
              <a:buFont typeface="Menlo"/>
              <a:buChar char="•"/>
              <a:tabLst>
                <a:tab pos="5689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Cloning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clone,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state.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75057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4" action="ppaction://hlinksldjump"/>
              </a:rPr>
              <a:t>Models</a:t>
            </a:r>
            <a:r>
              <a:rPr sz="500" spc="-2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for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code</a:t>
            </a:r>
            <a:r>
              <a:rPr sz="500" spc="-20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601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Migration</a:t>
            </a:r>
            <a:r>
              <a:rPr spc="10" dirty="0"/>
              <a:t> </a:t>
            </a:r>
            <a:r>
              <a:rPr dirty="0"/>
              <a:t>in</a:t>
            </a:r>
            <a:r>
              <a:rPr spc="10" dirty="0"/>
              <a:t> </a:t>
            </a:r>
            <a:r>
              <a:rPr spc="-10" dirty="0"/>
              <a:t>heterogeneous</a:t>
            </a:r>
            <a:r>
              <a:rPr spc="15" dirty="0"/>
              <a:t> </a:t>
            </a:r>
            <a:r>
              <a:rPr spc="-10" dirty="0"/>
              <a:t>systems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6494" y="514774"/>
            <a:ext cx="4001770" cy="2285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Main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312420" indent="-116839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3130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target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suitable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to</a:t>
            </a:r>
            <a:r>
              <a:rPr sz="900" spc="-3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execute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migrated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code</a:t>
            </a:r>
            <a:endParaRPr sz="900">
              <a:latin typeface="Arial"/>
              <a:cs typeface="Arial"/>
            </a:endParaRPr>
          </a:p>
          <a:p>
            <a:pPr marL="316230" marR="43180" indent="-120650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Font typeface="Menlo"/>
              <a:buChar char="•"/>
              <a:tabLst>
                <a:tab pos="313055" algn="l"/>
              </a:tabLst>
            </a:pP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definition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process/thread/processor context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highly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 dependent 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on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local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hardware,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operating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and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runtime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system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3333B2"/>
              </a:buClr>
              <a:buFont typeface="Menlo"/>
              <a:buChar char="•"/>
            </a:pPr>
            <a:endParaRPr sz="1200">
              <a:latin typeface="Arial"/>
              <a:cs typeface="Arial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Only</a:t>
            </a:r>
            <a:r>
              <a:rPr sz="10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solution:</a:t>
            </a:r>
            <a:r>
              <a:rPr sz="1000" spc="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abstract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machine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implemented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C80000"/>
                </a:solidFill>
                <a:latin typeface="Arial"/>
                <a:cs typeface="Arial"/>
              </a:rPr>
              <a:t>on</a:t>
            </a:r>
            <a:r>
              <a:rPr sz="10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different</a:t>
            </a:r>
            <a:r>
              <a:rPr sz="10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platforms</a:t>
            </a:r>
            <a:endParaRPr sz="1000">
              <a:latin typeface="Arial"/>
              <a:cs typeface="Arial"/>
            </a:endParaRPr>
          </a:p>
          <a:p>
            <a:pPr marL="316230" indent="-120650">
              <a:lnSpc>
                <a:spcPct val="100000"/>
              </a:lnSpc>
              <a:spcBef>
                <a:spcPts val="700"/>
              </a:spcBef>
              <a:buClr>
                <a:srgbClr val="3333B2"/>
              </a:buClr>
              <a:buFont typeface="Menlo"/>
              <a:buChar char="•"/>
              <a:tabLst>
                <a:tab pos="316865" algn="l"/>
              </a:tabLst>
            </a:pPr>
            <a:r>
              <a:rPr sz="900" dirty="0">
                <a:latin typeface="Arial"/>
                <a:cs typeface="Arial"/>
              </a:rPr>
              <a:t>Interpreted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languages,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effectively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having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their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own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VM</a:t>
            </a:r>
            <a:endParaRPr sz="900">
              <a:latin typeface="Arial"/>
              <a:cs typeface="Arial"/>
            </a:endParaRPr>
          </a:p>
          <a:p>
            <a:pPr marL="312420" indent="-116839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Font typeface="Menlo"/>
              <a:buChar char="•"/>
              <a:tabLst>
                <a:tab pos="313055" algn="l"/>
              </a:tabLst>
            </a:pPr>
            <a:r>
              <a:rPr sz="900" dirty="0">
                <a:latin typeface="Arial"/>
                <a:cs typeface="Arial"/>
              </a:rPr>
              <a:t>Virtual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monitors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Arial"/>
              <a:cs typeface="Arial"/>
            </a:endParaRPr>
          </a:p>
          <a:p>
            <a:pPr marL="63500">
              <a:lnSpc>
                <a:spcPct val="100000"/>
              </a:lnSpc>
            </a:pPr>
            <a:r>
              <a:rPr sz="1000" spc="-10" dirty="0">
                <a:solidFill>
                  <a:srgbClr val="C80000"/>
                </a:solidFill>
                <a:latin typeface="Arial"/>
                <a:cs typeface="Arial"/>
              </a:rPr>
              <a:t>Observation</a:t>
            </a:r>
            <a:endParaRPr sz="1000">
              <a:latin typeface="Arial"/>
              <a:cs typeface="Arial"/>
            </a:endParaRPr>
          </a:p>
          <a:p>
            <a:pPr marL="63500" marR="40640" indent="-3810">
              <a:lnSpc>
                <a:spcPts val="1210"/>
              </a:lnSpc>
              <a:spcBef>
                <a:spcPts val="35"/>
              </a:spcBef>
            </a:pPr>
            <a:r>
              <a:rPr sz="900" dirty="0">
                <a:latin typeface="Arial"/>
                <a:cs typeface="Arial"/>
              </a:rPr>
              <a:t>As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containers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directly</a:t>
            </a:r>
            <a:r>
              <a:rPr sz="900" spc="-10" dirty="0">
                <a:latin typeface="Arial"/>
                <a:cs typeface="Arial"/>
              </a:rPr>
              <a:t> dependent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underlying operating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system,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their </a:t>
            </a:r>
            <a:r>
              <a:rPr sz="900" dirty="0">
                <a:latin typeface="Arial"/>
                <a:cs typeface="Arial"/>
              </a:rPr>
              <a:t>migration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0" dirty="0">
                <a:latin typeface="Arial"/>
                <a:cs typeface="Arial"/>
              </a:rPr>
              <a:t> heterogeneous environments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trivial,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simply </a:t>
            </a:r>
            <a:r>
              <a:rPr sz="900" dirty="0">
                <a:latin typeface="Arial"/>
                <a:cs typeface="Arial"/>
              </a:rPr>
              <a:t>impractical,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just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migration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is.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0407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Migration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heterogeneous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4501515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60190" algn="l"/>
              </a:tabLst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Migrating</a:t>
            </a:r>
            <a:r>
              <a:rPr dirty="0"/>
              <a:t> a virtual </a:t>
            </a:r>
            <a:r>
              <a:rPr spc="-10" dirty="0"/>
              <a:t>machine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294" y="514774"/>
            <a:ext cx="3917315" cy="1424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Migrating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images:</a:t>
            </a:r>
            <a:r>
              <a:rPr sz="1000" spc="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three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alternatives</a:t>
            </a:r>
            <a:endParaRPr sz="1000">
              <a:latin typeface="Arial"/>
              <a:cs typeface="Arial"/>
            </a:endParaRPr>
          </a:p>
          <a:p>
            <a:pPr marL="265430" marR="8255" indent="-158750" algn="just">
              <a:lnSpc>
                <a:spcPct val="111600"/>
              </a:lnSpc>
              <a:spcBef>
                <a:spcPts val="580"/>
              </a:spcBef>
              <a:buClr>
                <a:srgbClr val="3333B2"/>
              </a:buClr>
              <a:buAutoNum type="arabicPeriod"/>
              <a:tabLst>
                <a:tab pos="266065" algn="l"/>
              </a:tabLst>
            </a:pPr>
            <a:r>
              <a:rPr sz="900" spc="-10" dirty="0">
                <a:latin typeface="Arial"/>
                <a:cs typeface="Arial"/>
              </a:rPr>
              <a:t>Pushing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memory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pages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machine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resending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that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modified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migration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 marL="262890" marR="5080" indent="-155575" algn="just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rabicPeriod"/>
              <a:tabLst>
                <a:tab pos="266065" algn="l"/>
              </a:tabLst>
            </a:pPr>
            <a:r>
              <a:rPr sz="900" dirty="0">
                <a:latin typeface="Arial"/>
                <a:cs typeface="Arial"/>
              </a:rPr>
              <a:t>Stopping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current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virtual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migrate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memory,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start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new </a:t>
            </a:r>
            <a:r>
              <a:rPr sz="900" dirty="0">
                <a:latin typeface="Arial"/>
                <a:cs typeface="Arial"/>
              </a:rPr>
              <a:t>virtual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machine.</a:t>
            </a:r>
            <a:endParaRPr sz="900">
              <a:latin typeface="Arial"/>
              <a:cs typeface="Arial"/>
            </a:endParaRPr>
          </a:p>
          <a:p>
            <a:pPr marL="265430" marR="8890" indent="-158750" algn="just">
              <a:lnSpc>
                <a:spcPct val="111600"/>
              </a:lnSpc>
              <a:spcBef>
                <a:spcPts val="400"/>
              </a:spcBef>
              <a:buClr>
                <a:srgbClr val="3333B2"/>
              </a:buClr>
              <a:buAutoNum type="arabicPeriod"/>
              <a:tabLst>
                <a:tab pos="266065" algn="l"/>
              </a:tabLst>
            </a:pPr>
            <a:r>
              <a:rPr sz="900" dirty="0">
                <a:latin typeface="Arial"/>
                <a:cs typeface="Arial"/>
              </a:rPr>
              <a:t>Letting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virtual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machine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pages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needed: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processes </a:t>
            </a:r>
            <a:r>
              <a:rPr sz="900" dirty="0">
                <a:latin typeface="Arial"/>
                <a:cs typeface="Arial"/>
              </a:rPr>
              <a:t>start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new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virtual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machine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immediately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copy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memory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pages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on </a:t>
            </a:r>
            <a:r>
              <a:rPr sz="900" spc="-10" dirty="0">
                <a:latin typeface="Arial"/>
                <a:cs typeface="Arial"/>
              </a:rPr>
              <a:t>demand.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6" name="object 6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467" y="3349927"/>
            <a:ext cx="10407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4" action="ppaction://hlinksldjump"/>
              </a:rPr>
              <a:t>Migration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4" action="ppaction://hlinksldjump"/>
              </a:rPr>
              <a:t>in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heterogeneous</a:t>
            </a:r>
            <a:r>
              <a:rPr sz="500" spc="45" dirty="0">
                <a:latin typeface="Arial"/>
                <a:cs typeface="Arial"/>
                <a:hlinkClick r:id="rId4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4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01477" y="-1515"/>
            <a:ext cx="45339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Code</a:t>
            </a:r>
            <a:r>
              <a:rPr sz="500" spc="-2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 </a:t>
            </a: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3" action="ppaction://hlinksldjump"/>
              </a:rPr>
              <a:t>migration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4077970" cy="12065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Performance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 migrating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virtual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machines</a:t>
            </a:r>
            <a:endParaRPr sz="12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Problem</a:t>
            </a:r>
            <a:endParaRPr sz="1000">
              <a:latin typeface="Arial"/>
              <a:cs typeface="Arial"/>
            </a:endParaRPr>
          </a:p>
          <a:p>
            <a:pPr marL="264160" marR="5080" indent="-3810">
              <a:lnSpc>
                <a:spcPts val="1210"/>
              </a:lnSpc>
              <a:spcBef>
                <a:spcPts val="40"/>
              </a:spcBef>
            </a:pPr>
            <a:r>
              <a:rPr sz="900" dirty="0">
                <a:latin typeface="Arial"/>
                <a:cs typeface="Arial"/>
              </a:rPr>
              <a:t>A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complete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migration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take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seconds.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also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need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to </a:t>
            </a:r>
            <a:r>
              <a:rPr sz="900" dirty="0">
                <a:latin typeface="Arial"/>
                <a:cs typeface="Arial"/>
              </a:rPr>
              <a:t>realize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during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migration,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service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completely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unavailable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for </a:t>
            </a:r>
            <a:r>
              <a:rPr sz="900" dirty="0">
                <a:latin typeface="Arial"/>
                <a:cs typeface="Arial"/>
              </a:rPr>
              <a:t>multiple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seconds.</a:t>
            </a:r>
            <a:endParaRPr sz="900">
              <a:latin typeface="Arial"/>
              <a:cs typeface="Arial"/>
            </a:endParaRPr>
          </a:p>
          <a:p>
            <a:pPr marL="264160">
              <a:lnSpc>
                <a:spcPct val="100000"/>
              </a:lnSpc>
              <a:spcBef>
                <a:spcPts val="740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Measurements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regarding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response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times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during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VM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migration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8984" y="1510987"/>
            <a:ext cx="2130125" cy="1344609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8" name="object 8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467" y="3349927"/>
            <a:ext cx="1040765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spc="-10" dirty="0">
                <a:latin typeface="Arial"/>
                <a:cs typeface="Arial"/>
                <a:hlinkClick r:id="rId5" action="ppaction://hlinksldjump"/>
              </a:rPr>
              <a:t>Migration</a:t>
            </a:r>
            <a:r>
              <a:rPr sz="500" spc="4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5" action="ppaction://hlinksldjump"/>
              </a:rPr>
              <a:t>in</a:t>
            </a:r>
            <a:r>
              <a:rPr sz="500" spc="4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heterogeneous</a:t>
            </a:r>
            <a:r>
              <a:rPr sz="500" spc="45" dirty="0">
                <a:latin typeface="Arial"/>
                <a:cs typeface="Arial"/>
                <a:hlinkClick r:id="rId5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5" action="ppaction://hlinksldjump"/>
              </a:rPr>
              <a:t>systems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00" y="197711"/>
            <a:ext cx="4216400" cy="1739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Why</a:t>
            </a:r>
            <a:r>
              <a:rPr sz="1200" spc="-5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use</a:t>
            </a:r>
            <a:r>
              <a:rPr sz="12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threads</a:t>
            </a:r>
            <a:endParaRPr sz="1200">
              <a:latin typeface="Arial"/>
              <a:cs typeface="Arial"/>
            </a:endParaRPr>
          </a:p>
          <a:p>
            <a:pPr marL="289560" algn="just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Some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reasons</a:t>
            </a:r>
            <a:endParaRPr sz="1000">
              <a:latin typeface="Arial"/>
              <a:cs typeface="Arial"/>
            </a:endParaRPr>
          </a:p>
          <a:p>
            <a:pPr marL="542925" marR="30480" indent="-120650" algn="just">
              <a:lnSpc>
                <a:spcPct val="111600"/>
              </a:lnSpc>
              <a:spcBef>
                <a:spcPts val="570"/>
              </a:spcBef>
              <a:buFont typeface="Menlo"/>
              <a:buChar char="•"/>
              <a:tabLst>
                <a:tab pos="543560" algn="l"/>
              </a:tabLst>
            </a:pP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Avoid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needless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blocking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single-threaded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will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C80000"/>
                </a:solidFill>
                <a:latin typeface="Arial"/>
                <a:cs typeface="Arial"/>
              </a:rPr>
              <a:t>block</a:t>
            </a:r>
            <a:r>
              <a:rPr sz="900" spc="-2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when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doing </a:t>
            </a:r>
            <a:r>
              <a:rPr sz="900" dirty="0">
                <a:latin typeface="Arial"/>
                <a:cs typeface="Arial"/>
              </a:rPr>
              <a:t>I/O;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multithreaded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operating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system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CPU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another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process.</a:t>
            </a:r>
            <a:endParaRPr sz="900">
              <a:latin typeface="Arial"/>
              <a:cs typeface="Arial"/>
            </a:endParaRPr>
          </a:p>
          <a:p>
            <a:pPr marL="542925" marR="97155" indent="-120650" algn="just">
              <a:lnSpc>
                <a:spcPct val="111600"/>
              </a:lnSpc>
              <a:spcBef>
                <a:spcPts val="400"/>
              </a:spcBef>
              <a:buFont typeface="Menlo"/>
              <a:buChar char="•"/>
              <a:tabLst>
                <a:tab pos="543560" algn="l"/>
              </a:tabLst>
            </a:pP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Exploit</a:t>
            </a:r>
            <a:r>
              <a:rPr sz="9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3333B2"/>
                </a:solidFill>
                <a:latin typeface="Arial"/>
                <a:cs typeface="Arial"/>
              </a:rPr>
              <a:t>parallelism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multithreaded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25" dirty="0">
                <a:latin typeface="Arial"/>
                <a:cs typeface="Arial"/>
              </a:rPr>
              <a:t>be </a:t>
            </a:r>
            <a:r>
              <a:rPr sz="900" dirty="0">
                <a:latin typeface="Arial"/>
                <a:cs typeface="Arial"/>
              </a:rPr>
              <a:t>scheduled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run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parallel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multiprocessor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multicore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processor.</a:t>
            </a:r>
            <a:endParaRPr sz="900">
              <a:latin typeface="Arial"/>
              <a:cs typeface="Arial"/>
            </a:endParaRPr>
          </a:p>
          <a:p>
            <a:pPr marL="542925" marR="30480" indent="-120650" algn="just">
              <a:lnSpc>
                <a:spcPct val="111600"/>
              </a:lnSpc>
              <a:spcBef>
                <a:spcPts val="395"/>
              </a:spcBef>
              <a:buFont typeface="Menlo"/>
              <a:buChar char="•"/>
              <a:tabLst>
                <a:tab pos="543560" algn="l"/>
              </a:tabLst>
            </a:pP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Avoid</a:t>
            </a:r>
            <a:r>
              <a:rPr sz="9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9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r>
              <a:rPr sz="900" spc="-1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structure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large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applications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collection</a:t>
            </a:r>
            <a:r>
              <a:rPr sz="900" spc="-25" dirty="0">
                <a:latin typeface="Arial"/>
                <a:cs typeface="Arial"/>
              </a:rPr>
              <a:t> of </a:t>
            </a:r>
            <a:r>
              <a:rPr sz="900" spc="-10" dirty="0">
                <a:latin typeface="Arial"/>
                <a:cs typeface="Arial"/>
              </a:rPr>
              <a:t>processes,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but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through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multiple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threads.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7" name="object 7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300" y="197711"/>
            <a:ext cx="2170430" cy="494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Avoid</a:t>
            </a:r>
            <a:r>
              <a:rPr sz="1200" spc="-6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process</a:t>
            </a:r>
            <a:r>
              <a:rPr sz="1200" spc="-5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200">
              <a:latin typeface="Arial"/>
              <a:cs typeface="Arial"/>
            </a:endParaRPr>
          </a:p>
          <a:p>
            <a:pPr marL="260350">
              <a:lnSpc>
                <a:spcPct val="100000"/>
              </a:lnSpc>
              <a:spcBef>
                <a:spcPts val="1055"/>
              </a:spcBef>
            </a:pP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Avoid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expensive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switching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3303" y="798895"/>
            <a:ext cx="3527861" cy="140232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17982" y="2273885"/>
            <a:ext cx="3886200" cy="85725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60"/>
              </a:spcBef>
            </a:pPr>
            <a:r>
              <a:rPr sz="1000" spc="-35" dirty="0">
                <a:solidFill>
                  <a:srgbClr val="3333B2"/>
                </a:solidFill>
                <a:latin typeface="Arial"/>
                <a:cs typeface="Arial"/>
              </a:rPr>
              <a:t>Trade-</a:t>
            </a:r>
            <a:r>
              <a:rPr sz="1000" spc="-20" dirty="0">
                <a:solidFill>
                  <a:srgbClr val="3333B2"/>
                </a:solidFill>
                <a:latin typeface="Arial"/>
                <a:cs typeface="Arial"/>
              </a:rPr>
              <a:t>offs</a:t>
            </a:r>
            <a:endParaRPr sz="1000">
              <a:latin typeface="Arial"/>
              <a:cs typeface="Arial"/>
            </a:endParaRPr>
          </a:p>
          <a:p>
            <a:pPr marL="291465" indent="-117475">
              <a:lnSpc>
                <a:spcPct val="100000"/>
              </a:lnSpc>
              <a:spcBef>
                <a:spcPts val="500"/>
              </a:spcBef>
              <a:buClr>
                <a:srgbClr val="3333B2"/>
              </a:buClr>
              <a:buFont typeface="Menlo"/>
              <a:buChar char="•"/>
              <a:tabLst>
                <a:tab pos="292100" algn="l"/>
              </a:tabLst>
            </a:pPr>
            <a:r>
              <a:rPr sz="900" dirty="0">
                <a:latin typeface="Arial"/>
                <a:cs typeface="Arial"/>
              </a:rPr>
              <a:t>Threads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same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address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space: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prone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errors</a:t>
            </a:r>
            <a:endParaRPr sz="900">
              <a:latin typeface="Arial"/>
              <a:cs typeface="Arial"/>
            </a:endParaRPr>
          </a:p>
          <a:p>
            <a:pPr marL="294640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95275" algn="l"/>
              </a:tabLst>
            </a:pPr>
            <a:r>
              <a:rPr sz="900" dirty="0">
                <a:latin typeface="Arial"/>
                <a:cs typeface="Arial"/>
              </a:rPr>
              <a:t>No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support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from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OS/HW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protect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threads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other’s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memory</a:t>
            </a:r>
            <a:endParaRPr sz="900">
              <a:latin typeface="Arial"/>
              <a:cs typeface="Arial"/>
            </a:endParaRPr>
          </a:p>
          <a:p>
            <a:pPr marL="291465" indent="-11747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292100" algn="l"/>
              </a:tabLst>
            </a:pPr>
            <a:r>
              <a:rPr sz="900" dirty="0">
                <a:latin typeface="Arial"/>
                <a:cs typeface="Arial"/>
              </a:rPr>
              <a:t>Thread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switching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faster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than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process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switching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9" name="object 9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7" y="-1515"/>
            <a:ext cx="3213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  <a:hlinkClick r:id="rId2" action="ppaction://hlinksldjump"/>
              </a:rPr>
              <a:t>Processes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03995" y="0"/>
            <a:ext cx="2304415" cy="107950"/>
          </a:xfrm>
          <a:custGeom>
            <a:avLst/>
            <a:gdLst/>
            <a:ahLst/>
            <a:cxnLst/>
            <a:rect l="l" t="t" r="r" b="b"/>
            <a:pathLst>
              <a:path w="2304415" h="107950">
                <a:moveTo>
                  <a:pt x="2303995" y="0"/>
                </a:moveTo>
                <a:lnTo>
                  <a:pt x="0" y="0"/>
                </a:lnTo>
                <a:lnTo>
                  <a:pt x="0" y="107530"/>
                </a:lnTo>
                <a:lnTo>
                  <a:pt x="2303995" y="107530"/>
                </a:lnTo>
                <a:lnTo>
                  <a:pt x="2303995" y="0"/>
                </a:lnTo>
                <a:close/>
              </a:path>
            </a:pathLst>
          </a:custGeom>
          <a:solidFill>
            <a:srgbClr val="8484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7083" y="-1515"/>
            <a:ext cx="257810" cy="101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spc="-10" dirty="0">
                <a:solidFill>
                  <a:srgbClr val="FFFFFF"/>
                </a:solidFill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200" y="197711"/>
            <a:ext cx="4013200" cy="1255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The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cost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of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200" spc="-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200" spc="-2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3333B2"/>
                </a:solidFill>
                <a:latin typeface="Arial"/>
                <a:cs typeface="Arial"/>
              </a:rPr>
              <a:t>switch</a:t>
            </a:r>
            <a:endParaRPr sz="1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  <a:spcBef>
                <a:spcPts val="1055"/>
              </a:spcBef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Consider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simple</a:t>
            </a:r>
            <a:r>
              <a:rPr sz="1000" spc="-3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clock-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interrupt</a:t>
            </a:r>
            <a:r>
              <a:rPr sz="1000" spc="-2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handler</a:t>
            </a:r>
            <a:endParaRPr sz="10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69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direct</a:t>
            </a:r>
            <a:r>
              <a:rPr sz="900" spc="-30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costs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actual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switch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executing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code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handler</a:t>
            </a:r>
            <a:endParaRPr sz="900">
              <a:latin typeface="Arial"/>
              <a:cs typeface="Arial"/>
            </a:endParaRPr>
          </a:p>
          <a:p>
            <a:pPr marL="555625" indent="-120650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Font typeface="Menlo"/>
              <a:buChar char="•"/>
              <a:tabLst>
                <a:tab pos="556260" algn="l"/>
              </a:tabLst>
            </a:pP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indirect</a:t>
            </a:r>
            <a:r>
              <a:rPr sz="900" spc="-35" dirty="0">
                <a:solidFill>
                  <a:srgbClr val="C80000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C80000"/>
                </a:solidFill>
                <a:latin typeface="Arial"/>
                <a:cs typeface="Arial"/>
              </a:rPr>
              <a:t>costs</a:t>
            </a:r>
            <a:r>
              <a:rPr sz="900" dirty="0">
                <a:latin typeface="Arial"/>
                <a:cs typeface="Arial"/>
              </a:rPr>
              <a:t>: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other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costs,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notably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caused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messing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up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cache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Arial"/>
              <a:cs typeface="Arial"/>
            </a:endParaRPr>
          </a:p>
          <a:p>
            <a:pPr marL="296545">
              <a:lnSpc>
                <a:spcPct val="100000"/>
              </a:lnSpc>
            </a:pP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What</a:t>
            </a:r>
            <a:r>
              <a:rPr sz="1000" spc="-4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a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context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switch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may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cause:</a:t>
            </a:r>
            <a:r>
              <a:rPr sz="1000" spc="15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3333B2"/>
                </a:solidFill>
                <a:latin typeface="Arial"/>
                <a:cs typeface="Arial"/>
              </a:rPr>
              <a:t>indirect</a:t>
            </a:r>
            <a:r>
              <a:rPr sz="1000" spc="-40" dirty="0">
                <a:solidFill>
                  <a:srgbClr val="3333B2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3333B2"/>
                </a:solidFill>
                <a:latin typeface="Arial"/>
                <a:cs typeface="Arial"/>
              </a:rPr>
              <a:t>costs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8966" y="1725295"/>
            <a:ext cx="530398" cy="90315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236" y="1725295"/>
            <a:ext cx="269427" cy="90315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21809" y="1725295"/>
            <a:ext cx="269427" cy="90315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47344" y="2693182"/>
            <a:ext cx="1651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(a)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22726" y="2693182"/>
            <a:ext cx="16510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(b)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77384" y="2693182"/>
            <a:ext cx="158750" cy="162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900" spc="-25" dirty="0">
                <a:latin typeface="Arial"/>
                <a:cs typeface="Arial"/>
              </a:rPr>
              <a:t>(c)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61933" y="1855308"/>
            <a:ext cx="1477645" cy="636905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214629" indent="-202565">
              <a:lnSpc>
                <a:spcPct val="100000"/>
              </a:lnSpc>
              <a:spcBef>
                <a:spcPts val="625"/>
              </a:spcBef>
              <a:buClr>
                <a:srgbClr val="3333B2"/>
              </a:buClr>
              <a:buAutoNum type="alphaLcParenBoth"/>
              <a:tabLst>
                <a:tab pos="215265" algn="l"/>
              </a:tabLst>
            </a:pPr>
            <a:r>
              <a:rPr sz="900" dirty="0">
                <a:latin typeface="Arial"/>
                <a:cs typeface="Arial"/>
              </a:rPr>
              <a:t>before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switch</a:t>
            </a:r>
            <a:endParaRPr sz="900">
              <a:latin typeface="Arial"/>
              <a:cs typeface="Arial"/>
            </a:endParaRPr>
          </a:p>
          <a:p>
            <a:pPr marL="214629" indent="-202565">
              <a:lnSpc>
                <a:spcPct val="100000"/>
              </a:lnSpc>
              <a:spcBef>
                <a:spcPts val="520"/>
              </a:spcBef>
              <a:buClr>
                <a:srgbClr val="3333B2"/>
              </a:buClr>
              <a:buAutoNum type="alphaLcParenBoth"/>
              <a:tabLst>
                <a:tab pos="215265" algn="l"/>
              </a:tabLst>
            </a:pPr>
            <a:r>
              <a:rPr sz="900" dirty="0">
                <a:latin typeface="Arial"/>
                <a:cs typeface="Arial"/>
              </a:rPr>
              <a:t>after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context switch</a:t>
            </a:r>
            <a:endParaRPr sz="900">
              <a:latin typeface="Arial"/>
              <a:cs typeface="Arial"/>
            </a:endParaRPr>
          </a:p>
          <a:p>
            <a:pPr marL="214629" indent="-196215">
              <a:lnSpc>
                <a:spcPct val="100000"/>
              </a:lnSpc>
              <a:spcBef>
                <a:spcPts val="525"/>
              </a:spcBef>
              <a:buClr>
                <a:srgbClr val="3333B2"/>
              </a:buClr>
              <a:buAutoNum type="alphaLcParenBoth"/>
              <a:tabLst>
                <a:tab pos="215265" algn="l"/>
              </a:tabLst>
            </a:pPr>
            <a:r>
              <a:rPr sz="900" dirty="0">
                <a:latin typeface="Arial"/>
                <a:cs typeface="Arial"/>
              </a:rPr>
              <a:t>after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accessing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10" dirty="0">
                <a:latin typeface="Arial"/>
                <a:cs typeface="Arial"/>
              </a:rPr>
              <a:t>block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800" i="1" spc="-25" dirty="0">
                <a:latin typeface="Arial"/>
                <a:cs typeface="Arial"/>
              </a:rPr>
              <a:t>D</a:t>
            </a:r>
            <a:r>
              <a:rPr sz="900" spc="-2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3348469"/>
            <a:ext cx="4608195" cy="107950"/>
            <a:chOff x="0" y="3348469"/>
            <a:chExt cx="4608195" cy="107950"/>
          </a:xfrm>
        </p:grpSpPr>
        <p:sp>
          <p:nvSpPr>
            <p:cNvPr id="14" name="object 14"/>
            <p:cNvSpPr/>
            <p:nvPr/>
          </p:nvSpPr>
          <p:spPr>
            <a:xfrm>
              <a:off x="0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ADAD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303995" y="3348469"/>
              <a:ext cx="2304415" cy="107950"/>
            </a:xfrm>
            <a:custGeom>
              <a:avLst/>
              <a:gdLst/>
              <a:ahLst/>
              <a:cxnLst/>
              <a:rect l="l" t="t" r="r" b="b"/>
              <a:pathLst>
                <a:path w="2304415" h="107950">
                  <a:moveTo>
                    <a:pt x="2303995" y="0"/>
                  </a:moveTo>
                  <a:lnTo>
                    <a:pt x="0" y="0"/>
                  </a:lnTo>
                  <a:lnTo>
                    <a:pt x="0" y="107530"/>
                  </a:lnTo>
                  <a:lnTo>
                    <a:pt x="2303995" y="107530"/>
                  </a:lnTo>
                  <a:lnTo>
                    <a:pt x="2303995" y="0"/>
                  </a:lnTo>
                  <a:close/>
                </a:path>
              </a:pathLst>
            </a:custGeom>
            <a:solidFill>
              <a:srgbClr val="8484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467" y="3349927"/>
            <a:ext cx="655320" cy="1041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00" dirty="0">
                <a:latin typeface="Arial"/>
                <a:cs typeface="Arial"/>
                <a:hlinkClick r:id="rId2" action="ppaction://hlinksldjump"/>
              </a:rPr>
              <a:t>Introduction</a:t>
            </a:r>
            <a:r>
              <a:rPr sz="500" spc="-25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dirty="0">
                <a:latin typeface="Arial"/>
                <a:cs typeface="Arial"/>
                <a:hlinkClick r:id="rId2" action="ppaction://hlinksldjump"/>
              </a:rPr>
              <a:t>to</a:t>
            </a:r>
            <a:r>
              <a:rPr sz="500" spc="-20" dirty="0">
                <a:latin typeface="Arial"/>
                <a:cs typeface="Arial"/>
                <a:hlinkClick r:id="rId2" action="ppaction://hlinksldjump"/>
              </a:rPr>
              <a:t> </a:t>
            </a:r>
            <a:r>
              <a:rPr sz="500" spc="-10" dirty="0">
                <a:latin typeface="Arial"/>
                <a:cs typeface="Arial"/>
                <a:hlinkClick r:id="rId2" action="ppaction://hlinksldjump"/>
              </a:rPr>
              <a:t>threads</a:t>
            </a:r>
            <a:endParaRPr sz="50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5154</Words>
  <Application>Microsoft Macintosh PowerPoint</Application>
  <PresentationFormat>Custom</PresentationFormat>
  <Paragraphs>717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4" baseType="lpstr">
      <vt:lpstr>Arial</vt:lpstr>
      <vt:lpstr>Calibri</vt:lpstr>
      <vt:lpstr>Menlo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Mimicking interfaces</vt:lpstr>
      <vt:lpstr>PowerPoint Presentation</vt:lpstr>
      <vt:lpstr>PowerPoint Presentation</vt:lpstr>
      <vt:lpstr>Condition for virtualization</vt:lpstr>
      <vt:lpstr>PowerPoint Presentation</vt:lpstr>
      <vt:lpstr>Example: PlanetLab</vt:lpstr>
      <vt:lpstr>PowerPoint Presentation</vt:lpstr>
      <vt:lpstr>PlanetLab Vservers and slices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Reasons to migrate code</vt:lpstr>
      <vt:lpstr>PowerPoint Presentation</vt:lpstr>
      <vt:lpstr>PowerPoint Presentation</vt:lpstr>
      <vt:lpstr>Migration in heterogeneous systems</vt:lpstr>
      <vt:lpstr>Migrating a virtual machine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Distributed Systems   (4th edition, version 01)</dc:title>
  <cp:lastModifiedBy>Steen, Maarten van (UT-DSI)</cp:lastModifiedBy>
  <cp:revision>1</cp:revision>
  <dcterms:created xsi:type="dcterms:W3CDTF">2023-04-27T06:04:42Z</dcterms:created>
  <dcterms:modified xsi:type="dcterms:W3CDTF">2023-04-27T06:05:57Z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2023-04-27T00:00:00Z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2023-04-27T00:00:00Z</vt:filetime>
  </property>
  <property fmtid="{D5CDD505-2E9C-101B-9397-08002B2CF9AE}" pid="5" name="PTEX.Fullbanner">
    <vt:lpwstr>This is pdfTeX, Version 3.141592653-2.6-1.40.24 (TeX Live 2022) kpathsea version 6.3.4</vt:lpwstr>
  </property>
  <property fmtid="{D5CDD505-2E9C-101B-9397-08002B2CF9AE}" pid="6" name="Producer">
    <vt:lpwstr>pdfTeX-1.40.24</vt:lpwstr>
  </property>
</Properties>
</file>