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</p:sldIdLst>
  <p:sldSz cx="4610100" cy="3460750"/>
  <p:notesSz cx="4610100" cy="34607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>
      <p:cViewPr varScale="1">
        <p:scale>
          <a:sx n="231" d="100"/>
          <a:sy n="231" d="100"/>
        </p:scale>
        <p:origin x="1944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45757" y="1072832"/>
            <a:ext cx="3918585" cy="7267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3333B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691515" y="1938020"/>
            <a:ext cx="3227070" cy="865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ADAD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3333B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3333B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230505" y="795972"/>
            <a:ext cx="2005393" cy="22840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2374201" y="795972"/>
            <a:ext cx="2005393" cy="22840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3333B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ADAD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5300" y="197711"/>
            <a:ext cx="3590290" cy="2076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3333B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30505" y="795972"/>
            <a:ext cx="4149090" cy="22840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567434" y="3218497"/>
            <a:ext cx="1475232" cy="1730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30505" y="3218497"/>
            <a:ext cx="1060323" cy="1730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319272" y="3218497"/>
            <a:ext cx="1060323" cy="1730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2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2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2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2.xml"/><Relationship Id="rId4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7" Type="http://schemas.openxmlformats.org/officeDocument/2006/relationships/slide" Target="slide3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7" Type="http://schemas.openxmlformats.org/officeDocument/2006/relationships/slide" Target="slide3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5.xml"/><Relationship Id="rId4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slide" Target="slide3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3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3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3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44.xml"/><Relationship Id="rId4" Type="http://schemas.openxmlformats.org/officeDocument/2006/relationships/image" Target="../media/image2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1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" Target="slide48.xml"/><Relationship Id="rId7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slide" Target="slide5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53.xml"/><Relationship Id="rId4" Type="http://schemas.openxmlformats.org/officeDocument/2006/relationships/image" Target="../media/image2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0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0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0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65.xml"/><Relationship Id="rId5" Type="http://schemas.openxmlformats.org/officeDocument/2006/relationships/image" Target="../media/image30.jpg"/><Relationship Id="rId4" Type="http://schemas.openxmlformats.org/officeDocument/2006/relationships/image" Target="../media/image2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65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65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0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1.xml"/><Relationship Id="rId4" Type="http://schemas.openxmlformats.org/officeDocument/2006/relationships/image" Target="../media/image3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7" Type="http://schemas.openxmlformats.org/officeDocument/2006/relationships/slide" Target="slide7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4.xml"/><Relationship Id="rId4" Type="http://schemas.openxmlformats.org/officeDocument/2006/relationships/image" Target="../media/image39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7" Type="http://schemas.openxmlformats.org/officeDocument/2006/relationships/slide" Target="slide7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7" Type="http://schemas.openxmlformats.org/officeDocument/2006/relationships/slide" Target="slide7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3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3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79.xml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79.xml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9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slide" Target="slide79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png"/><Relationship Id="rId5" Type="http://schemas.openxmlformats.org/officeDocument/2006/relationships/slide" Target="slide79.xml"/><Relationship Id="rId4" Type="http://schemas.openxmlformats.org/officeDocument/2006/relationships/image" Target="../media/image47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5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5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5.xml"/><Relationship Id="rId4" Type="http://schemas.openxmlformats.org/officeDocument/2006/relationships/image" Target="../media/image49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8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8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1.png"/><Relationship Id="rId5" Type="http://schemas.openxmlformats.org/officeDocument/2006/relationships/slide" Target="slide89.xml"/><Relationship Id="rId4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8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2.png"/><Relationship Id="rId4" Type="http://schemas.openxmlformats.org/officeDocument/2006/relationships/slide" Target="slide89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8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8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4.png"/><Relationship Id="rId5" Type="http://schemas.openxmlformats.org/officeDocument/2006/relationships/slide" Target="slide92.xml"/><Relationship Id="rId4" Type="http://schemas.openxmlformats.org/officeDocument/2006/relationships/image" Target="../media/image53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8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slide" Target="slide9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" Target="slide8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slide" Target="slide9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12303" y="626847"/>
            <a:ext cx="1783714" cy="582295"/>
          </a:xfrm>
          <a:prstGeom prst="rect">
            <a:avLst/>
          </a:prstGeom>
        </p:spPr>
        <p:txBody>
          <a:bodyPr vert="horz" wrap="square" lIns="0" tIns="140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10"/>
              </a:spcBef>
            </a:pPr>
            <a:r>
              <a:rPr sz="1400" b="1" dirty="0">
                <a:solidFill>
                  <a:srgbClr val="3333B2"/>
                </a:solidFill>
                <a:latin typeface="Arial"/>
                <a:cs typeface="Arial"/>
              </a:rPr>
              <a:t>Distributed</a:t>
            </a:r>
            <a:r>
              <a:rPr sz="1400" b="1" spc="1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3333B2"/>
                </a:solidFill>
                <a:latin typeface="Arial"/>
                <a:cs typeface="Arial"/>
              </a:rPr>
              <a:t>Systems</a:t>
            </a:r>
            <a:endParaRPr sz="1400">
              <a:latin typeface="Arial"/>
              <a:cs typeface="Arial"/>
            </a:endParaRPr>
          </a:p>
          <a:p>
            <a:pPr marL="3810" algn="ctr">
              <a:lnSpc>
                <a:spcPct val="100000"/>
              </a:lnSpc>
              <a:spcBef>
                <a:spcPts val="610"/>
              </a:spcBef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(4th</a:t>
            </a:r>
            <a:r>
              <a:rPr sz="9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edition,</a:t>
            </a:r>
            <a:r>
              <a:rPr sz="9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version</a:t>
            </a:r>
            <a:r>
              <a:rPr sz="9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01)</a:t>
            </a:r>
            <a:endParaRPr sz="9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67548" y="2409530"/>
            <a:ext cx="2073275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dirty="0">
                <a:latin typeface="Arial"/>
                <a:cs typeface="Arial"/>
              </a:rPr>
              <a:t>Chapter</a:t>
            </a:r>
            <a:r>
              <a:rPr sz="1400" spc="6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05:</a:t>
            </a:r>
            <a:r>
              <a:rPr sz="1400" spc="17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Coordination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36644" y="-1515"/>
            <a:ext cx="41846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4118610" cy="18973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Logical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clocks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Problem</a:t>
            </a:r>
            <a:endParaRPr sz="1000">
              <a:latin typeface="Arial"/>
              <a:cs typeface="Arial"/>
            </a:endParaRPr>
          </a:p>
          <a:p>
            <a:pPr marL="260350" marR="5080" indent="3810">
              <a:lnSpc>
                <a:spcPts val="1210"/>
              </a:lnSpc>
              <a:spcBef>
                <a:spcPts val="40"/>
              </a:spcBef>
            </a:pPr>
            <a:r>
              <a:rPr sz="900" dirty="0">
                <a:latin typeface="Arial"/>
                <a:cs typeface="Arial"/>
              </a:rPr>
              <a:t>How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maintain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global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view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system’s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behavior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consistent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happened-</a:t>
            </a:r>
            <a:r>
              <a:rPr sz="900" dirty="0">
                <a:latin typeface="Arial"/>
                <a:cs typeface="Arial"/>
              </a:rPr>
              <a:t>before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relation?</a:t>
            </a:r>
            <a:endParaRPr sz="900">
              <a:latin typeface="Arial"/>
              <a:cs typeface="Arial"/>
            </a:endParaRPr>
          </a:p>
          <a:p>
            <a:pPr marL="264160" marR="234950" indent="-4445">
              <a:lnSpc>
                <a:spcPct val="109600"/>
              </a:lnSpc>
              <a:spcBef>
                <a:spcPts val="56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Attach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timestamp</a:t>
            </a:r>
            <a:r>
              <a:rPr sz="1000" spc="-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3333B2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(</a:t>
            </a:r>
            <a:r>
              <a:rPr sz="1000" i="1" dirty="0">
                <a:solidFill>
                  <a:srgbClr val="3333B2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)</a:t>
            </a:r>
            <a:r>
              <a:rPr sz="1000" spc="-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to</a:t>
            </a:r>
            <a:r>
              <a:rPr sz="1000" spc="-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each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 event</a:t>
            </a:r>
            <a:r>
              <a:rPr sz="1000" spc="-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3333B2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,</a:t>
            </a:r>
            <a:r>
              <a:rPr sz="1000" spc="-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satisfying</a:t>
            </a:r>
            <a:r>
              <a:rPr sz="1000" spc="-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1000" spc="-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following properties:</a:t>
            </a:r>
            <a:endParaRPr sz="1000">
              <a:latin typeface="Arial"/>
              <a:cs typeface="Arial"/>
            </a:endParaRPr>
          </a:p>
          <a:p>
            <a:pPr marL="517525" marR="260350" indent="-202565">
              <a:lnSpc>
                <a:spcPct val="111600"/>
              </a:lnSpc>
              <a:spcBef>
                <a:spcPts val="570"/>
              </a:spcBef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P1</a:t>
            </a:r>
            <a:r>
              <a:rPr sz="900" spc="21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i="1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b</a:t>
            </a:r>
            <a:r>
              <a:rPr sz="900" i="1" spc="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two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events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same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i="1" spc="-6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→</a:t>
            </a:r>
            <a:r>
              <a:rPr sz="900" i="1" spc="-345" dirty="0">
                <a:latin typeface="Menlo"/>
                <a:cs typeface="Menlo"/>
              </a:rPr>
              <a:t> </a:t>
            </a:r>
            <a:r>
              <a:rPr sz="900" i="1" dirty="0">
                <a:latin typeface="Arial"/>
                <a:cs typeface="Arial"/>
              </a:rPr>
              <a:t>b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we </a:t>
            </a:r>
            <a:r>
              <a:rPr sz="900" dirty="0">
                <a:latin typeface="Arial"/>
                <a:cs typeface="Arial"/>
              </a:rPr>
              <a:t>demand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spc="60" dirty="0">
                <a:latin typeface="STIX Two Text"/>
                <a:cs typeface="STIX Two Text"/>
              </a:rPr>
              <a:t>&lt;</a:t>
            </a:r>
            <a:r>
              <a:rPr sz="900" i="1" spc="20" dirty="0">
                <a:latin typeface="STIX Two Text"/>
                <a:cs typeface="STIX Two Text"/>
              </a:rPr>
              <a:t> </a:t>
            </a:r>
            <a:r>
              <a:rPr sz="900" i="1" spc="-20" dirty="0">
                <a:latin typeface="Arial"/>
                <a:cs typeface="Arial"/>
              </a:rPr>
              <a:t>C</a:t>
            </a:r>
            <a:r>
              <a:rPr sz="900" spc="-20" dirty="0">
                <a:latin typeface="Arial"/>
                <a:cs typeface="Arial"/>
              </a:rPr>
              <a:t>(</a:t>
            </a:r>
            <a:r>
              <a:rPr sz="900" i="1" spc="-20" dirty="0">
                <a:latin typeface="Arial"/>
                <a:cs typeface="Arial"/>
              </a:rPr>
              <a:t>b</a:t>
            </a:r>
            <a:r>
              <a:rPr sz="900" spc="-20" dirty="0">
                <a:latin typeface="Arial"/>
                <a:cs typeface="Arial"/>
              </a:rPr>
              <a:t>).</a:t>
            </a:r>
            <a:endParaRPr sz="900">
              <a:latin typeface="Arial"/>
              <a:cs typeface="Arial"/>
            </a:endParaRPr>
          </a:p>
          <a:p>
            <a:pPr marL="517525" marR="111760" indent="-202565">
              <a:lnSpc>
                <a:spcPct val="111600"/>
              </a:lnSpc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P2</a:t>
            </a:r>
            <a:r>
              <a:rPr sz="900" spc="2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i="1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corresponds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sending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b</a:t>
            </a:r>
            <a:r>
              <a:rPr sz="900" i="1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receipt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that </a:t>
            </a:r>
            <a:r>
              <a:rPr sz="900" dirty="0">
                <a:latin typeface="Arial"/>
                <a:cs typeface="Arial"/>
              </a:rPr>
              <a:t>message,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then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also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i="1" spc="60" dirty="0">
                <a:latin typeface="STIX Two Text"/>
                <a:cs typeface="STIX Two Text"/>
              </a:rPr>
              <a:t>&lt;</a:t>
            </a:r>
            <a:r>
              <a:rPr sz="900" i="1" spc="5" dirty="0">
                <a:latin typeface="STIX Two Text"/>
                <a:cs typeface="STIX Two Text"/>
              </a:rPr>
              <a:t> </a:t>
            </a:r>
            <a:r>
              <a:rPr sz="900" i="1" spc="-20" dirty="0">
                <a:latin typeface="Arial"/>
                <a:cs typeface="Arial"/>
              </a:rPr>
              <a:t>C</a:t>
            </a:r>
            <a:r>
              <a:rPr sz="900" spc="-20" dirty="0">
                <a:latin typeface="Arial"/>
                <a:cs typeface="Arial"/>
              </a:rPr>
              <a:t>(</a:t>
            </a:r>
            <a:r>
              <a:rPr sz="900" i="1" spc="-20" dirty="0">
                <a:latin typeface="Arial"/>
                <a:cs typeface="Arial"/>
              </a:rPr>
              <a:t>b</a:t>
            </a:r>
            <a:r>
              <a:rPr sz="900" spc="-20" dirty="0">
                <a:latin typeface="Arial"/>
                <a:cs typeface="Arial"/>
              </a:rPr>
              <a:t>).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9151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3" action="ppaction://hlinksldjump"/>
              </a:rPr>
              <a:t>Lamport’s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36644" y="-1515"/>
            <a:ext cx="41846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4118610" cy="25355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Logical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clocks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Problem</a:t>
            </a:r>
            <a:endParaRPr sz="1000">
              <a:latin typeface="Arial"/>
              <a:cs typeface="Arial"/>
            </a:endParaRPr>
          </a:p>
          <a:p>
            <a:pPr marL="260350" marR="5080" indent="3810">
              <a:lnSpc>
                <a:spcPts val="1210"/>
              </a:lnSpc>
              <a:spcBef>
                <a:spcPts val="40"/>
              </a:spcBef>
            </a:pPr>
            <a:r>
              <a:rPr sz="900" dirty="0">
                <a:latin typeface="Arial"/>
                <a:cs typeface="Arial"/>
              </a:rPr>
              <a:t>How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maintain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global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view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system’s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behavior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consistent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happened-</a:t>
            </a:r>
            <a:r>
              <a:rPr sz="900" dirty="0">
                <a:latin typeface="Arial"/>
                <a:cs typeface="Arial"/>
              </a:rPr>
              <a:t>before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relation?</a:t>
            </a:r>
            <a:endParaRPr sz="900">
              <a:latin typeface="Arial"/>
              <a:cs typeface="Arial"/>
            </a:endParaRPr>
          </a:p>
          <a:p>
            <a:pPr marL="264160" marR="234950" indent="-4445">
              <a:lnSpc>
                <a:spcPct val="109600"/>
              </a:lnSpc>
              <a:spcBef>
                <a:spcPts val="56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Attach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timestamp</a:t>
            </a:r>
            <a:r>
              <a:rPr sz="1000" spc="-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3333B2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(</a:t>
            </a:r>
            <a:r>
              <a:rPr sz="1000" i="1" dirty="0">
                <a:solidFill>
                  <a:srgbClr val="3333B2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)</a:t>
            </a:r>
            <a:r>
              <a:rPr sz="1000" spc="-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to</a:t>
            </a:r>
            <a:r>
              <a:rPr sz="1000" spc="-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each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 event</a:t>
            </a:r>
            <a:r>
              <a:rPr sz="1000" spc="-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3333B2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,</a:t>
            </a:r>
            <a:r>
              <a:rPr sz="1000" spc="-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satisfying</a:t>
            </a:r>
            <a:r>
              <a:rPr sz="1000" spc="-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1000" spc="-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following properties:</a:t>
            </a:r>
            <a:endParaRPr sz="1000">
              <a:latin typeface="Arial"/>
              <a:cs typeface="Arial"/>
            </a:endParaRPr>
          </a:p>
          <a:p>
            <a:pPr marL="517525" marR="260350" indent="-202565">
              <a:lnSpc>
                <a:spcPct val="111600"/>
              </a:lnSpc>
              <a:spcBef>
                <a:spcPts val="570"/>
              </a:spcBef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P1</a:t>
            </a:r>
            <a:r>
              <a:rPr sz="900" spc="21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i="1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b</a:t>
            </a:r>
            <a:r>
              <a:rPr sz="900" i="1" spc="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two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events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same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i="1" spc="-6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→</a:t>
            </a:r>
            <a:r>
              <a:rPr sz="900" i="1" spc="-345" dirty="0">
                <a:latin typeface="Menlo"/>
                <a:cs typeface="Menlo"/>
              </a:rPr>
              <a:t> </a:t>
            </a:r>
            <a:r>
              <a:rPr sz="900" i="1" dirty="0">
                <a:latin typeface="Arial"/>
                <a:cs typeface="Arial"/>
              </a:rPr>
              <a:t>b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we </a:t>
            </a:r>
            <a:r>
              <a:rPr sz="900" dirty="0">
                <a:latin typeface="Arial"/>
                <a:cs typeface="Arial"/>
              </a:rPr>
              <a:t>demand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spc="60" dirty="0">
                <a:latin typeface="STIX Two Text"/>
                <a:cs typeface="STIX Two Text"/>
              </a:rPr>
              <a:t>&lt;</a:t>
            </a:r>
            <a:r>
              <a:rPr sz="900" i="1" spc="20" dirty="0">
                <a:latin typeface="STIX Two Text"/>
                <a:cs typeface="STIX Two Text"/>
              </a:rPr>
              <a:t> </a:t>
            </a:r>
            <a:r>
              <a:rPr sz="900" i="1" spc="-20" dirty="0">
                <a:latin typeface="Arial"/>
                <a:cs typeface="Arial"/>
              </a:rPr>
              <a:t>C</a:t>
            </a:r>
            <a:r>
              <a:rPr sz="900" spc="-20" dirty="0">
                <a:latin typeface="Arial"/>
                <a:cs typeface="Arial"/>
              </a:rPr>
              <a:t>(</a:t>
            </a:r>
            <a:r>
              <a:rPr sz="900" i="1" spc="-20" dirty="0">
                <a:latin typeface="Arial"/>
                <a:cs typeface="Arial"/>
              </a:rPr>
              <a:t>b</a:t>
            </a:r>
            <a:r>
              <a:rPr sz="900" spc="-20" dirty="0">
                <a:latin typeface="Arial"/>
                <a:cs typeface="Arial"/>
              </a:rPr>
              <a:t>).</a:t>
            </a:r>
            <a:endParaRPr sz="900">
              <a:latin typeface="Arial"/>
              <a:cs typeface="Arial"/>
            </a:endParaRPr>
          </a:p>
          <a:p>
            <a:pPr marL="517525" marR="111760" indent="-202565">
              <a:lnSpc>
                <a:spcPct val="111600"/>
              </a:lnSpc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P2</a:t>
            </a:r>
            <a:r>
              <a:rPr sz="900" spc="2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i="1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corresponds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sending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b</a:t>
            </a:r>
            <a:r>
              <a:rPr sz="900" i="1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receipt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that </a:t>
            </a:r>
            <a:r>
              <a:rPr sz="900" dirty="0">
                <a:latin typeface="Arial"/>
                <a:cs typeface="Arial"/>
              </a:rPr>
              <a:t>message,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then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also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i="1" spc="60" dirty="0">
                <a:latin typeface="STIX Two Text"/>
                <a:cs typeface="STIX Two Text"/>
              </a:rPr>
              <a:t>&lt;</a:t>
            </a:r>
            <a:r>
              <a:rPr sz="900" i="1" spc="5" dirty="0">
                <a:latin typeface="STIX Two Text"/>
                <a:cs typeface="STIX Two Text"/>
              </a:rPr>
              <a:t> </a:t>
            </a:r>
            <a:r>
              <a:rPr sz="900" i="1" spc="-20" dirty="0">
                <a:latin typeface="Arial"/>
                <a:cs typeface="Arial"/>
              </a:rPr>
              <a:t>C</a:t>
            </a:r>
            <a:r>
              <a:rPr sz="900" spc="-20" dirty="0">
                <a:latin typeface="Arial"/>
                <a:cs typeface="Arial"/>
              </a:rPr>
              <a:t>(</a:t>
            </a:r>
            <a:r>
              <a:rPr sz="900" i="1" spc="-20" dirty="0">
                <a:latin typeface="Arial"/>
                <a:cs typeface="Arial"/>
              </a:rPr>
              <a:t>b</a:t>
            </a:r>
            <a:r>
              <a:rPr sz="900" spc="-20" dirty="0">
                <a:latin typeface="Arial"/>
                <a:cs typeface="Arial"/>
              </a:rPr>
              <a:t>).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Problem</a:t>
            </a:r>
            <a:endParaRPr sz="10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latin typeface="Arial"/>
                <a:cs typeface="Arial"/>
              </a:rPr>
              <a:t>How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attach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timestamp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event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there’s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global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clock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300" dirty="0">
                <a:latin typeface="Menlo"/>
                <a:cs typeface="Menlo"/>
              </a:rPr>
              <a:t>⇒</a:t>
            </a:r>
            <a:endParaRPr sz="900">
              <a:latin typeface="Menlo"/>
              <a:cs typeface="Menlo"/>
            </a:endParaRPr>
          </a:p>
          <a:p>
            <a:pPr marL="264160">
              <a:lnSpc>
                <a:spcPct val="100000"/>
              </a:lnSpc>
              <a:spcBef>
                <a:spcPts val="125"/>
              </a:spcBef>
            </a:pPr>
            <a:r>
              <a:rPr sz="900" dirty="0">
                <a:latin typeface="Arial"/>
                <a:cs typeface="Arial"/>
              </a:rPr>
              <a:t>maintain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consistent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logical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clocks,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9151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3" action="ppaction://hlinksldjump"/>
              </a:rPr>
              <a:t>Lamport’s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95750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Logical</a:t>
            </a:r>
            <a:r>
              <a:rPr spc="-50" dirty="0"/>
              <a:t> </a:t>
            </a:r>
            <a:r>
              <a:rPr dirty="0"/>
              <a:t>clocks:</a:t>
            </a:r>
            <a:r>
              <a:rPr spc="20" dirty="0"/>
              <a:t> </a:t>
            </a:r>
            <a:r>
              <a:rPr spc="-10" dirty="0"/>
              <a:t>solution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9194" y="514774"/>
            <a:ext cx="3978275" cy="20053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Each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process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3333B2"/>
                </a:solidFill>
                <a:latin typeface="Arial"/>
                <a:cs typeface="Arial"/>
              </a:rPr>
              <a:t>P</a:t>
            </a:r>
            <a:r>
              <a:rPr sz="1050" i="1" baseline="-15873" dirty="0">
                <a:solidFill>
                  <a:srgbClr val="3333B2"/>
                </a:solidFill>
                <a:latin typeface="Arial"/>
                <a:cs typeface="Arial"/>
              </a:rPr>
              <a:t>i</a:t>
            </a:r>
            <a:r>
              <a:rPr sz="1050" i="1" spc="254" baseline="-15873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maintains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local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counter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3333B2"/>
                </a:solidFill>
                <a:latin typeface="Arial"/>
                <a:cs typeface="Arial"/>
              </a:rPr>
              <a:t>C</a:t>
            </a:r>
            <a:r>
              <a:rPr sz="1050" i="1" baseline="-15873" dirty="0">
                <a:solidFill>
                  <a:srgbClr val="3333B2"/>
                </a:solidFill>
                <a:latin typeface="Arial"/>
                <a:cs typeface="Arial"/>
              </a:rPr>
              <a:t>i</a:t>
            </a:r>
            <a:r>
              <a:rPr sz="1050" i="1" spc="247" baseline="-15873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adjusts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this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counter</a:t>
            </a:r>
            <a:endParaRPr sz="1000">
              <a:latin typeface="Arial"/>
              <a:cs typeface="Arial"/>
            </a:endParaRPr>
          </a:p>
          <a:p>
            <a:pPr marL="303530" indent="-158750" algn="just">
              <a:lnSpc>
                <a:spcPct val="100000"/>
              </a:lnSpc>
              <a:spcBef>
                <a:spcPts val="695"/>
              </a:spcBef>
              <a:buClr>
                <a:srgbClr val="3333B2"/>
              </a:buClr>
              <a:buAutoNum type="arabicPeriod"/>
              <a:tabLst>
                <a:tab pos="304165" algn="l"/>
              </a:tabLst>
            </a:pPr>
            <a:r>
              <a:rPr sz="900" dirty="0">
                <a:latin typeface="Arial"/>
                <a:cs typeface="Arial"/>
              </a:rPr>
              <a:t>For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new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event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takes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place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within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P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18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incremented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1.</a:t>
            </a:r>
            <a:endParaRPr sz="900">
              <a:latin typeface="Arial"/>
              <a:cs typeface="Arial"/>
            </a:endParaRPr>
          </a:p>
          <a:p>
            <a:pPr marL="303530" marR="97155" indent="-158750" algn="just">
              <a:lnSpc>
                <a:spcPct val="111600"/>
              </a:lnSpc>
              <a:buClr>
                <a:srgbClr val="3333B2"/>
              </a:buClr>
              <a:buAutoNum type="arabicPeriod"/>
              <a:tabLst>
                <a:tab pos="304165" algn="l"/>
              </a:tabLst>
            </a:pPr>
            <a:r>
              <a:rPr sz="900" dirty="0">
                <a:latin typeface="Arial"/>
                <a:cs typeface="Arial"/>
              </a:rPr>
              <a:t>Each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time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900" i="1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sent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spc="-50" dirty="0">
                <a:latin typeface="Arial"/>
                <a:cs typeface="Arial"/>
              </a:rPr>
              <a:t>P</a:t>
            </a:r>
            <a:r>
              <a:rPr sz="1050" i="1" spc="-75" baseline="-15873" dirty="0">
                <a:latin typeface="Arial"/>
                <a:cs typeface="Arial"/>
              </a:rPr>
              <a:t>i</a:t>
            </a:r>
            <a:r>
              <a:rPr sz="1050" i="1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receives </a:t>
            </a:r>
            <a:r>
              <a:rPr sz="900" spc="-5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 timestamp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ts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C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04" baseline="-15873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303530" marR="75565" indent="-158750" algn="just">
              <a:lnSpc>
                <a:spcPct val="111600"/>
              </a:lnSpc>
              <a:buClr>
                <a:srgbClr val="3333B2"/>
              </a:buClr>
              <a:buAutoNum type="arabicPeriod"/>
              <a:tabLst>
                <a:tab pos="298450" algn="l"/>
              </a:tabLst>
            </a:pPr>
            <a:r>
              <a:rPr sz="900" spc="-15" dirty="0">
                <a:latin typeface="Arial"/>
                <a:cs typeface="Arial"/>
              </a:rPr>
              <a:t>Whenever</a:t>
            </a:r>
            <a:r>
              <a:rPr sz="900" spc="-5" dirty="0">
                <a:latin typeface="Arial"/>
                <a:cs typeface="Arial"/>
              </a:rPr>
              <a:t> a </a:t>
            </a:r>
            <a:r>
              <a:rPr sz="900" spc="-10" dirty="0">
                <a:latin typeface="Arial"/>
                <a:cs typeface="Arial"/>
              </a:rPr>
              <a:t>message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m</a:t>
            </a:r>
            <a:r>
              <a:rPr sz="900" i="1" spc="1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is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received</a:t>
            </a:r>
            <a:r>
              <a:rPr sz="900" spc="-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5" dirty="0">
                <a:latin typeface="Arial"/>
                <a:cs typeface="Arial"/>
              </a:rPr>
              <a:t>by</a:t>
            </a:r>
            <a:r>
              <a:rPr sz="900" spc="-5" dirty="0">
                <a:latin typeface="Arial"/>
                <a:cs typeface="Arial"/>
              </a:rPr>
              <a:t> a process </a:t>
            </a:r>
            <a:r>
              <a:rPr sz="900" i="1" spc="-5" dirty="0">
                <a:latin typeface="Arial"/>
                <a:cs typeface="Arial"/>
              </a:rPr>
              <a:t>P</a:t>
            </a:r>
            <a:r>
              <a:rPr sz="1050" i="1" spc="-7" baseline="-15873" dirty="0">
                <a:latin typeface="Arial"/>
                <a:cs typeface="Arial"/>
              </a:rPr>
              <a:t>j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, </a:t>
            </a:r>
            <a:r>
              <a:rPr sz="900" i="1" spc="-5" dirty="0">
                <a:latin typeface="Arial"/>
                <a:cs typeface="Arial"/>
              </a:rPr>
              <a:t>P</a:t>
            </a:r>
            <a:r>
              <a:rPr sz="1050" i="1" spc="-7" baseline="-15873" dirty="0">
                <a:latin typeface="Arial"/>
                <a:cs typeface="Arial"/>
              </a:rPr>
              <a:t>j</a:t>
            </a:r>
            <a:r>
              <a:rPr sz="1050" i="1" spc="240" baseline="-15873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adjusts its local counter </a:t>
            </a:r>
            <a:r>
              <a:rPr sz="900" i="1" spc="-10" dirty="0">
                <a:latin typeface="Arial"/>
                <a:cs typeface="Arial"/>
              </a:rPr>
              <a:t>C</a:t>
            </a:r>
            <a:r>
              <a:rPr sz="1050" i="1" spc="-15" baseline="-15873" dirty="0">
                <a:latin typeface="Arial"/>
                <a:cs typeface="Arial"/>
              </a:rPr>
              <a:t>j</a:t>
            </a:r>
            <a:r>
              <a:rPr sz="1050" i="1" spc="240" baseline="-15873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to </a:t>
            </a:r>
            <a:r>
              <a:rPr sz="900" spc="-40" dirty="0">
                <a:solidFill>
                  <a:srgbClr val="C80000"/>
                </a:solidFill>
                <a:latin typeface="Arial"/>
                <a:cs typeface="Arial"/>
              </a:rPr>
              <a:t>max</a:t>
            </a:r>
            <a:r>
              <a:rPr sz="900" i="1" spc="-40" dirty="0">
                <a:solidFill>
                  <a:srgbClr val="C80000"/>
                </a:solidFill>
                <a:latin typeface="Menlo"/>
                <a:cs typeface="Menlo"/>
              </a:rPr>
              <a:t>{</a:t>
            </a:r>
            <a:r>
              <a:rPr sz="900" i="1" spc="-40" dirty="0">
                <a:solidFill>
                  <a:srgbClr val="C80000"/>
                </a:solidFill>
                <a:latin typeface="Arial"/>
                <a:cs typeface="Arial"/>
              </a:rPr>
              <a:t>C</a:t>
            </a:r>
            <a:r>
              <a:rPr sz="1050" i="1" spc="-60" baseline="-15873" dirty="0">
                <a:solidFill>
                  <a:srgbClr val="C80000"/>
                </a:solidFill>
                <a:latin typeface="Arial"/>
                <a:cs typeface="Arial"/>
              </a:rPr>
              <a:t>j</a:t>
            </a:r>
            <a:r>
              <a:rPr sz="1050" i="1" spc="-127" baseline="-15873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i="1" spc="30" dirty="0">
                <a:solidFill>
                  <a:srgbClr val="C80000"/>
                </a:solidFill>
                <a:latin typeface="STIX Two Text"/>
                <a:cs typeface="STIX Two Text"/>
              </a:rPr>
              <a:t>,</a:t>
            </a:r>
            <a:r>
              <a:rPr sz="900" i="1" spc="-105" dirty="0">
                <a:solidFill>
                  <a:srgbClr val="C80000"/>
                </a:solidFill>
                <a:latin typeface="STIX Two Text"/>
                <a:cs typeface="STIX Two Text"/>
              </a:rPr>
              <a:t> </a:t>
            </a:r>
            <a:r>
              <a:rPr sz="900" i="1" spc="5" dirty="0">
                <a:solidFill>
                  <a:srgbClr val="C80000"/>
                </a:solidFill>
                <a:latin typeface="Arial"/>
                <a:cs typeface="Arial"/>
              </a:rPr>
              <a:t>ts</a:t>
            </a:r>
            <a:r>
              <a:rPr sz="900" spc="5" dirty="0">
                <a:solidFill>
                  <a:srgbClr val="C80000"/>
                </a:solidFill>
                <a:latin typeface="Arial"/>
                <a:cs typeface="Arial"/>
              </a:rPr>
              <a:t>(</a:t>
            </a:r>
            <a:r>
              <a:rPr sz="900" i="1" spc="5" dirty="0">
                <a:solidFill>
                  <a:srgbClr val="C80000"/>
                </a:solidFill>
                <a:latin typeface="Arial"/>
                <a:cs typeface="Arial"/>
              </a:rPr>
              <a:t>m</a:t>
            </a:r>
            <a:r>
              <a:rPr sz="900" spc="5" dirty="0">
                <a:solidFill>
                  <a:srgbClr val="C80000"/>
                </a:solidFill>
                <a:latin typeface="Arial"/>
                <a:cs typeface="Arial"/>
              </a:rPr>
              <a:t>)</a:t>
            </a:r>
            <a:r>
              <a:rPr sz="900" i="1" spc="5" dirty="0">
                <a:solidFill>
                  <a:srgbClr val="C80000"/>
                </a:solidFill>
                <a:latin typeface="Menlo"/>
                <a:cs typeface="Menlo"/>
              </a:rPr>
              <a:t>}</a:t>
            </a:r>
            <a:r>
              <a:rPr sz="900" spc="5" dirty="0">
                <a:latin typeface="Arial"/>
                <a:cs typeface="Arial"/>
              </a:rPr>
              <a:t>;</a:t>
            </a:r>
            <a:r>
              <a:rPr sz="900" spc="-5" dirty="0">
                <a:latin typeface="Arial"/>
                <a:cs typeface="Arial"/>
              </a:rPr>
              <a:t> then </a:t>
            </a:r>
            <a:r>
              <a:rPr sz="900" spc="-15" dirty="0">
                <a:latin typeface="Arial"/>
                <a:cs typeface="Arial"/>
              </a:rPr>
              <a:t>executes</a:t>
            </a:r>
            <a:r>
              <a:rPr sz="900" spc="-5" dirty="0">
                <a:latin typeface="Arial"/>
                <a:cs typeface="Arial"/>
              </a:rPr>
              <a:t> step 1 </a:t>
            </a:r>
            <a:r>
              <a:rPr sz="900" spc="-10" dirty="0">
                <a:latin typeface="Arial"/>
                <a:cs typeface="Arial"/>
              </a:rPr>
              <a:t>before</a:t>
            </a:r>
            <a:r>
              <a:rPr sz="900" spc="-5" dirty="0">
                <a:latin typeface="Arial"/>
                <a:cs typeface="Arial"/>
              </a:rPr>
              <a:t> passing </a:t>
            </a:r>
            <a:r>
              <a:rPr sz="900" i="1" spc="-10" dirty="0">
                <a:latin typeface="Arial"/>
                <a:cs typeface="Arial"/>
              </a:rPr>
              <a:t>m</a:t>
            </a:r>
            <a:r>
              <a:rPr sz="900" i="1" spc="1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to the application.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lr>
                <a:srgbClr val="3333B2"/>
              </a:buClr>
              <a:buFont typeface="Arial"/>
              <a:buAutoNum type="arabicPeriod"/>
            </a:pPr>
            <a:endParaRPr sz="1200">
              <a:latin typeface="Arial"/>
              <a:cs typeface="Arial"/>
            </a:endParaRPr>
          </a:p>
          <a:p>
            <a:pPr marL="50800">
              <a:lnSpc>
                <a:spcPct val="100000"/>
              </a:lnSpc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Notes</a:t>
            </a:r>
            <a:endParaRPr sz="1000">
              <a:latin typeface="Arial"/>
              <a:cs typeface="Arial"/>
            </a:endParaRPr>
          </a:p>
          <a:p>
            <a:pPr marL="303530" lvl="1" indent="-120650">
              <a:lnSpc>
                <a:spcPct val="100000"/>
              </a:lnSpc>
              <a:spcBef>
                <a:spcPts val="505"/>
              </a:spcBef>
              <a:buClr>
                <a:srgbClr val="3333B2"/>
              </a:buClr>
              <a:buFont typeface="Menlo"/>
              <a:buChar char="•"/>
              <a:tabLst>
                <a:tab pos="304165" algn="l"/>
              </a:tabLst>
            </a:pPr>
            <a:r>
              <a:rPr sz="900" dirty="0">
                <a:latin typeface="Arial"/>
                <a:cs typeface="Arial"/>
              </a:rPr>
              <a:t>Property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P1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satisfied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(1);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Property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P2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(2)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0" dirty="0">
                <a:latin typeface="Arial"/>
                <a:cs typeface="Arial"/>
              </a:rPr>
              <a:t> (3).</a:t>
            </a:r>
            <a:endParaRPr sz="900">
              <a:latin typeface="Arial"/>
              <a:cs typeface="Arial"/>
            </a:endParaRPr>
          </a:p>
          <a:p>
            <a:pPr marL="303530" marR="100965" lvl="1" indent="-120650">
              <a:lnSpc>
                <a:spcPct val="111600"/>
              </a:lnSpc>
              <a:buClr>
                <a:srgbClr val="3333B2"/>
              </a:buClr>
              <a:buFont typeface="Menlo"/>
              <a:buChar char="•"/>
              <a:tabLst>
                <a:tab pos="304165" algn="l"/>
              </a:tabLst>
            </a:pPr>
            <a:r>
              <a:rPr sz="900" dirty="0">
                <a:latin typeface="Arial"/>
                <a:cs typeface="Arial"/>
              </a:rPr>
              <a:t>It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still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occur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two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events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happen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same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time.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Avoid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</a:t>
            </a:r>
            <a:r>
              <a:rPr sz="900" spc="-25" dirty="0">
                <a:latin typeface="Arial"/>
                <a:cs typeface="Arial"/>
              </a:rPr>
              <a:t> by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breaking</a:t>
            </a:r>
            <a:r>
              <a:rPr sz="9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ties</a:t>
            </a:r>
            <a:r>
              <a:rPr sz="9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through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process</a:t>
            </a:r>
            <a:r>
              <a:rPr sz="9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IDs</a:t>
            </a:r>
            <a:r>
              <a:rPr sz="900" spc="-2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69151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3" action="ppaction://hlinksldjump"/>
              </a:rPr>
              <a:t>Lamport’s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36644" y="-1515"/>
            <a:ext cx="41846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4027804" cy="6286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Logical</a:t>
            </a:r>
            <a:r>
              <a:rPr sz="12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clocks:</a:t>
            </a:r>
            <a:r>
              <a:rPr sz="1200" spc="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example</a:t>
            </a:r>
            <a:endParaRPr sz="1200">
              <a:latin typeface="Arial"/>
              <a:cs typeface="Arial"/>
            </a:endParaRPr>
          </a:p>
          <a:p>
            <a:pPr marL="264160" marR="5080">
              <a:lnSpc>
                <a:spcPct val="109600"/>
              </a:lnSpc>
              <a:spcBef>
                <a:spcPts val="680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Consider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three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processes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with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event</a:t>
            </a:r>
            <a:r>
              <a:rPr sz="1000" spc="-3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counters</a:t>
            </a:r>
            <a:r>
              <a:rPr sz="1000" spc="-4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operating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at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different rates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68072" y="901407"/>
            <a:ext cx="1296867" cy="135852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643109" y="901407"/>
            <a:ext cx="1296867" cy="1358524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467" y="3349927"/>
            <a:ext cx="69151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3" action="ppaction://hlinksldjump"/>
              </a:rPr>
              <a:t>Lamport’s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36644" y="-1515"/>
            <a:ext cx="41846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540000" cy="49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Logical</a:t>
            </a:r>
            <a:r>
              <a:rPr sz="12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clocks:</a:t>
            </a:r>
            <a:r>
              <a:rPr sz="1200" spc="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where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implemented</a:t>
            </a:r>
            <a:endParaRPr sz="1200">
              <a:latin typeface="Arial"/>
              <a:cs typeface="Arial"/>
            </a:endParaRPr>
          </a:p>
          <a:p>
            <a:pPr marL="26035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Adjustments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implemented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in</a:t>
            </a:r>
            <a:r>
              <a:rPr sz="10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middleware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8101" y="791967"/>
            <a:ext cx="2991785" cy="1200409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8" name="object 8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3467" y="3349927"/>
            <a:ext cx="69151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3" action="ppaction://hlinksldjump"/>
              </a:rPr>
              <a:t>Lamport’s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36644" y="-1515"/>
            <a:ext cx="41846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00" y="197711"/>
            <a:ext cx="4077335" cy="1160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Example:</a:t>
            </a:r>
            <a:r>
              <a:rPr sz="1200" spc="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Totally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ordered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multicast</a:t>
            </a:r>
            <a:endParaRPr sz="1200">
              <a:latin typeface="Arial"/>
              <a:cs typeface="Arial"/>
            </a:endParaRPr>
          </a:p>
          <a:p>
            <a:pPr marL="289560" marR="30480">
              <a:lnSpc>
                <a:spcPct val="109600"/>
              </a:lnSpc>
              <a:spcBef>
                <a:spcPts val="680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Concurrent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updates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on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replicated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database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are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seen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in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same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order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everywhere</a:t>
            </a:r>
            <a:endParaRPr sz="1000">
              <a:latin typeface="Arial"/>
              <a:cs typeface="Arial"/>
            </a:endParaRPr>
          </a:p>
          <a:p>
            <a:pPr marL="542925" indent="-120650">
              <a:lnSpc>
                <a:spcPct val="100000"/>
              </a:lnSpc>
              <a:spcBef>
                <a:spcPts val="700"/>
              </a:spcBef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1</a:t>
            </a:r>
            <a:r>
              <a:rPr sz="1050" i="1" spc="11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adds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$100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account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(initial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value: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$1000)</a:t>
            </a:r>
            <a:endParaRPr sz="900">
              <a:latin typeface="Arial"/>
              <a:cs typeface="Arial"/>
            </a:endParaRPr>
          </a:p>
          <a:p>
            <a:pPr marL="542925" indent="-1206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2</a:t>
            </a:r>
            <a:r>
              <a:rPr sz="1050" i="1" spc="150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increments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account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1%</a:t>
            </a:r>
            <a:endParaRPr sz="900">
              <a:latin typeface="Arial"/>
              <a:cs typeface="Arial"/>
            </a:endParaRPr>
          </a:p>
          <a:p>
            <a:pPr marL="539115" indent="-116839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39750" algn="l"/>
              </a:tabLst>
            </a:pPr>
            <a:r>
              <a:rPr sz="900" dirty="0">
                <a:latin typeface="Arial"/>
                <a:cs typeface="Arial"/>
              </a:rPr>
              <a:t>There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two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replicas</a:t>
            </a:r>
            <a:endParaRPr sz="9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4783" y="1467632"/>
            <a:ext cx="2738551" cy="103217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47294" y="2703358"/>
            <a:ext cx="2386330" cy="49657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Result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absence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proper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synchronization: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00" dirty="0">
                <a:latin typeface="Arial"/>
                <a:cs typeface="Arial"/>
              </a:rPr>
              <a:t>replica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#1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←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$1111,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while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replica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#2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←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spc="-10" dirty="0">
                <a:latin typeface="Arial"/>
                <a:cs typeface="Arial"/>
              </a:rPr>
              <a:t>$1110.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467" y="3349927"/>
            <a:ext cx="69151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3" action="ppaction://hlinksldjump"/>
              </a:rPr>
              <a:t>Lamport’s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95750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Example:</a:t>
            </a:r>
            <a:r>
              <a:rPr spc="20" dirty="0"/>
              <a:t> </a:t>
            </a:r>
            <a:r>
              <a:rPr spc="-20" dirty="0"/>
              <a:t>Totally</a:t>
            </a:r>
            <a:r>
              <a:rPr spc="-45" dirty="0"/>
              <a:t> </a:t>
            </a:r>
            <a:r>
              <a:rPr dirty="0"/>
              <a:t>ordered</a:t>
            </a:r>
            <a:r>
              <a:rPr spc="-45" dirty="0"/>
              <a:t> </a:t>
            </a:r>
            <a:r>
              <a:rPr spc="-10" dirty="0"/>
              <a:t>multicast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594" y="443244"/>
            <a:ext cx="3908425" cy="909319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66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Solution</a:t>
            </a:r>
            <a:endParaRPr sz="1000">
              <a:latin typeface="Arial"/>
              <a:cs typeface="Arial"/>
            </a:endParaRPr>
          </a:p>
          <a:p>
            <a:pPr marL="278130" marR="17780" indent="-120650">
              <a:lnSpc>
                <a:spcPct val="111600"/>
              </a:lnSpc>
              <a:spcBef>
                <a:spcPts val="375"/>
              </a:spcBef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dirty="0">
                <a:latin typeface="Arial"/>
                <a:cs typeface="Arial"/>
              </a:rPr>
              <a:t>Process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195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sends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timestamped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message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195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others.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message </a:t>
            </a:r>
            <a:r>
              <a:rPr sz="900" dirty="0">
                <a:latin typeface="Arial"/>
                <a:cs typeface="Arial"/>
              </a:rPr>
              <a:t>itself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put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local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queue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queue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278130" marR="325755" indent="-120650">
              <a:lnSpc>
                <a:spcPct val="111600"/>
              </a:lnSpc>
              <a:buClr>
                <a:srgbClr val="3333B2"/>
              </a:buClr>
              <a:buFont typeface="Menlo"/>
              <a:buChar char="•"/>
              <a:tabLst>
                <a:tab pos="274955" algn="l"/>
              </a:tabLst>
            </a:pPr>
            <a:r>
              <a:rPr sz="900" dirty="0">
                <a:latin typeface="Arial"/>
                <a:cs typeface="Arial"/>
              </a:rPr>
              <a:t>Any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incoming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j</a:t>
            </a:r>
            <a:r>
              <a:rPr sz="1050" i="1" spc="20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queued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queue</a:t>
            </a:r>
            <a:r>
              <a:rPr sz="1050" i="1" spc="-15" baseline="-15873" dirty="0">
                <a:latin typeface="Arial"/>
                <a:cs typeface="Arial"/>
              </a:rPr>
              <a:t>j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according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to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its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timestamp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acknowledged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every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other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69151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3" action="ppaction://hlinksldjump"/>
              </a:rPr>
              <a:t>Lamport’s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95750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Example:</a:t>
            </a:r>
            <a:r>
              <a:rPr spc="20" dirty="0"/>
              <a:t> </a:t>
            </a:r>
            <a:r>
              <a:rPr spc="-20" dirty="0"/>
              <a:t>Totally</a:t>
            </a:r>
            <a:r>
              <a:rPr spc="-45" dirty="0"/>
              <a:t> </a:t>
            </a:r>
            <a:r>
              <a:rPr dirty="0"/>
              <a:t>ordered</a:t>
            </a:r>
            <a:r>
              <a:rPr spc="-45" dirty="0"/>
              <a:t> </a:t>
            </a:r>
            <a:r>
              <a:rPr spc="-10" dirty="0"/>
              <a:t>multicast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9194" y="443244"/>
            <a:ext cx="3946525" cy="1789430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66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Solution</a:t>
            </a:r>
            <a:endParaRPr sz="1000">
              <a:latin typeface="Arial"/>
              <a:cs typeface="Arial"/>
            </a:endParaRPr>
          </a:p>
          <a:p>
            <a:pPr marL="303530" marR="30480" indent="-120650">
              <a:lnSpc>
                <a:spcPct val="111600"/>
              </a:lnSpc>
              <a:spcBef>
                <a:spcPts val="375"/>
              </a:spcBef>
              <a:buClr>
                <a:srgbClr val="3333B2"/>
              </a:buClr>
              <a:buFont typeface="Menlo"/>
              <a:buChar char="•"/>
              <a:tabLst>
                <a:tab pos="304165" algn="l"/>
              </a:tabLst>
            </a:pPr>
            <a:r>
              <a:rPr sz="900" dirty="0">
                <a:latin typeface="Arial"/>
                <a:cs typeface="Arial"/>
              </a:rPr>
              <a:t>Process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195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sends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timestamped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message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195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others.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message </a:t>
            </a:r>
            <a:r>
              <a:rPr sz="900" dirty="0">
                <a:latin typeface="Arial"/>
                <a:cs typeface="Arial"/>
              </a:rPr>
              <a:t>itself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put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local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queue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queue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303530" marR="338455" indent="-120650">
              <a:lnSpc>
                <a:spcPct val="111600"/>
              </a:lnSpc>
              <a:buClr>
                <a:srgbClr val="3333B2"/>
              </a:buClr>
              <a:buFont typeface="Menlo"/>
              <a:buChar char="•"/>
              <a:tabLst>
                <a:tab pos="300355" algn="l"/>
              </a:tabLst>
            </a:pPr>
            <a:r>
              <a:rPr sz="900" dirty="0">
                <a:latin typeface="Arial"/>
                <a:cs typeface="Arial"/>
              </a:rPr>
              <a:t>Any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incoming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j</a:t>
            </a:r>
            <a:r>
              <a:rPr sz="1050" i="1" spc="20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queued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queue</a:t>
            </a:r>
            <a:r>
              <a:rPr sz="1050" i="1" spc="-15" baseline="-15873" dirty="0">
                <a:latin typeface="Arial"/>
                <a:cs typeface="Arial"/>
              </a:rPr>
              <a:t>j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according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to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its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timestamp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acknowledged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every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other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00">
              <a:latin typeface="Arial"/>
              <a:cs typeface="Arial"/>
            </a:endParaRPr>
          </a:p>
          <a:p>
            <a:pPr marL="50800">
              <a:lnSpc>
                <a:spcPct val="100000"/>
              </a:lnSpc>
            </a:pPr>
            <a:r>
              <a:rPr sz="1000" i="1" dirty="0">
                <a:solidFill>
                  <a:srgbClr val="C80000"/>
                </a:solidFill>
                <a:latin typeface="Arial"/>
                <a:cs typeface="Arial"/>
              </a:rPr>
              <a:t>P</a:t>
            </a:r>
            <a:r>
              <a:rPr sz="1050" i="1" baseline="-15873" dirty="0">
                <a:solidFill>
                  <a:srgbClr val="C80000"/>
                </a:solidFill>
                <a:latin typeface="Arial"/>
                <a:cs typeface="Arial"/>
              </a:rPr>
              <a:t>j</a:t>
            </a:r>
            <a:r>
              <a:rPr sz="1050" i="1" spc="254" baseline="-15873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passes</a:t>
            </a:r>
            <a:r>
              <a:rPr sz="10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a</a:t>
            </a:r>
            <a:r>
              <a:rPr sz="10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message</a:t>
            </a:r>
            <a:r>
              <a:rPr sz="10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C80000"/>
                </a:solidFill>
                <a:latin typeface="Arial"/>
                <a:cs typeface="Arial"/>
              </a:rPr>
              <a:t>m</a:t>
            </a:r>
            <a:r>
              <a:rPr sz="1050" i="1" baseline="-15873" dirty="0">
                <a:solidFill>
                  <a:srgbClr val="C80000"/>
                </a:solidFill>
                <a:latin typeface="Arial"/>
                <a:cs typeface="Arial"/>
              </a:rPr>
              <a:t>i</a:t>
            </a:r>
            <a:r>
              <a:rPr sz="1050" i="1" spc="254" baseline="-15873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to</a:t>
            </a:r>
            <a:r>
              <a:rPr sz="10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its</a:t>
            </a:r>
            <a:r>
              <a:rPr sz="10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application</a:t>
            </a:r>
            <a:r>
              <a:rPr sz="10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spc="-25" dirty="0">
                <a:solidFill>
                  <a:srgbClr val="C80000"/>
                </a:solidFill>
                <a:latin typeface="Arial"/>
                <a:cs typeface="Arial"/>
              </a:rPr>
              <a:t>if:</a:t>
            </a:r>
            <a:endParaRPr sz="1000">
              <a:latin typeface="Arial"/>
              <a:cs typeface="Arial"/>
            </a:endParaRPr>
          </a:p>
          <a:p>
            <a:pPr marL="303530" indent="-203200">
              <a:lnSpc>
                <a:spcPct val="100000"/>
              </a:lnSpc>
              <a:spcBef>
                <a:spcPts val="830"/>
              </a:spcBef>
              <a:buClr>
                <a:srgbClr val="3333B2"/>
              </a:buClr>
              <a:buFont typeface="Arial"/>
              <a:buAutoNum type="arabicParenBoth"/>
              <a:tabLst>
                <a:tab pos="304165" algn="l"/>
              </a:tabLst>
            </a:pPr>
            <a:r>
              <a:rPr sz="900" i="1" dirty="0">
                <a:latin typeface="Arial"/>
                <a:cs typeface="Arial"/>
              </a:rPr>
              <a:t>m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21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head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queue</a:t>
            </a:r>
            <a:r>
              <a:rPr sz="1050" i="1" spc="-15" baseline="-15873" dirty="0">
                <a:latin typeface="Arial"/>
                <a:cs typeface="Arial"/>
              </a:rPr>
              <a:t>j</a:t>
            </a:r>
            <a:endParaRPr sz="1050" baseline="-15873">
              <a:latin typeface="Arial"/>
              <a:cs typeface="Arial"/>
            </a:endParaRPr>
          </a:p>
          <a:p>
            <a:pPr marL="303530" marR="264160" indent="-202565">
              <a:lnSpc>
                <a:spcPct val="111600"/>
              </a:lnSpc>
              <a:buClr>
                <a:srgbClr val="3333B2"/>
              </a:buClr>
              <a:buAutoNum type="arabicParenBoth"/>
              <a:tabLst>
                <a:tab pos="304165" algn="l"/>
              </a:tabLst>
            </a:pPr>
            <a:r>
              <a:rPr sz="900" dirty="0">
                <a:latin typeface="Arial"/>
                <a:cs typeface="Arial"/>
              </a:rPr>
              <a:t>for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P</a:t>
            </a:r>
            <a:r>
              <a:rPr sz="1050" i="1" spc="-15" baseline="-15873" dirty="0">
                <a:latin typeface="Arial"/>
                <a:cs typeface="Arial"/>
              </a:rPr>
              <a:t>k</a:t>
            </a:r>
            <a:r>
              <a:rPr sz="1050" i="1" spc="-11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1050" i="1" baseline="-15873" dirty="0">
                <a:latin typeface="Arial"/>
                <a:cs typeface="Arial"/>
              </a:rPr>
              <a:t>k</a:t>
            </a:r>
            <a:r>
              <a:rPr sz="1050" i="1" spc="209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queue</a:t>
            </a:r>
            <a:r>
              <a:rPr sz="1050" i="1" baseline="-15873" dirty="0">
                <a:latin typeface="Arial"/>
                <a:cs typeface="Arial"/>
              </a:rPr>
              <a:t>j</a:t>
            </a:r>
            <a:r>
              <a:rPr sz="1050" i="1" spc="20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larger timestamp.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69151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3" action="ppaction://hlinksldjump"/>
              </a:rPr>
              <a:t>Lamport’s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95750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Example:</a:t>
            </a:r>
            <a:r>
              <a:rPr spc="20" dirty="0"/>
              <a:t> </a:t>
            </a:r>
            <a:r>
              <a:rPr spc="-20" dirty="0"/>
              <a:t>Totally</a:t>
            </a:r>
            <a:r>
              <a:rPr spc="-45" dirty="0"/>
              <a:t> </a:t>
            </a:r>
            <a:r>
              <a:rPr dirty="0"/>
              <a:t>ordered</a:t>
            </a:r>
            <a:r>
              <a:rPr spc="-45" dirty="0"/>
              <a:t> </a:t>
            </a:r>
            <a:r>
              <a:rPr spc="-10" dirty="0"/>
              <a:t>multicast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96494" y="443244"/>
            <a:ext cx="3971925" cy="2270125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66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Solution</a:t>
            </a:r>
            <a:endParaRPr sz="1000">
              <a:latin typeface="Arial"/>
              <a:cs typeface="Arial"/>
            </a:endParaRPr>
          </a:p>
          <a:p>
            <a:pPr marL="316230" marR="43180" indent="-120650">
              <a:lnSpc>
                <a:spcPct val="111600"/>
              </a:lnSpc>
              <a:spcBef>
                <a:spcPts val="375"/>
              </a:spcBef>
              <a:buClr>
                <a:srgbClr val="3333B2"/>
              </a:buClr>
              <a:buFont typeface="Menlo"/>
              <a:buChar char="•"/>
              <a:tabLst>
                <a:tab pos="316865" algn="l"/>
              </a:tabLst>
            </a:pPr>
            <a:r>
              <a:rPr sz="900" dirty="0">
                <a:latin typeface="Arial"/>
                <a:cs typeface="Arial"/>
              </a:rPr>
              <a:t>Process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195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sends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timestamped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message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195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others.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message </a:t>
            </a:r>
            <a:r>
              <a:rPr sz="900" dirty="0">
                <a:latin typeface="Arial"/>
                <a:cs typeface="Arial"/>
              </a:rPr>
              <a:t>itself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put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local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queue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queue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316230" marR="351155" indent="-120650">
              <a:lnSpc>
                <a:spcPct val="111600"/>
              </a:lnSpc>
              <a:buClr>
                <a:srgbClr val="3333B2"/>
              </a:buClr>
              <a:buFont typeface="Menlo"/>
              <a:buChar char="•"/>
              <a:tabLst>
                <a:tab pos="313055" algn="l"/>
              </a:tabLst>
            </a:pPr>
            <a:r>
              <a:rPr sz="900" dirty="0">
                <a:latin typeface="Arial"/>
                <a:cs typeface="Arial"/>
              </a:rPr>
              <a:t>Any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incoming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j</a:t>
            </a:r>
            <a:r>
              <a:rPr sz="1050" i="1" spc="20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queued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queue</a:t>
            </a:r>
            <a:r>
              <a:rPr sz="1050" i="1" spc="-15" baseline="-15873" dirty="0">
                <a:latin typeface="Arial"/>
                <a:cs typeface="Arial"/>
              </a:rPr>
              <a:t>j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according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to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its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timestamp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acknowledged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every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other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00">
              <a:latin typeface="Arial"/>
              <a:cs typeface="Arial"/>
            </a:endParaRPr>
          </a:p>
          <a:p>
            <a:pPr marL="63500">
              <a:lnSpc>
                <a:spcPct val="100000"/>
              </a:lnSpc>
            </a:pPr>
            <a:r>
              <a:rPr sz="1000" i="1" dirty="0">
                <a:solidFill>
                  <a:srgbClr val="C80000"/>
                </a:solidFill>
                <a:latin typeface="Arial"/>
                <a:cs typeface="Arial"/>
              </a:rPr>
              <a:t>P</a:t>
            </a:r>
            <a:r>
              <a:rPr sz="1050" i="1" baseline="-15873" dirty="0">
                <a:solidFill>
                  <a:srgbClr val="C80000"/>
                </a:solidFill>
                <a:latin typeface="Arial"/>
                <a:cs typeface="Arial"/>
              </a:rPr>
              <a:t>j</a:t>
            </a:r>
            <a:r>
              <a:rPr sz="1050" i="1" spc="254" baseline="-15873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passes</a:t>
            </a:r>
            <a:r>
              <a:rPr sz="10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a</a:t>
            </a:r>
            <a:r>
              <a:rPr sz="10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message</a:t>
            </a:r>
            <a:r>
              <a:rPr sz="10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C80000"/>
                </a:solidFill>
                <a:latin typeface="Arial"/>
                <a:cs typeface="Arial"/>
              </a:rPr>
              <a:t>m</a:t>
            </a:r>
            <a:r>
              <a:rPr sz="1050" i="1" baseline="-15873" dirty="0">
                <a:solidFill>
                  <a:srgbClr val="C80000"/>
                </a:solidFill>
                <a:latin typeface="Arial"/>
                <a:cs typeface="Arial"/>
              </a:rPr>
              <a:t>i</a:t>
            </a:r>
            <a:r>
              <a:rPr sz="1050" i="1" spc="254" baseline="-15873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to</a:t>
            </a:r>
            <a:r>
              <a:rPr sz="10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its</a:t>
            </a:r>
            <a:r>
              <a:rPr sz="10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application</a:t>
            </a:r>
            <a:r>
              <a:rPr sz="10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spc="-25" dirty="0">
                <a:solidFill>
                  <a:srgbClr val="C80000"/>
                </a:solidFill>
                <a:latin typeface="Arial"/>
                <a:cs typeface="Arial"/>
              </a:rPr>
              <a:t>if:</a:t>
            </a:r>
            <a:endParaRPr sz="1000">
              <a:latin typeface="Arial"/>
              <a:cs typeface="Arial"/>
            </a:endParaRPr>
          </a:p>
          <a:p>
            <a:pPr marL="316230" indent="-203200">
              <a:lnSpc>
                <a:spcPct val="100000"/>
              </a:lnSpc>
              <a:spcBef>
                <a:spcPts val="830"/>
              </a:spcBef>
              <a:buClr>
                <a:srgbClr val="3333B2"/>
              </a:buClr>
              <a:buFont typeface="Arial"/>
              <a:buAutoNum type="arabicParenBoth"/>
              <a:tabLst>
                <a:tab pos="316865" algn="l"/>
              </a:tabLst>
            </a:pPr>
            <a:r>
              <a:rPr sz="900" i="1" dirty="0">
                <a:latin typeface="Arial"/>
                <a:cs typeface="Arial"/>
              </a:rPr>
              <a:t>m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21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head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queue</a:t>
            </a:r>
            <a:r>
              <a:rPr sz="1050" i="1" spc="-15" baseline="-15873" dirty="0">
                <a:latin typeface="Arial"/>
                <a:cs typeface="Arial"/>
              </a:rPr>
              <a:t>j</a:t>
            </a:r>
            <a:endParaRPr sz="1050" baseline="-15873">
              <a:latin typeface="Arial"/>
              <a:cs typeface="Arial"/>
            </a:endParaRPr>
          </a:p>
          <a:p>
            <a:pPr marL="316230" marR="276860" indent="-202565">
              <a:lnSpc>
                <a:spcPct val="111600"/>
              </a:lnSpc>
              <a:buClr>
                <a:srgbClr val="3333B2"/>
              </a:buClr>
              <a:buAutoNum type="arabicParenBoth"/>
              <a:tabLst>
                <a:tab pos="316865" algn="l"/>
              </a:tabLst>
            </a:pPr>
            <a:r>
              <a:rPr sz="900" dirty="0">
                <a:latin typeface="Arial"/>
                <a:cs typeface="Arial"/>
              </a:rPr>
              <a:t>for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P</a:t>
            </a:r>
            <a:r>
              <a:rPr sz="1050" i="1" spc="-15" baseline="-15873" dirty="0">
                <a:latin typeface="Arial"/>
                <a:cs typeface="Arial"/>
              </a:rPr>
              <a:t>k</a:t>
            </a:r>
            <a:r>
              <a:rPr sz="1050" i="1" spc="-11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1050" i="1" baseline="-15873" dirty="0">
                <a:latin typeface="Arial"/>
                <a:cs typeface="Arial"/>
              </a:rPr>
              <a:t>k</a:t>
            </a:r>
            <a:r>
              <a:rPr sz="1050" i="1" spc="209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queue</a:t>
            </a:r>
            <a:r>
              <a:rPr sz="1050" i="1" baseline="-15873" dirty="0">
                <a:latin typeface="Arial"/>
                <a:cs typeface="Arial"/>
              </a:rPr>
              <a:t>j</a:t>
            </a:r>
            <a:r>
              <a:rPr sz="1050" i="1" spc="20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larger timestamp.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Arial"/>
              <a:cs typeface="Arial"/>
            </a:endParaRPr>
          </a:p>
          <a:p>
            <a:pPr marL="63500">
              <a:lnSpc>
                <a:spcPct val="100000"/>
              </a:lnSpc>
            </a:pP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Note</a:t>
            </a:r>
            <a:endParaRPr sz="1000">
              <a:latin typeface="Arial"/>
              <a:cs typeface="Arial"/>
            </a:endParaRPr>
          </a:p>
          <a:p>
            <a:pPr marL="57785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latin typeface="Arial"/>
                <a:cs typeface="Arial"/>
              </a:rPr>
              <a:t>We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assuming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communication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reliable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FIFO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ordered</a:t>
            </a:r>
            <a:r>
              <a:rPr sz="900" spc="-1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69151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3" action="ppaction://hlinksldjump"/>
              </a:rPr>
              <a:t>Lamport’s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36644" y="-1515"/>
            <a:ext cx="41846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92311"/>
            <a:ext cx="2533650" cy="481330"/>
          </a:xfrm>
          <a:prstGeom prst="rect">
            <a:avLst/>
          </a:prstGeom>
        </p:spPr>
        <p:txBody>
          <a:bodyPr vert="horz" wrap="square" lIns="0" tIns="1174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2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Lamport’s</a:t>
            </a:r>
            <a:r>
              <a:rPr sz="1200" spc="-6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clocks</a:t>
            </a:r>
            <a:r>
              <a:rPr sz="1200" spc="-6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for</a:t>
            </a:r>
            <a:r>
              <a:rPr sz="1200" spc="-6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mutual</a:t>
            </a:r>
            <a:r>
              <a:rPr sz="1200" spc="-6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exclusion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480"/>
              </a:spcBef>
            </a:pPr>
            <a:r>
              <a:rPr sz="500" dirty="0">
                <a:latin typeface="Times New Roman"/>
                <a:cs typeface="Times New Roman"/>
              </a:rPr>
              <a:t>1</a:t>
            </a:r>
            <a:r>
              <a:rPr sz="500" spc="455" dirty="0">
                <a:latin typeface="Times New Roman"/>
                <a:cs typeface="Times New Roman"/>
              </a:rPr>
              <a:t> </a:t>
            </a:r>
            <a:r>
              <a:rPr sz="700" b="1" spc="85" dirty="0">
                <a:solidFill>
                  <a:srgbClr val="FF0059"/>
                </a:solidFill>
                <a:latin typeface="Times New Roman"/>
                <a:cs typeface="Times New Roman"/>
              </a:rPr>
              <a:t>class</a:t>
            </a:r>
            <a:r>
              <a:rPr sz="700" b="1" spc="7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50" dirty="0">
                <a:latin typeface="Times New Roman"/>
                <a:cs typeface="Times New Roman"/>
              </a:rPr>
              <a:t>Process: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43102" y="532488"/>
            <a:ext cx="2075180" cy="405130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00330" marR="5080" indent="-88265">
              <a:lnSpc>
                <a:spcPts val="720"/>
              </a:lnSpc>
              <a:spcBef>
                <a:spcPts val="220"/>
              </a:spcBef>
            </a:pPr>
            <a:r>
              <a:rPr sz="700" b="1" spc="65" dirty="0">
                <a:solidFill>
                  <a:srgbClr val="FF0059"/>
                </a:solidFill>
                <a:latin typeface="Times New Roman"/>
                <a:cs typeface="Times New Roman"/>
              </a:rPr>
              <a:t>def</a:t>
            </a:r>
            <a:r>
              <a:rPr sz="700" b="1" spc="8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u="sng" spc="2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 </a:t>
            </a:r>
            <a:r>
              <a:rPr sz="700" spc="114" dirty="0">
                <a:latin typeface="Times New Roman"/>
                <a:cs typeface="Times New Roman"/>
              </a:rPr>
              <a:t>init</a:t>
            </a:r>
            <a:r>
              <a:rPr sz="700" u="sng" spc="204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 </a:t>
            </a:r>
            <a:r>
              <a:rPr sz="700" spc="120" dirty="0">
                <a:latin typeface="Times New Roman"/>
                <a:cs typeface="Times New Roman"/>
              </a:rPr>
              <a:t>(self, </a:t>
            </a:r>
            <a:r>
              <a:rPr sz="700" dirty="0">
                <a:latin typeface="Times New Roman"/>
                <a:cs typeface="Times New Roman"/>
              </a:rPr>
              <a:t>chanID,</a:t>
            </a:r>
            <a:r>
              <a:rPr sz="700" spc="125" dirty="0">
                <a:latin typeface="Times New Roman"/>
                <a:cs typeface="Times New Roman"/>
              </a:rPr>
              <a:t> </a:t>
            </a:r>
            <a:r>
              <a:rPr sz="700" spc="45" dirty="0">
                <a:latin typeface="Times New Roman"/>
                <a:cs typeface="Times New Roman"/>
              </a:rPr>
              <a:t>procID,</a:t>
            </a:r>
            <a:r>
              <a:rPr sz="700" spc="105" dirty="0">
                <a:latin typeface="Times New Roman"/>
                <a:cs typeface="Times New Roman"/>
              </a:rPr>
              <a:t> </a:t>
            </a:r>
            <a:r>
              <a:rPr sz="700" spc="40" dirty="0">
                <a:latin typeface="Times New Roman"/>
                <a:cs typeface="Times New Roman"/>
              </a:rPr>
              <a:t>procIDSet): </a:t>
            </a:r>
            <a:r>
              <a:rPr sz="700" spc="55" dirty="0">
                <a:latin typeface="Times New Roman"/>
                <a:cs typeface="Times New Roman"/>
              </a:rPr>
              <a:t>self.chan.join(procID)</a:t>
            </a:r>
            <a:endParaRPr sz="700">
              <a:latin typeface="Times New Roman"/>
              <a:cs typeface="Times New Roman"/>
            </a:endParaRPr>
          </a:p>
          <a:p>
            <a:pPr marL="100330">
              <a:lnSpc>
                <a:spcPts val="650"/>
              </a:lnSpc>
              <a:tabLst>
                <a:tab pos="811530" algn="l"/>
              </a:tabLst>
            </a:pPr>
            <a:r>
              <a:rPr sz="700" spc="55" dirty="0">
                <a:latin typeface="Times New Roman"/>
                <a:cs typeface="Times New Roman"/>
              </a:rPr>
              <a:t>self.procID</a:t>
            </a:r>
            <a:r>
              <a:rPr sz="700" dirty="0">
                <a:latin typeface="Times New Roman"/>
                <a:cs typeface="Times New Roman"/>
              </a:rPr>
              <a:t>	=</a:t>
            </a:r>
            <a:r>
              <a:rPr sz="700" spc="100" dirty="0">
                <a:latin typeface="Times New Roman"/>
                <a:cs typeface="Times New Roman"/>
              </a:rPr>
              <a:t> </a:t>
            </a:r>
            <a:r>
              <a:rPr sz="700" b="1" spc="45" dirty="0">
                <a:solidFill>
                  <a:srgbClr val="FF0059"/>
                </a:solidFill>
                <a:latin typeface="Times New Roman"/>
                <a:cs typeface="Times New Roman"/>
              </a:rPr>
              <a:t>int</a:t>
            </a:r>
            <a:r>
              <a:rPr sz="700" spc="45" dirty="0">
                <a:latin typeface="Times New Roman"/>
                <a:cs typeface="Times New Roman"/>
              </a:rPr>
              <a:t>(procID)</a:t>
            </a:r>
            <a:endParaRPr sz="700">
              <a:latin typeface="Times New Roman"/>
              <a:cs typeface="Times New Roman"/>
            </a:endParaRPr>
          </a:p>
          <a:p>
            <a:pPr marL="100330">
              <a:lnSpc>
                <a:spcPts val="780"/>
              </a:lnSpc>
            </a:pPr>
            <a:r>
              <a:rPr sz="700" spc="45" dirty="0">
                <a:latin typeface="Times New Roman"/>
                <a:cs typeface="Times New Roman"/>
              </a:rPr>
              <a:t>self.otherProcs.remove(self.procID)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31228" y="896876"/>
            <a:ext cx="92456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723265" algn="l"/>
              </a:tabLst>
            </a:pPr>
            <a:r>
              <a:rPr sz="700" spc="60" dirty="0">
                <a:latin typeface="Times New Roman"/>
                <a:cs typeface="Times New Roman"/>
              </a:rPr>
              <a:t>self.queue</a:t>
            </a:r>
            <a:r>
              <a:rPr sz="700" dirty="0">
                <a:latin typeface="Times New Roman"/>
                <a:cs typeface="Times New Roman"/>
              </a:rPr>
              <a:t>	=</a:t>
            </a:r>
            <a:r>
              <a:rPr sz="700" spc="105" dirty="0">
                <a:latin typeface="Times New Roman"/>
                <a:cs typeface="Times New Roman"/>
              </a:rPr>
              <a:t> </a:t>
            </a:r>
            <a:r>
              <a:rPr sz="700" spc="130" dirty="0">
                <a:latin typeface="Times New Roman"/>
                <a:cs typeface="Times New Roman"/>
              </a:rPr>
              <a:t>[]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31228" y="987973"/>
            <a:ext cx="87884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723265" algn="l"/>
              </a:tabLst>
            </a:pPr>
            <a:r>
              <a:rPr sz="700" spc="75" dirty="0">
                <a:latin typeface="Times New Roman"/>
                <a:cs typeface="Times New Roman"/>
              </a:rPr>
              <a:t>self.clock</a:t>
            </a:r>
            <a:r>
              <a:rPr sz="700" dirty="0">
                <a:latin typeface="Times New Roman"/>
                <a:cs typeface="Times New Roman"/>
              </a:rPr>
              <a:t>	=</a:t>
            </a:r>
            <a:r>
              <a:rPr sz="700" spc="114" dirty="0">
                <a:latin typeface="Times New Roman"/>
                <a:cs typeface="Times New Roman"/>
              </a:rPr>
              <a:t> </a:t>
            </a:r>
            <a:r>
              <a:rPr sz="700" spc="15" dirty="0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93810" y="896876"/>
            <a:ext cx="1233170" cy="2228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80"/>
              </a:lnSpc>
              <a:spcBef>
                <a:spcPts val="95"/>
              </a:spcBef>
            </a:pP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12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The</a:t>
            </a:r>
            <a:r>
              <a:rPr sz="700" i="1" spc="9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request</a:t>
            </a:r>
            <a:r>
              <a:rPr sz="700" i="1" spc="8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-10" dirty="0">
                <a:solidFill>
                  <a:srgbClr val="009600"/>
                </a:solidFill>
                <a:latin typeface="Times New Roman"/>
                <a:cs typeface="Times New Roman"/>
              </a:rPr>
              <a:t>queue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780"/>
              </a:lnSpc>
            </a:pP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12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The</a:t>
            </a:r>
            <a:r>
              <a:rPr sz="700" i="1" spc="9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current</a:t>
            </a:r>
            <a:r>
              <a:rPr sz="700" i="1" spc="80" dirty="0">
                <a:solidFill>
                  <a:srgbClr val="009600"/>
                </a:solidFill>
                <a:latin typeface="Times New Roman"/>
                <a:cs typeface="Times New Roman"/>
              </a:rPr>
              <a:t> logical</a:t>
            </a:r>
            <a:r>
              <a:rPr sz="700" i="1" spc="8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60" dirty="0">
                <a:solidFill>
                  <a:srgbClr val="009600"/>
                </a:solidFill>
                <a:latin typeface="Times New Roman"/>
                <a:cs typeface="Times New Roman"/>
              </a:rPr>
              <a:t>clock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09346" y="542610"/>
            <a:ext cx="101600" cy="239395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50165">
              <a:lnSpc>
                <a:spcPct val="100000"/>
              </a:lnSpc>
              <a:spcBef>
                <a:spcPts val="215"/>
              </a:spcBef>
            </a:pPr>
            <a:r>
              <a:rPr sz="500" spc="45" dirty="0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20"/>
              </a:spcBef>
            </a:pPr>
            <a:r>
              <a:rPr sz="500" spc="45" dirty="0">
                <a:latin typeface="Times New Roman"/>
                <a:cs typeface="Times New Roman"/>
              </a:rPr>
              <a:t>3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14"/>
              </a:spcBef>
            </a:pPr>
            <a:r>
              <a:rPr sz="500" spc="45" dirty="0">
                <a:latin typeface="Times New Roman"/>
                <a:cs typeface="Times New Roman"/>
              </a:rPr>
              <a:t>4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20"/>
              </a:spcBef>
            </a:pPr>
            <a:r>
              <a:rPr sz="500" spc="45" dirty="0">
                <a:latin typeface="Times New Roman"/>
                <a:cs typeface="Times New Roman"/>
              </a:rPr>
              <a:t>5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14"/>
              </a:spcBef>
            </a:pPr>
            <a:r>
              <a:rPr sz="500" spc="45" dirty="0">
                <a:latin typeface="Times New Roman"/>
                <a:cs typeface="Times New Roman"/>
              </a:rPr>
              <a:t>6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20"/>
              </a:spcBef>
            </a:pPr>
            <a:r>
              <a:rPr sz="500" spc="45" dirty="0">
                <a:latin typeface="Times New Roman"/>
                <a:cs typeface="Times New Roman"/>
              </a:rPr>
              <a:t>7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14"/>
              </a:spcBef>
            </a:pPr>
            <a:r>
              <a:rPr sz="500" spc="45" dirty="0">
                <a:latin typeface="Times New Roman"/>
                <a:cs typeface="Times New Roman"/>
              </a:rPr>
              <a:t>8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14"/>
              </a:spcBef>
            </a:pPr>
            <a:r>
              <a:rPr sz="500" spc="45" dirty="0">
                <a:latin typeface="Times New Roman"/>
                <a:cs typeface="Times New Roman"/>
              </a:rPr>
              <a:t>9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10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11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12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13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14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15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16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17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18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19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20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21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22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23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24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25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26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27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43102" y="1170167"/>
            <a:ext cx="1320800" cy="222885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00330" marR="5080" indent="-88265">
              <a:lnSpc>
                <a:spcPts val="720"/>
              </a:lnSpc>
              <a:spcBef>
                <a:spcPts val="220"/>
              </a:spcBef>
            </a:pPr>
            <a:r>
              <a:rPr sz="700" b="1" spc="65" dirty="0">
                <a:solidFill>
                  <a:srgbClr val="FF0059"/>
                </a:solidFill>
                <a:latin typeface="Times New Roman"/>
                <a:cs typeface="Times New Roman"/>
              </a:rPr>
              <a:t>def </a:t>
            </a:r>
            <a:r>
              <a:rPr sz="700" spc="55" dirty="0">
                <a:latin typeface="Times New Roman"/>
                <a:cs typeface="Times New Roman"/>
              </a:rPr>
              <a:t>requestToEnter(self): </a:t>
            </a:r>
            <a:r>
              <a:rPr sz="700" spc="85" dirty="0">
                <a:latin typeface="Times New Roman"/>
                <a:cs typeface="Times New Roman"/>
              </a:rPr>
              <a:t>self.clock</a:t>
            </a:r>
            <a:r>
              <a:rPr sz="700" spc="9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95" dirty="0">
                <a:latin typeface="Times New Roman"/>
                <a:cs typeface="Times New Roman"/>
              </a:rPr>
              <a:t> </a:t>
            </a:r>
            <a:r>
              <a:rPr sz="700" spc="85" dirty="0">
                <a:latin typeface="Times New Roman"/>
                <a:cs typeface="Times New Roman"/>
              </a:rPr>
              <a:t>self.clock</a:t>
            </a:r>
            <a:r>
              <a:rPr sz="700" spc="9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+</a:t>
            </a:r>
            <a:r>
              <a:rPr sz="700" spc="114" dirty="0">
                <a:latin typeface="Times New Roman"/>
                <a:cs typeface="Times New Roman"/>
              </a:rPr>
              <a:t> </a:t>
            </a:r>
            <a:r>
              <a:rPr sz="700" spc="15" dirty="0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936646" y="1261265"/>
            <a:ext cx="10560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22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Increment</a:t>
            </a:r>
            <a:r>
              <a:rPr sz="700" i="1" spc="18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70" dirty="0">
                <a:solidFill>
                  <a:srgbClr val="009600"/>
                </a:solidFill>
                <a:latin typeface="Times New Roman"/>
                <a:cs typeface="Times New Roman"/>
              </a:rPr>
              <a:t>clock</a:t>
            </a:r>
            <a:r>
              <a:rPr sz="700" i="1" spc="18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55" dirty="0">
                <a:solidFill>
                  <a:srgbClr val="009600"/>
                </a:solidFill>
                <a:latin typeface="Times New Roman"/>
                <a:cs typeface="Times New Roman"/>
              </a:rPr>
              <a:t>value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31228" y="1352362"/>
            <a:ext cx="327025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65" dirty="0">
                <a:latin typeface="Times New Roman"/>
                <a:cs typeface="Times New Roman"/>
              </a:rPr>
              <a:t>self.queue.append((self.clock,</a:t>
            </a:r>
            <a:r>
              <a:rPr sz="700" spc="105" dirty="0">
                <a:latin typeface="Times New Roman"/>
                <a:cs typeface="Times New Roman"/>
              </a:rPr>
              <a:t> </a:t>
            </a:r>
            <a:r>
              <a:rPr sz="700" spc="70" dirty="0">
                <a:latin typeface="Times New Roman"/>
                <a:cs typeface="Times New Roman"/>
              </a:rPr>
              <a:t>self.procID,</a:t>
            </a:r>
            <a:r>
              <a:rPr sz="700" spc="105" dirty="0">
                <a:latin typeface="Times New Roman"/>
                <a:cs typeface="Times New Roman"/>
              </a:rPr>
              <a:t> </a:t>
            </a:r>
            <a:r>
              <a:rPr sz="700" spc="-25" dirty="0">
                <a:latin typeface="Times New Roman"/>
                <a:cs typeface="Times New Roman"/>
              </a:rPr>
              <a:t>ENTER))</a:t>
            </a:r>
            <a:r>
              <a:rPr sz="700" spc="114" dirty="0"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10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Append</a:t>
            </a:r>
            <a:r>
              <a:rPr sz="700" i="1" spc="7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request</a:t>
            </a:r>
            <a:r>
              <a:rPr sz="700" i="1" spc="9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120" dirty="0">
                <a:solidFill>
                  <a:srgbClr val="009600"/>
                </a:solidFill>
                <a:latin typeface="Times New Roman"/>
                <a:cs typeface="Times New Roman"/>
              </a:rPr>
              <a:t>to</a:t>
            </a:r>
            <a:r>
              <a:rPr sz="700" i="1" spc="114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15" dirty="0">
                <a:solidFill>
                  <a:srgbClr val="009600"/>
                </a:solidFill>
                <a:latin typeface="Times New Roman"/>
                <a:cs typeface="Times New Roman"/>
              </a:rPr>
              <a:t>q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31228" y="1443459"/>
            <a:ext cx="305117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317750" algn="l"/>
              </a:tabLst>
            </a:pPr>
            <a:r>
              <a:rPr sz="700" spc="50" dirty="0">
                <a:latin typeface="Times New Roman"/>
                <a:cs typeface="Times New Roman"/>
              </a:rPr>
              <a:t>self.cleanupQ()</a:t>
            </a:r>
            <a:r>
              <a:rPr sz="700" dirty="0">
                <a:latin typeface="Times New Roman"/>
                <a:cs typeface="Times New Roman"/>
              </a:rPr>
              <a:t>	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80" dirty="0">
                <a:solidFill>
                  <a:srgbClr val="009600"/>
                </a:solidFill>
                <a:latin typeface="Times New Roman"/>
                <a:cs typeface="Times New Roman"/>
              </a:rPr>
              <a:t> Sort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95" dirty="0">
                <a:solidFill>
                  <a:srgbClr val="009600"/>
                </a:solidFill>
                <a:latin typeface="Times New Roman"/>
                <a:cs typeface="Times New Roman"/>
              </a:rPr>
              <a:t>the</a:t>
            </a:r>
            <a:r>
              <a:rPr sz="700" i="1" spc="6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-20" dirty="0">
                <a:solidFill>
                  <a:srgbClr val="009600"/>
                </a:solidFill>
                <a:latin typeface="Times New Roman"/>
                <a:cs typeface="Times New Roman"/>
              </a:rPr>
              <a:t>queue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31228" y="1534556"/>
            <a:ext cx="367157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60" dirty="0">
                <a:latin typeface="Times New Roman"/>
                <a:cs typeface="Times New Roman"/>
              </a:rPr>
              <a:t>self.chan.sendTo(self.otherProcs,</a:t>
            </a:r>
            <a:r>
              <a:rPr sz="700" spc="150" dirty="0">
                <a:latin typeface="Times New Roman"/>
                <a:cs typeface="Times New Roman"/>
              </a:rPr>
              <a:t> </a:t>
            </a:r>
            <a:r>
              <a:rPr sz="700" spc="90" dirty="0">
                <a:latin typeface="Times New Roman"/>
                <a:cs typeface="Times New Roman"/>
              </a:rPr>
              <a:t>(self.clock,</a:t>
            </a:r>
            <a:r>
              <a:rPr sz="700" spc="130" dirty="0">
                <a:latin typeface="Times New Roman"/>
                <a:cs typeface="Times New Roman"/>
              </a:rPr>
              <a:t> </a:t>
            </a:r>
            <a:r>
              <a:rPr sz="700" spc="70" dirty="0">
                <a:latin typeface="Times New Roman"/>
                <a:cs typeface="Times New Roman"/>
              </a:rPr>
              <a:t>self.procID,</a:t>
            </a:r>
            <a:r>
              <a:rPr sz="700" spc="135" dirty="0">
                <a:latin typeface="Times New Roman"/>
                <a:cs typeface="Times New Roman"/>
              </a:rPr>
              <a:t> </a:t>
            </a:r>
            <a:r>
              <a:rPr sz="700" spc="-25" dirty="0">
                <a:latin typeface="Times New Roman"/>
                <a:cs typeface="Times New Roman"/>
              </a:rPr>
              <a:t>ENTER))</a:t>
            </a:r>
            <a:r>
              <a:rPr sz="700" spc="140" dirty="0"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13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Send</a:t>
            </a:r>
            <a:r>
              <a:rPr sz="700" i="1" spc="10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55" dirty="0">
                <a:solidFill>
                  <a:srgbClr val="009600"/>
                </a:solidFill>
                <a:latin typeface="Times New Roman"/>
                <a:cs typeface="Times New Roman"/>
              </a:rPr>
              <a:t>request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43102" y="1716750"/>
            <a:ext cx="145542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b="1" spc="65" dirty="0">
                <a:solidFill>
                  <a:srgbClr val="FF0059"/>
                </a:solidFill>
                <a:latin typeface="Times New Roman"/>
                <a:cs typeface="Times New Roman"/>
              </a:rPr>
              <a:t>def</a:t>
            </a:r>
            <a:r>
              <a:rPr sz="700" b="1" spc="8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55" dirty="0">
                <a:latin typeface="Times New Roman"/>
                <a:cs typeface="Times New Roman"/>
              </a:rPr>
              <a:t>ackToEnter(self,</a:t>
            </a:r>
            <a:r>
              <a:rPr sz="700" spc="110" dirty="0">
                <a:latin typeface="Times New Roman"/>
                <a:cs typeface="Times New Roman"/>
              </a:rPr>
              <a:t> </a:t>
            </a:r>
            <a:r>
              <a:rPr sz="700" spc="70" dirty="0">
                <a:latin typeface="Times New Roman"/>
                <a:cs typeface="Times New Roman"/>
              </a:rPr>
              <a:t>requester):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31228" y="1807847"/>
            <a:ext cx="336169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317750" algn="l"/>
              </a:tabLst>
            </a:pPr>
            <a:r>
              <a:rPr sz="700" spc="85" dirty="0">
                <a:latin typeface="Times New Roman"/>
                <a:cs typeface="Times New Roman"/>
              </a:rPr>
              <a:t>self.clock</a:t>
            </a:r>
            <a:r>
              <a:rPr sz="700" spc="9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95" dirty="0">
                <a:latin typeface="Times New Roman"/>
                <a:cs typeface="Times New Roman"/>
              </a:rPr>
              <a:t> </a:t>
            </a:r>
            <a:r>
              <a:rPr sz="700" spc="85" dirty="0">
                <a:latin typeface="Times New Roman"/>
                <a:cs typeface="Times New Roman"/>
              </a:rPr>
              <a:t>self.clock</a:t>
            </a:r>
            <a:r>
              <a:rPr sz="700" spc="9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+</a:t>
            </a:r>
            <a:r>
              <a:rPr sz="700" spc="114" dirty="0">
                <a:latin typeface="Times New Roman"/>
                <a:cs typeface="Times New Roman"/>
              </a:rPr>
              <a:t> </a:t>
            </a:r>
            <a:r>
              <a:rPr sz="700" spc="15" dirty="0">
                <a:latin typeface="Times New Roman"/>
                <a:cs typeface="Times New Roman"/>
              </a:rPr>
              <a:t>1</a:t>
            </a:r>
            <a:r>
              <a:rPr sz="700" dirty="0">
                <a:latin typeface="Times New Roman"/>
                <a:cs typeface="Times New Roman"/>
              </a:rPr>
              <a:t>	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22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Increment</a:t>
            </a:r>
            <a:r>
              <a:rPr sz="700" i="1" spc="18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70" dirty="0">
                <a:solidFill>
                  <a:srgbClr val="009600"/>
                </a:solidFill>
                <a:latin typeface="Times New Roman"/>
                <a:cs typeface="Times New Roman"/>
              </a:rPr>
              <a:t>clock</a:t>
            </a:r>
            <a:r>
              <a:rPr sz="700" i="1" spc="18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45" dirty="0">
                <a:solidFill>
                  <a:srgbClr val="009600"/>
                </a:solidFill>
                <a:latin typeface="Times New Roman"/>
                <a:cs typeface="Times New Roman"/>
              </a:rPr>
              <a:t>value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31228" y="1898957"/>
            <a:ext cx="331724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60" dirty="0">
                <a:latin typeface="Times New Roman"/>
                <a:cs typeface="Times New Roman"/>
              </a:rPr>
              <a:t>self.chan.sendTo(requester,</a:t>
            </a:r>
            <a:r>
              <a:rPr sz="700" spc="160" dirty="0">
                <a:latin typeface="Times New Roman"/>
                <a:cs typeface="Times New Roman"/>
              </a:rPr>
              <a:t> </a:t>
            </a:r>
            <a:r>
              <a:rPr sz="700" spc="90" dirty="0">
                <a:latin typeface="Times New Roman"/>
                <a:cs typeface="Times New Roman"/>
              </a:rPr>
              <a:t>(self.clock,</a:t>
            </a:r>
            <a:r>
              <a:rPr sz="700" spc="135" dirty="0">
                <a:latin typeface="Times New Roman"/>
                <a:cs typeface="Times New Roman"/>
              </a:rPr>
              <a:t> </a:t>
            </a:r>
            <a:r>
              <a:rPr sz="700" spc="70" dirty="0">
                <a:latin typeface="Times New Roman"/>
                <a:cs typeface="Times New Roman"/>
              </a:rPr>
              <a:t>self.procID,</a:t>
            </a:r>
            <a:r>
              <a:rPr sz="700" spc="140" dirty="0">
                <a:latin typeface="Times New Roman"/>
                <a:cs typeface="Times New Roman"/>
              </a:rPr>
              <a:t> </a:t>
            </a:r>
            <a:r>
              <a:rPr sz="700" spc="-10" dirty="0">
                <a:latin typeface="Times New Roman"/>
                <a:cs typeface="Times New Roman"/>
              </a:rPr>
              <a:t>ACK))</a:t>
            </a:r>
            <a:r>
              <a:rPr sz="700" spc="150" dirty="0"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13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Permit</a:t>
            </a:r>
            <a:r>
              <a:rPr sz="700" i="1" spc="10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50" dirty="0">
                <a:solidFill>
                  <a:srgbClr val="009600"/>
                </a:solidFill>
                <a:latin typeface="Times New Roman"/>
                <a:cs typeface="Times New Roman"/>
              </a:rPr>
              <a:t>other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43102" y="2081151"/>
            <a:ext cx="3183890" cy="2228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80"/>
              </a:lnSpc>
              <a:spcBef>
                <a:spcPts val="95"/>
              </a:spcBef>
            </a:pPr>
            <a:r>
              <a:rPr sz="700" b="1" spc="65" dirty="0">
                <a:solidFill>
                  <a:srgbClr val="FF0059"/>
                </a:solidFill>
                <a:latin typeface="Times New Roman"/>
                <a:cs typeface="Times New Roman"/>
              </a:rPr>
              <a:t>def</a:t>
            </a:r>
            <a:r>
              <a:rPr sz="700" b="1" spc="7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80" dirty="0">
                <a:latin typeface="Times New Roman"/>
                <a:cs typeface="Times New Roman"/>
              </a:rPr>
              <a:t>release(self):</a:t>
            </a:r>
            <a:endParaRPr sz="700">
              <a:latin typeface="Times New Roman"/>
              <a:cs typeface="Times New Roman"/>
            </a:endParaRPr>
          </a:p>
          <a:p>
            <a:pPr marL="100965">
              <a:lnSpc>
                <a:spcPts val="780"/>
              </a:lnSpc>
            </a:pPr>
            <a:r>
              <a:rPr sz="700" dirty="0">
                <a:latin typeface="Times New Roman"/>
                <a:cs typeface="Times New Roman"/>
              </a:rPr>
              <a:t>tmp</a:t>
            </a:r>
            <a:r>
              <a:rPr sz="700" spc="8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95" dirty="0">
                <a:latin typeface="Times New Roman"/>
                <a:cs typeface="Times New Roman"/>
              </a:rPr>
              <a:t> </a:t>
            </a:r>
            <a:r>
              <a:rPr sz="700" spc="145" dirty="0">
                <a:latin typeface="Times New Roman"/>
                <a:cs typeface="Times New Roman"/>
              </a:rPr>
              <a:t>[r</a:t>
            </a:r>
            <a:r>
              <a:rPr sz="700" spc="80" dirty="0">
                <a:latin typeface="Times New Roman"/>
                <a:cs typeface="Times New Roman"/>
              </a:rPr>
              <a:t> </a:t>
            </a:r>
            <a:r>
              <a:rPr sz="700" b="1" spc="80" dirty="0">
                <a:solidFill>
                  <a:srgbClr val="FF0059"/>
                </a:solidFill>
                <a:latin typeface="Times New Roman"/>
                <a:cs typeface="Times New Roman"/>
              </a:rPr>
              <a:t>for </a:t>
            </a:r>
            <a:r>
              <a:rPr sz="700" spc="180" dirty="0">
                <a:latin typeface="Times New Roman"/>
                <a:cs typeface="Times New Roman"/>
              </a:rPr>
              <a:t>r</a:t>
            </a:r>
            <a:r>
              <a:rPr sz="700" spc="85" dirty="0">
                <a:latin typeface="Times New Roman"/>
                <a:cs typeface="Times New Roman"/>
              </a:rPr>
              <a:t> </a:t>
            </a:r>
            <a:r>
              <a:rPr sz="700" b="1" spc="100" dirty="0">
                <a:solidFill>
                  <a:srgbClr val="FF0059"/>
                </a:solidFill>
                <a:latin typeface="Times New Roman"/>
                <a:cs typeface="Times New Roman"/>
              </a:rPr>
              <a:t>in</a:t>
            </a:r>
            <a:r>
              <a:rPr sz="700" b="1" spc="6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75" dirty="0">
                <a:latin typeface="Times New Roman"/>
                <a:cs typeface="Times New Roman"/>
              </a:rPr>
              <a:t>self.queue[1:]</a:t>
            </a:r>
            <a:r>
              <a:rPr sz="700" spc="65" dirty="0">
                <a:latin typeface="Times New Roman"/>
                <a:cs typeface="Times New Roman"/>
              </a:rPr>
              <a:t> </a:t>
            </a:r>
            <a:r>
              <a:rPr sz="700" b="1" spc="175" dirty="0">
                <a:solidFill>
                  <a:srgbClr val="FF0059"/>
                </a:solidFill>
                <a:latin typeface="Times New Roman"/>
                <a:cs typeface="Times New Roman"/>
              </a:rPr>
              <a:t>if</a:t>
            </a:r>
            <a:r>
              <a:rPr sz="700" b="1" spc="8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100" dirty="0">
                <a:latin typeface="Times New Roman"/>
                <a:cs typeface="Times New Roman"/>
              </a:rPr>
              <a:t>r[2]</a:t>
            </a:r>
            <a:r>
              <a:rPr sz="700" spc="7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==</a:t>
            </a:r>
            <a:r>
              <a:rPr sz="700" spc="60" dirty="0">
                <a:latin typeface="Times New Roman"/>
                <a:cs typeface="Times New Roman"/>
              </a:rPr>
              <a:t> </a:t>
            </a:r>
            <a:r>
              <a:rPr sz="700" spc="-25" dirty="0">
                <a:latin typeface="Times New Roman"/>
                <a:cs typeface="Times New Roman"/>
              </a:rPr>
              <a:t>ENTER]</a:t>
            </a:r>
            <a:r>
              <a:rPr sz="700" spc="440" dirty="0"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7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Remove</a:t>
            </a:r>
            <a:r>
              <a:rPr sz="700" i="1" spc="5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130" dirty="0">
                <a:solidFill>
                  <a:srgbClr val="009600"/>
                </a:solidFill>
                <a:latin typeface="Times New Roman"/>
                <a:cs typeface="Times New Roman"/>
              </a:rPr>
              <a:t>all</a:t>
            </a:r>
            <a:r>
              <a:rPr sz="700" i="1" spc="6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-20" dirty="0">
                <a:solidFill>
                  <a:srgbClr val="009600"/>
                </a:solidFill>
                <a:latin typeface="Times New Roman"/>
                <a:cs typeface="Times New Roman"/>
              </a:rPr>
              <a:t>ACKs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31228" y="2263345"/>
            <a:ext cx="1233170" cy="2228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80"/>
              </a:lnSpc>
              <a:spcBef>
                <a:spcPts val="95"/>
              </a:spcBef>
            </a:pPr>
            <a:r>
              <a:rPr sz="700" spc="70" dirty="0">
                <a:latin typeface="Times New Roman"/>
                <a:cs typeface="Times New Roman"/>
              </a:rPr>
              <a:t>self.queue</a:t>
            </a:r>
            <a:r>
              <a:rPr sz="700" spc="9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95" dirty="0">
                <a:latin typeface="Times New Roman"/>
                <a:cs typeface="Times New Roman"/>
              </a:rPr>
              <a:t> </a:t>
            </a:r>
            <a:r>
              <a:rPr sz="700" spc="-25" dirty="0">
                <a:latin typeface="Times New Roman"/>
                <a:cs typeface="Times New Roman"/>
              </a:rPr>
              <a:t>tmp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780"/>
              </a:lnSpc>
            </a:pPr>
            <a:r>
              <a:rPr sz="700" spc="85" dirty="0">
                <a:latin typeface="Times New Roman"/>
                <a:cs typeface="Times New Roman"/>
              </a:rPr>
              <a:t>self.clock</a:t>
            </a:r>
            <a:r>
              <a:rPr sz="700" spc="9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95" dirty="0">
                <a:latin typeface="Times New Roman"/>
                <a:cs typeface="Times New Roman"/>
              </a:rPr>
              <a:t> </a:t>
            </a:r>
            <a:r>
              <a:rPr sz="700" spc="85" dirty="0">
                <a:latin typeface="Times New Roman"/>
                <a:cs typeface="Times New Roman"/>
              </a:rPr>
              <a:t>self.clock</a:t>
            </a:r>
            <a:r>
              <a:rPr sz="700" spc="9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+</a:t>
            </a:r>
            <a:r>
              <a:rPr sz="700" spc="114" dirty="0">
                <a:latin typeface="Times New Roman"/>
                <a:cs typeface="Times New Roman"/>
              </a:rPr>
              <a:t> </a:t>
            </a:r>
            <a:r>
              <a:rPr sz="700" spc="15" dirty="0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936646" y="2263345"/>
            <a:ext cx="1056005" cy="222885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720"/>
              </a:lnSpc>
              <a:spcBef>
                <a:spcPts val="220"/>
              </a:spcBef>
            </a:pP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14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and</a:t>
            </a:r>
            <a:r>
              <a:rPr sz="700" i="1" spc="114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copy</a:t>
            </a:r>
            <a:r>
              <a:rPr sz="700" i="1" spc="12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120" dirty="0">
                <a:solidFill>
                  <a:srgbClr val="009600"/>
                </a:solidFill>
                <a:latin typeface="Times New Roman"/>
                <a:cs typeface="Times New Roman"/>
              </a:rPr>
              <a:t>to</a:t>
            </a:r>
            <a:r>
              <a:rPr sz="700" i="1" spc="12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new</a:t>
            </a:r>
            <a:r>
              <a:rPr sz="700" i="1" spc="11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-20" dirty="0">
                <a:solidFill>
                  <a:srgbClr val="009600"/>
                </a:solidFill>
                <a:latin typeface="Times New Roman"/>
                <a:cs typeface="Times New Roman"/>
              </a:rPr>
              <a:t>queue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 #</a:t>
            </a:r>
            <a:r>
              <a:rPr sz="700" i="1" spc="22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Increment</a:t>
            </a:r>
            <a:r>
              <a:rPr sz="700" i="1" spc="18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70" dirty="0">
                <a:solidFill>
                  <a:srgbClr val="009600"/>
                </a:solidFill>
                <a:latin typeface="Times New Roman"/>
                <a:cs typeface="Times New Roman"/>
              </a:rPr>
              <a:t>clock</a:t>
            </a:r>
            <a:r>
              <a:rPr sz="700" i="1" spc="18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55" dirty="0">
                <a:solidFill>
                  <a:srgbClr val="009600"/>
                </a:solidFill>
                <a:latin typeface="Times New Roman"/>
                <a:cs typeface="Times New Roman"/>
              </a:rPr>
              <a:t>value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31228" y="2445540"/>
            <a:ext cx="3538854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60" dirty="0">
                <a:latin typeface="Times New Roman"/>
                <a:cs typeface="Times New Roman"/>
              </a:rPr>
              <a:t>self.chan.sendTo(self.otherProcs,</a:t>
            </a:r>
            <a:r>
              <a:rPr sz="700" spc="135" dirty="0">
                <a:latin typeface="Times New Roman"/>
                <a:cs typeface="Times New Roman"/>
              </a:rPr>
              <a:t> </a:t>
            </a:r>
            <a:r>
              <a:rPr sz="700" spc="90" dirty="0">
                <a:latin typeface="Times New Roman"/>
                <a:cs typeface="Times New Roman"/>
              </a:rPr>
              <a:t>(self.clock,</a:t>
            </a:r>
            <a:r>
              <a:rPr sz="700" spc="114" dirty="0">
                <a:latin typeface="Times New Roman"/>
                <a:cs typeface="Times New Roman"/>
              </a:rPr>
              <a:t> </a:t>
            </a:r>
            <a:r>
              <a:rPr sz="700" spc="70" dirty="0">
                <a:latin typeface="Times New Roman"/>
                <a:cs typeface="Times New Roman"/>
              </a:rPr>
              <a:t>self.procID,</a:t>
            </a:r>
            <a:r>
              <a:rPr sz="700" spc="110" dirty="0">
                <a:latin typeface="Times New Roman"/>
                <a:cs typeface="Times New Roman"/>
              </a:rPr>
              <a:t> </a:t>
            </a:r>
            <a:r>
              <a:rPr sz="700" spc="-35" dirty="0">
                <a:latin typeface="Times New Roman"/>
                <a:cs typeface="Times New Roman"/>
              </a:rPr>
              <a:t>RELEASE))</a:t>
            </a:r>
            <a:r>
              <a:rPr sz="700" spc="125" dirty="0"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11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35" dirty="0">
                <a:solidFill>
                  <a:srgbClr val="009600"/>
                </a:solidFill>
                <a:latin typeface="Times New Roman"/>
                <a:cs typeface="Times New Roman"/>
              </a:rPr>
              <a:t>Release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43102" y="2627734"/>
            <a:ext cx="3802379" cy="3143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80"/>
              </a:lnSpc>
              <a:spcBef>
                <a:spcPts val="95"/>
              </a:spcBef>
            </a:pPr>
            <a:r>
              <a:rPr sz="700" b="1" spc="65" dirty="0">
                <a:solidFill>
                  <a:srgbClr val="FF0059"/>
                </a:solidFill>
                <a:latin typeface="Times New Roman"/>
                <a:cs typeface="Times New Roman"/>
              </a:rPr>
              <a:t>def </a:t>
            </a:r>
            <a:r>
              <a:rPr sz="700" spc="45" dirty="0">
                <a:latin typeface="Times New Roman"/>
                <a:cs typeface="Times New Roman"/>
              </a:rPr>
              <a:t>allowedToEnter(self):</a:t>
            </a:r>
            <a:endParaRPr sz="700">
              <a:latin typeface="Times New Roman"/>
              <a:cs typeface="Times New Roman"/>
            </a:endParaRPr>
          </a:p>
          <a:p>
            <a:pPr marL="99695">
              <a:lnSpc>
                <a:spcPts val="715"/>
              </a:lnSpc>
            </a:pPr>
            <a:r>
              <a:rPr sz="700" dirty="0">
                <a:latin typeface="Times New Roman"/>
                <a:cs typeface="Times New Roman"/>
              </a:rPr>
              <a:t>commProcs</a:t>
            </a:r>
            <a:r>
              <a:rPr sz="700" spc="7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85" dirty="0">
                <a:latin typeface="Times New Roman"/>
                <a:cs typeface="Times New Roman"/>
              </a:rPr>
              <a:t> </a:t>
            </a:r>
            <a:r>
              <a:rPr sz="700" b="1" spc="80" dirty="0">
                <a:solidFill>
                  <a:srgbClr val="FF0059"/>
                </a:solidFill>
                <a:latin typeface="Times New Roman"/>
                <a:cs typeface="Times New Roman"/>
              </a:rPr>
              <a:t>set</a:t>
            </a:r>
            <a:r>
              <a:rPr sz="700" spc="80" dirty="0">
                <a:latin typeface="Times New Roman"/>
                <a:cs typeface="Times New Roman"/>
              </a:rPr>
              <a:t>([req[1]</a:t>
            </a:r>
            <a:r>
              <a:rPr sz="700" spc="65" dirty="0">
                <a:latin typeface="Times New Roman"/>
                <a:cs typeface="Times New Roman"/>
              </a:rPr>
              <a:t> </a:t>
            </a:r>
            <a:r>
              <a:rPr sz="700" b="1" spc="80" dirty="0">
                <a:solidFill>
                  <a:srgbClr val="FF0059"/>
                </a:solidFill>
                <a:latin typeface="Times New Roman"/>
                <a:cs typeface="Times New Roman"/>
              </a:rPr>
              <a:t>for</a:t>
            </a:r>
            <a:r>
              <a:rPr sz="700" b="1" spc="6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80" dirty="0">
                <a:latin typeface="Times New Roman"/>
                <a:cs typeface="Times New Roman"/>
              </a:rPr>
              <a:t>req</a:t>
            </a:r>
            <a:r>
              <a:rPr sz="700" spc="70" dirty="0">
                <a:latin typeface="Times New Roman"/>
                <a:cs typeface="Times New Roman"/>
              </a:rPr>
              <a:t> </a:t>
            </a:r>
            <a:r>
              <a:rPr sz="700" b="1" spc="100" dirty="0">
                <a:solidFill>
                  <a:srgbClr val="FF0059"/>
                </a:solidFill>
                <a:latin typeface="Times New Roman"/>
                <a:cs typeface="Times New Roman"/>
              </a:rPr>
              <a:t>in</a:t>
            </a:r>
            <a:r>
              <a:rPr sz="700" b="1" spc="7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80" dirty="0">
                <a:latin typeface="Times New Roman"/>
                <a:cs typeface="Times New Roman"/>
              </a:rPr>
              <a:t>self.queue[1:]])</a:t>
            </a:r>
            <a:r>
              <a:rPr sz="700" spc="70" dirty="0"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8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55" dirty="0">
                <a:solidFill>
                  <a:srgbClr val="009600"/>
                </a:solidFill>
                <a:latin typeface="Times New Roman"/>
                <a:cs typeface="Times New Roman"/>
              </a:rPr>
              <a:t>See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who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55" dirty="0">
                <a:solidFill>
                  <a:srgbClr val="009600"/>
                </a:solidFill>
                <a:latin typeface="Times New Roman"/>
                <a:cs typeface="Times New Roman"/>
              </a:rPr>
              <a:t>has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90" dirty="0">
                <a:solidFill>
                  <a:srgbClr val="009600"/>
                </a:solidFill>
                <a:latin typeface="Times New Roman"/>
                <a:cs typeface="Times New Roman"/>
              </a:rPr>
              <a:t>sent</a:t>
            </a:r>
            <a:r>
              <a:rPr sz="700" i="1" spc="7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a</a:t>
            </a:r>
            <a:r>
              <a:rPr sz="700" i="1" spc="7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-10" dirty="0">
                <a:solidFill>
                  <a:srgbClr val="009600"/>
                </a:solidFill>
                <a:latin typeface="Times New Roman"/>
                <a:cs typeface="Times New Roman"/>
              </a:rPr>
              <a:t>message</a:t>
            </a:r>
            <a:endParaRPr sz="700">
              <a:latin typeface="Times New Roman"/>
              <a:cs typeface="Times New Roman"/>
            </a:endParaRPr>
          </a:p>
          <a:p>
            <a:pPr marL="99695">
              <a:lnSpc>
                <a:spcPts val="780"/>
              </a:lnSpc>
            </a:pPr>
            <a:r>
              <a:rPr sz="700" b="1" dirty="0">
                <a:solidFill>
                  <a:srgbClr val="FF0059"/>
                </a:solidFill>
                <a:latin typeface="Times New Roman"/>
                <a:cs typeface="Times New Roman"/>
              </a:rPr>
              <a:t>return</a:t>
            </a:r>
            <a:r>
              <a:rPr sz="700" b="1" spc="12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70" dirty="0">
                <a:latin typeface="Times New Roman"/>
                <a:cs typeface="Times New Roman"/>
              </a:rPr>
              <a:t>(self.queue[0][1]</a:t>
            </a:r>
            <a:r>
              <a:rPr sz="700" spc="12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==</a:t>
            </a:r>
            <a:r>
              <a:rPr sz="700" spc="120" dirty="0">
                <a:latin typeface="Times New Roman"/>
                <a:cs typeface="Times New Roman"/>
              </a:rPr>
              <a:t> </a:t>
            </a:r>
            <a:r>
              <a:rPr sz="700" spc="65" dirty="0">
                <a:latin typeface="Times New Roman"/>
                <a:cs typeface="Times New Roman"/>
              </a:rPr>
              <a:t>self.procID</a:t>
            </a:r>
            <a:r>
              <a:rPr sz="700" spc="114" dirty="0">
                <a:latin typeface="Times New Roman"/>
                <a:cs typeface="Times New Roman"/>
              </a:rPr>
              <a:t> </a:t>
            </a:r>
            <a:r>
              <a:rPr sz="700" b="1" dirty="0">
                <a:solidFill>
                  <a:srgbClr val="FF0059"/>
                </a:solidFill>
                <a:latin typeface="Times New Roman"/>
                <a:cs typeface="Times New Roman"/>
              </a:rPr>
              <a:t>and</a:t>
            </a:r>
            <a:r>
              <a:rPr sz="700" b="1" spc="114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b="1" spc="70" dirty="0">
                <a:solidFill>
                  <a:srgbClr val="FF0059"/>
                </a:solidFill>
                <a:latin typeface="Times New Roman"/>
                <a:cs typeface="Times New Roman"/>
              </a:rPr>
              <a:t>len</a:t>
            </a:r>
            <a:r>
              <a:rPr sz="700" spc="70" dirty="0">
                <a:latin typeface="Times New Roman"/>
                <a:cs typeface="Times New Roman"/>
              </a:rPr>
              <a:t>(self.otherProcs)</a:t>
            </a:r>
            <a:r>
              <a:rPr sz="700" spc="15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==</a:t>
            </a:r>
            <a:r>
              <a:rPr sz="700" spc="120" dirty="0">
                <a:latin typeface="Times New Roman"/>
                <a:cs typeface="Times New Roman"/>
              </a:rPr>
              <a:t> </a:t>
            </a:r>
            <a:r>
              <a:rPr sz="700" b="1" spc="-10" dirty="0">
                <a:solidFill>
                  <a:srgbClr val="FF0059"/>
                </a:solidFill>
                <a:latin typeface="Times New Roman"/>
                <a:cs typeface="Times New Roman"/>
              </a:rPr>
              <a:t>len</a:t>
            </a:r>
            <a:r>
              <a:rPr sz="700" spc="-10" dirty="0">
                <a:latin typeface="Times New Roman"/>
                <a:cs typeface="Times New Roman"/>
              </a:rPr>
              <a:t>(commProcs))</a:t>
            </a:r>
            <a:endParaRPr sz="700">
              <a:latin typeface="Times New Roman"/>
              <a:cs typeface="Times New Roman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25" name="object 25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53467" y="3349927"/>
            <a:ext cx="69151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3" action="ppaction://hlinksldjump"/>
              </a:rPr>
              <a:t>Lamport’s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87413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Clock</a:t>
            </a:r>
            <a:r>
              <a:rPr sz="500" spc="-3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synchronization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Physical clocks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1894" y="499307"/>
            <a:ext cx="3950970" cy="222504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Problem</a:t>
            </a:r>
            <a:endParaRPr sz="1000">
              <a:latin typeface="Arial"/>
              <a:cs typeface="Arial"/>
            </a:endParaRPr>
          </a:p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latin typeface="Arial"/>
                <a:cs typeface="Arial"/>
              </a:rPr>
              <a:t>Sometimes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simply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exact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time,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just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ordering.</a:t>
            </a:r>
            <a:endParaRPr sz="900">
              <a:latin typeface="Arial"/>
              <a:cs typeface="Arial"/>
            </a:endParaRPr>
          </a:p>
          <a:p>
            <a:pPr marL="38100">
              <a:lnSpc>
                <a:spcPct val="100000"/>
              </a:lnSpc>
              <a:spcBef>
                <a:spcPts val="81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Solution:</a:t>
            </a:r>
            <a:r>
              <a:rPr sz="1000" spc="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Universal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Coordinated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Time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(UTC)</a:t>
            </a:r>
            <a:endParaRPr sz="1000">
              <a:latin typeface="Arial"/>
              <a:cs typeface="Arial"/>
            </a:endParaRPr>
          </a:p>
          <a:p>
            <a:pPr marL="287020" marR="78105" indent="-116839">
              <a:lnSpc>
                <a:spcPct val="111600"/>
              </a:lnSpc>
              <a:spcBef>
                <a:spcPts val="570"/>
              </a:spcBef>
              <a:buClr>
                <a:srgbClr val="3333B2"/>
              </a:buClr>
              <a:buFont typeface="Menlo"/>
              <a:buChar char="•"/>
              <a:tabLst>
                <a:tab pos="291465" algn="l"/>
              </a:tabLst>
            </a:pPr>
            <a:r>
              <a:rPr sz="900" dirty="0">
                <a:latin typeface="Arial"/>
                <a:cs typeface="Arial"/>
              </a:rPr>
              <a:t>Based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number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transitions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second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cesium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133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atom </a:t>
            </a:r>
            <a:r>
              <a:rPr sz="900" dirty="0">
                <a:latin typeface="Arial"/>
                <a:cs typeface="Arial"/>
              </a:rPr>
              <a:t>(pretty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accurate).</a:t>
            </a:r>
            <a:endParaRPr sz="900">
              <a:latin typeface="Arial"/>
              <a:cs typeface="Arial"/>
            </a:endParaRPr>
          </a:p>
          <a:p>
            <a:pPr marL="290830" marR="259079" indent="-120650">
              <a:lnSpc>
                <a:spcPct val="111600"/>
              </a:lnSpc>
              <a:buClr>
                <a:srgbClr val="3333B2"/>
              </a:buClr>
              <a:buFont typeface="Menlo"/>
              <a:buChar char="•"/>
              <a:tabLst>
                <a:tab pos="287655" algn="l"/>
              </a:tabLst>
            </a:pPr>
            <a:r>
              <a:rPr sz="900" dirty="0">
                <a:latin typeface="Arial"/>
                <a:cs typeface="Arial"/>
              </a:rPr>
              <a:t>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present,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time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taken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average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some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50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cesium </a:t>
            </a:r>
            <a:r>
              <a:rPr sz="900" dirty="0">
                <a:latin typeface="Arial"/>
                <a:cs typeface="Arial"/>
              </a:rPr>
              <a:t>clocks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around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world.</a:t>
            </a:r>
            <a:endParaRPr sz="900">
              <a:latin typeface="Arial"/>
              <a:cs typeface="Arial"/>
            </a:endParaRPr>
          </a:p>
          <a:p>
            <a:pPr marL="290830" marR="34925" indent="-120650">
              <a:lnSpc>
                <a:spcPct val="111600"/>
              </a:lnSpc>
              <a:buClr>
                <a:srgbClr val="3333B2"/>
              </a:buClr>
              <a:buFont typeface="Menlo"/>
              <a:buChar char="•"/>
              <a:tabLst>
                <a:tab pos="291465" algn="l"/>
              </a:tabLst>
            </a:pPr>
            <a:r>
              <a:rPr sz="900" dirty="0">
                <a:latin typeface="Arial"/>
                <a:cs typeface="Arial"/>
              </a:rPr>
              <a:t>Introduces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leap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second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time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time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compensate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days</a:t>
            </a:r>
            <a:r>
              <a:rPr sz="900" spc="-25" dirty="0">
                <a:latin typeface="Arial"/>
                <a:cs typeface="Arial"/>
              </a:rPr>
              <a:t> are </a:t>
            </a:r>
            <a:r>
              <a:rPr sz="900" dirty="0">
                <a:latin typeface="Arial"/>
                <a:cs typeface="Arial"/>
              </a:rPr>
              <a:t>getting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longer.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00">
              <a:latin typeface="Arial"/>
              <a:cs typeface="Arial"/>
            </a:endParaRPr>
          </a:p>
          <a:p>
            <a:pPr marL="38100">
              <a:lnSpc>
                <a:spcPct val="100000"/>
              </a:lnSpc>
            </a:pP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Note</a:t>
            </a:r>
            <a:endParaRPr sz="1000">
              <a:latin typeface="Arial"/>
              <a:cs typeface="Arial"/>
            </a:endParaRPr>
          </a:p>
          <a:p>
            <a:pPr marL="38100" marR="17780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UTC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broadcast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through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short-</a:t>
            </a:r>
            <a:r>
              <a:rPr sz="900" spc="-25" dirty="0">
                <a:latin typeface="Arial"/>
                <a:cs typeface="Arial"/>
              </a:rPr>
              <a:t>wave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radio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satellite.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Satellites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give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an </a:t>
            </a:r>
            <a:r>
              <a:rPr sz="900" dirty="0">
                <a:latin typeface="Arial"/>
                <a:cs typeface="Arial"/>
              </a:rPr>
              <a:t>accuracy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about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i="1" dirty="0">
                <a:latin typeface="Menlo"/>
                <a:cs typeface="Menlo"/>
              </a:rPr>
              <a:t>±</a:t>
            </a:r>
            <a:r>
              <a:rPr sz="900" dirty="0">
                <a:latin typeface="Arial"/>
                <a:cs typeface="Arial"/>
              </a:rPr>
              <a:t>0</a:t>
            </a:r>
            <a:r>
              <a:rPr sz="900" i="1" dirty="0">
                <a:latin typeface="STIX Two Text"/>
                <a:cs typeface="STIX Two Text"/>
              </a:rPr>
              <a:t>.</a:t>
            </a:r>
            <a:r>
              <a:rPr sz="900" dirty="0">
                <a:latin typeface="Arial"/>
                <a:cs typeface="Arial"/>
              </a:rPr>
              <a:t>5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ms.</a:t>
            </a:r>
            <a:endParaRPr sz="9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3348469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ADAD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3467" y="3346954"/>
            <a:ext cx="451484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Physical</a:t>
            </a:r>
            <a:r>
              <a:rPr sz="500" spc="40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2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303995" y="3348469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36644" y="-1515"/>
            <a:ext cx="41846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53365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Lamport’s</a:t>
            </a:r>
            <a:r>
              <a:rPr sz="1200" spc="-6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clocks</a:t>
            </a:r>
            <a:r>
              <a:rPr sz="1200" spc="-6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for</a:t>
            </a:r>
            <a:r>
              <a:rPr sz="1200" spc="-6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mutual</a:t>
            </a:r>
            <a:r>
              <a:rPr sz="1200" spc="-6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exclusion</a:t>
            </a:r>
            <a:endParaRPr sz="1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9346" y="451513"/>
            <a:ext cx="101600" cy="111887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50165">
              <a:lnSpc>
                <a:spcPct val="100000"/>
              </a:lnSpc>
              <a:spcBef>
                <a:spcPts val="215"/>
              </a:spcBef>
            </a:pPr>
            <a:r>
              <a:rPr sz="500" spc="45" dirty="0">
                <a:latin typeface="Times New Roman"/>
                <a:cs typeface="Times New Roman"/>
              </a:rPr>
              <a:t>1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20"/>
              </a:spcBef>
            </a:pPr>
            <a:r>
              <a:rPr sz="500" spc="45" dirty="0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14"/>
              </a:spcBef>
            </a:pPr>
            <a:r>
              <a:rPr sz="500" spc="45" dirty="0">
                <a:latin typeface="Times New Roman"/>
                <a:cs typeface="Times New Roman"/>
              </a:rPr>
              <a:t>3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20"/>
              </a:spcBef>
            </a:pPr>
            <a:r>
              <a:rPr sz="500" spc="45" dirty="0">
                <a:latin typeface="Times New Roman"/>
                <a:cs typeface="Times New Roman"/>
              </a:rPr>
              <a:t>4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14"/>
              </a:spcBef>
            </a:pPr>
            <a:r>
              <a:rPr sz="500" spc="45" dirty="0">
                <a:latin typeface="Times New Roman"/>
                <a:cs typeface="Times New Roman"/>
              </a:rPr>
              <a:t>5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20"/>
              </a:spcBef>
            </a:pPr>
            <a:r>
              <a:rPr sz="500" spc="45" dirty="0">
                <a:latin typeface="Times New Roman"/>
                <a:cs typeface="Times New Roman"/>
              </a:rPr>
              <a:t>6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14"/>
              </a:spcBef>
            </a:pPr>
            <a:r>
              <a:rPr sz="500" spc="45" dirty="0">
                <a:latin typeface="Times New Roman"/>
                <a:cs typeface="Times New Roman"/>
              </a:rPr>
              <a:t>7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14"/>
              </a:spcBef>
            </a:pPr>
            <a:r>
              <a:rPr sz="500" spc="45" dirty="0">
                <a:latin typeface="Times New Roman"/>
                <a:cs typeface="Times New Roman"/>
              </a:rPr>
              <a:t>8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20"/>
              </a:spcBef>
            </a:pPr>
            <a:r>
              <a:rPr sz="500" spc="45" dirty="0">
                <a:latin typeface="Times New Roman"/>
                <a:cs typeface="Times New Roman"/>
              </a:rPr>
              <a:t>9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10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11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12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43102" y="441391"/>
            <a:ext cx="2076450" cy="11341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80"/>
              </a:lnSpc>
              <a:spcBef>
                <a:spcPts val="95"/>
              </a:spcBef>
            </a:pPr>
            <a:r>
              <a:rPr sz="700" b="1" spc="65" dirty="0">
                <a:solidFill>
                  <a:srgbClr val="FF0059"/>
                </a:solidFill>
                <a:latin typeface="Times New Roman"/>
                <a:cs typeface="Times New Roman"/>
              </a:rPr>
              <a:t>def</a:t>
            </a:r>
            <a:r>
              <a:rPr sz="700" b="1" spc="7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75" dirty="0">
                <a:latin typeface="Times New Roman"/>
                <a:cs typeface="Times New Roman"/>
              </a:rPr>
              <a:t>receive(self):</a:t>
            </a:r>
            <a:endParaRPr sz="700">
              <a:latin typeface="Times New Roman"/>
              <a:cs typeface="Times New Roman"/>
            </a:endParaRPr>
          </a:p>
          <a:p>
            <a:pPr marL="100330" marR="5080">
              <a:lnSpc>
                <a:spcPts val="720"/>
              </a:lnSpc>
              <a:spcBef>
                <a:spcPts val="65"/>
              </a:spcBef>
            </a:pPr>
            <a:r>
              <a:rPr sz="700" dirty="0">
                <a:latin typeface="Times New Roman"/>
                <a:cs typeface="Times New Roman"/>
              </a:rPr>
              <a:t>msg</a:t>
            </a:r>
            <a:r>
              <a:rPr sz="700" spc="7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75" dirty="0">
                <a:latin typeface="Times New Roman"/>
                <a:cs typeface="Times New Roman"/>
              </a:rPr>
              <a:t> </a:t>
            </a:r>
            <a:r>
              <a:rPr sz="700" spc="50" dirty="0">
                <a:latin typeface="Times New Roman"/>
                <a:cs typeface="Times New Roman"/>
              </a:rPr>
              <a:t>self.chan.recvFrom(self.otherProcs)[1] </a:t>
            </a:r>
            <a:r>
              <a:rPr sz="700" spc="85" dirty="0">
                <a:latin typeface="Times New Roman"/>
                <a:cs typeface="Times New Roman"/>
              </a:rPr>
              <a:t>self.clock</a:t>
            </a:r>
            <a:r>
              <a:rPr sz="700" spc="10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105" dirty="0">
                <a:latin typeface="Times New Roman"/>
                <a:cs typeface="Times New Roman"/>
              </a:rPr>
              <a:t> </a:t>
            </a:r>
            <a:r>
              <a:rPr sz="700" b="1" spc="55" dirty="0">
                <a:solidFill>
                  <a:srgbClr val="FF0059"/>
                </a:solidFill>
                <a:latin typeface="Times New Roman"/>
                <a:cs typeface="Times New Roman"/>
              </a:rPr>
              <a:t>max</a:t>
            </a:r>
            <a:r>
              <a:rPr sz="700" spc="55" dirty="0">
                <a:latin typeface="Times New Roman"/>
                <a:cs typeface="Times New Roman"/>
              </a:rPr>
              <a:t>(self.clock,</a:t>
            </a:r>
            <a:r>
              <a:rPr sz="700" spc="105" dirty="0">
                <a:latin typeface="Times New Roman"/>
                <a:cs typeface="Times New Roman"/>
              </a:rPr>
              <a:t> </a:t>
            </a:r>
            <a:r>
              <a:rPr sz="700" spc="-10" dirty="0">
                <a:latin typeface="Times New Roman"/>
                <a:cs typeface="Times New Roman"/>
              </a:rPr>
              <a:t>msg[0])</a:t>
            </a:r>
            <a:r>
              <a:rPr sz="700" spc="85" dirty="0">
                <a:latin typeface="Times New Roman"/>
                <a:cs typeface="Times New Roman"/>
              </a:rPr>
              <a:t> self.clock</a:t>
            </a:r>
            <a:r>
              <a:rPr sz="700" spc="9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95" dirty="0">
                <a:latin typeface="Times New Roman"/>
                <a:cs typeface="Times New Roman"/>
              </a:rPr>
              <a:t> </a:t>
            </a:r>
            <a:r>
              <a:rPr sz="700" spc="85" dirty="0">
                <a:latin typeface="Times New Roman"/>
                <a:cs typeface="Times New Roman"/>
              </a:rPr>
              <a:t>self.clock</a:t>
            </a:r>
            <a:r>
              <a:rPr sz="700" spc="9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+</a:t>
            </a:r>
            <a:r>
              <a:rPr sz="700" spc="114" dirty="0">
                <a:latin typeface="Times New Roman"/>
                <a:cs typeface="Times New Roman"/>
              </a:rPr>
              <a:t> </a:t>
            </a:r>
            <a:r>
              <a:rPr sz="700" spc="15" dirty="0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01600">
              <a:lnSpc>
                <a:spcPts val="645"/>
              </a:lnSpc>
            </a:pPr>
            <a:r>
              <a:rPr sz="700" b="1" spc="175" dirty="0">
                <a:solidFill>
                  <a:srgbClr val="FF0059"/>
                </a:solidFill>
                <a:latin typeface="Times New Roman"/>
                <a:cs typeface="Times New Roman"/>
              </a:rPr>
              <a:t>if</a:t>
            </a:r>
            <a:r>
              <a:rPr sz="700" b="1" spc="13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msg[2]</a:t>
            </a:r>
            <a:r>
              <a:rPr sz="700" spc="13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==</a:t>
            </a:r>
            <a:r>
              <a:rPr sz="700" spc="125" dirty="0">
                <a:latin typeface="Times New Roman"/>
                <a:cs typeface="Times New Roman"/>
              </a:rPr>
              <a:t> </a:t>
            </a:r>
            <a:r>
              <a:rPr sz="700" spc="-10" dirty="0">
                <a:latin typeface="Times New Roman"/>
                <a:cs typeface="Times New Roman"/>
              </a:rPr>
              <a:t>ENTER:</a:t>
            </a:r>
            <a:endParaRPr sz="700">
              <a:latin typeface="Times New Roman"/>
              <a:cs typeface="Times New Roman"/>
            </a:endParaRPr>
          </a:p>
          <a:p>
            <a:pPr marL="189230" marR="846455">
              <a:lnSpc>
                <a:spcPts val="720"/>
              </a:lnSpc>
              <a:spcBef>
                <a:spcPts val="60"/>
              </a:spcBef>
            </a:pPr>
            <a:r>
              <a:rPr sz="700" spc="-10" dirty="0">
                <a:latin typeface="Times New Roman"/>
                <a:cs typeface="Times New Roman"/>
              </a:rPr>
              <a:t>self.queue.append(msg)</a:t>
            </a:r>
            <a:r>
              <a:rPr sz="700" spc="500" dirty="0">
                <a:latin typeface="Times New Roman"/>
                <a:cs typeface="Times New Roman"/>
              </a:rPr>
              <a:t> </a:t>
            </a:r>
            <a:r>
              <a:rPr sz="700" spc="-10" dirty="0">
                <a:latin typeface="Times New Roman"/>
                <a:cs typeface="Times New Roman"/>
              </a:rPr>
              <a:t>self.ackToEnter(msg[1])</a:t>
            </a:r>
            <a:endParaRPr sz="700">
              <a:latin typeface="Times New Roman"/>
              <a:cs typeface="Times New Roman"/>
            </a:endParaRPr>
          </a:p>
          <a:p>
            <a:pPr marL="100330">
              <a:lnSpc>
                <a:spcPts val="650"/>
              </a:lnSpc>
            </a:pPr>
            <a:r>
              <a:rPr sz="700" b="1" spc="135" dirty="0">
                <a:solidFill>
                  <a:srgbClr val="FF0059"/>
                </a:solidFill>
                <a:latin typeface="Times New Roman"/>
                <a:cs typeface="Times New Roman"/>
              </a:rPr>
              <a:t>elif</a:t>
            </a:r>
            <a:r>
              <a:rPr sz="700" b="1" spc="12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msg[2]</a:t>
            </a:r>
            <a:r>
              <a:rPr sz="700" spc="14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==</a:t>
            </a:r>
            <a:r>
              <a:rPr sz="700" spc="135" dirty="0">
                <a:latin typeface="Times New Roman"/>
                <a:cs typeface="Times New Roman"/>
              </a:rPr>
              <a:t> </a:t>
            </a:r>
            <a:r>
              <a:rPr sz="700" spc="-20" dirty="0">
                <a:latin typeface="Times New Roman"/>
                <a:cs typeface="Times New Roman"/>
              </a:rPr>
              <a:t>ACK:</a:t>
            </a:r>
            <a:endParaRPr sz="700">
              <a:latin typeface="Times New Roman"/>
              <a:cs typeface="Times New Roman"/>
            </a:endParaRPr>
          </a:p>
          <a:p>
            <a:pPr marL="189230">
              <a:lnSpc>
                <a:spcPts val="715"/>
              </a:lnSpc>
            </a:pPr>
            <a:r>
              <a:rPr sz="700" spc="-10" dirty="0">
                <a:latin typeface="Times New Roman"/>
                <a:cs typeface="Times New Roman"/>
              </a:rPr>
              <a:t>self.queue.append(msg)</a:t>
            </a:r>
            <a:endParaRPr sz="700">
              <a:latin typeface="Times New Roman"/>
              <a:cs typeface="Times New Roman"/>
            </a:endParaRPr>
          </a:p>
          <a:p>
            <a:pPr marL="100330">
              <a:lnSpc>
                <a:spcPts val="715"/>
              </a:lnSpc>
            </a:pPr>
            <a:r>
              <a:rPr sz="700" b="1" spc="135" dirty="0">
                <a:solidFill>
                  <a:srgbClr val="FF0059"/>
                </a:solidFill>
                <a:latin typeface="Times New Roman"/>
                <a:cs typeface="Times New Roman"/>
              </a:rPr>
              <a:t>elif</a:t>
            </a:r>
            <a:r>
              <a:rPr sz="700" b="1" spc="13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msg[2]</a:t>
            </a:r>
            <a:r>
              <a:rPr sz="700" spc="13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==</a:t>
            </a:r>
            <a:r>
              <a:rPr sz="700" spc="130" dirty="0">
                <a:latin typeface="Times New Roman"/>
                <a:cs typeface="Times New Roman"/>
              </a:rPr>
              <a:t> </a:t>
            </a:r>
            <a:r>
              <a:rPr sz="700" spc="-10" dirty="0">
                <a:latin typeface="Times New Roman"/>
                <a:cs typeface="Times New Roman"/>
              </a:rPr>
              <a:t>RELEASE:</a:t>
            </a:r>
            <a:endParaRPr sz="700">
              <a:latin typeface="Times New Roman"/>
              <a:cs typeface="Times New Roman"/>
            </a:endParaRPr>
          </a:p>
          <a:p>
            <a:pPr marL="100330" marR="1067435" indent="88900">
              <a:lnSpc>
                <a:spcPts val="720"/>
              </a:lnSpc>
              <a:spcBef>
                <a:spcPts val="65"/>
              </a:spcBef>
            </a:pPr>
            <a:r>
              <a:rPr sz="700" b="1" spc="60" dirty="0">
                <a:solidFill>
                  <a:srgbClr val="FF0059"/>
                </a:solidFill>
                <a:latin typeface="Times New Roman"/>
                <a:cs typeface="Times New Roman"/>
              </a:rPr>
              <a:t>del</a:t>
            </a:r>
            <a:r>
              <a:rPr sz="700" spc="60" dirty="0">
                <a:latin typeface="Times New Roman"/>
                <a:cs typeface="Times New Roman"/>
              </a:rPr>
              <a:t>(self.queue[0]) </a:t>
            </a:r>
            <a:r>
              <a:rPr sz="700" spc="50" dirty="0">
                <a:latin typeface="Times New Roman"/>
                <a:cs typeface="Times New Roman"/>
              </a:rPr>
              <a:t>self.cleanupQ()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936646" y="532488"/>
            <a:ext cx="1055370" cy="3143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80"/>
              </a:lnSpc>
              <a:spcBef>
                <a:spcPts val="95"/>
              </a:spcBef>
            </a:pP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13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60" dirty="0">
                <a:solidFill>
                  <a:srgbClr val="009600"/>
                </a:solidFill>
                <a:latin typeface="Times New Roman"/>
                <a:cs typeface="Times New Roman"/>
              </a:rPr>
              <a:t>Pick</a:t>
            </a:r>
            <a:r>
              <a:rPr sz="700" i="1" spc="12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up</a:t>
            </a:r>
            <a:r>
              <a:rPr sz="700" i="1" spc="12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any</a:t>
            </a:r>
            <a:r>
              <a:rPr sz="700" i="1" spc="114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-10" dirty="0">
                <a:solidFill>
                  <a:srgbClr val="009600"/>
                </a:solidFill>
                <a:latin typeface="Times New Roman"/>
                <a:cs typeface="Times New Roman"/>
              </a:rPr>
              <a:t>message</a:t>
            </a:r>
            <a:endParaRPr sz="700">
              <a:latin typeface="Times New Roman"/>
              <a:cs typeface="Times New Roman"/>
            </a:endParaRPr>
          </a:p>
          <a:p>
            <a:pPr marL="12700" marR="5080">
              <a:lnSpc>
                <a:spcPts val="720"/>
              </a:lnSpc>
              <a:spcBef>
                <a:spcPts val="65"/>
              </a:spcBef>
            </a:pP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8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Adjust</a:t>
            </a:r>
            <a:r>
              <a:rPr sz="700" i="1" spc="70" dirty="0">
                <a:solidFill>
                  <a:srgbClr val="009600"/>
                </a:solidFill>
                <a:latin typeface="Times New Roman"/>
                <a:cs typeface="Times New Roman"/>
              </a:rPr>
              <a:t> clock </a:t>
            </a:r>
            <a:r>
              <a:rPr sz="700" i="1" spc="90" dirty="0">
                <a:solidFill>
                  <a:srgbClr val="009600"/>
                </a:solidFill>
                <a:latin typeface="Times New Roman"/>
                <a:cs typeface="Times New Roman"/>
              </a:rPr>
              <a:t>value...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8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100" dirty="0">
                <a:solidFill>
                  <a:srgbClr val="009600"/>
                </a:solidFill>
                <a:latin typeface="Times New Roman"/>
                <a:cs typeface="Times New Roman"/>
              </a:rPr>
              <a:t>...and</a:t>
            </a:r>
            <a:r>
              <a:rPr sz="700" i="1" spc="6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35" dirty="0">
                <a:solidFill>
                  <a:srgbClr val="009600"/>
                </a:solidFill>
                <a:latin typeface="Times New Roman"/>
                <a:cs typeface="Times New Roman"/>
              </a:rPr>
              <a:t>increment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36646" y="896876"/>
            <a:ext cx="1233170" cy="2228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80"/>
              </a:lnSpc>
              <a:spcBef>
                <a:spcPts val="95"/>
              </a:spcBef>
            </a:pP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11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Append</a:t>
            </a:r>
            <a:r>
              <a:rPr sz="700" i="1" spc="10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an</a:t>
            </a:r>
            <a:r>
              <a:rPr sz="700" i="1" spc="10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-60" dirty="0">
                <a:solidFill>
                  <a:srgbClr val="009600"/>
                </a:solidFill>
                <a:latin typeface="Times New Roman"/>
                <a:cs typeface="Times New Roman"/>
              </a:rPr>
              <a:t>ENTER</a:t>
            </a:r>
            <a:r>
              <a:rPr sz="700" i="1" spc="9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55" dirty="0">
                <a:solidFill>
                  <a:srgbClr val="009600"/>
                </a:solidFill>
                <a:latin typeface="Times New Roman"/>
                <a:cs typeface="Times New Roman"/>
              </a:rPr>
              <a:t>request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780"/>
              </a:lnSpc>
            </a:pP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114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and</a:t>
            </a:r>
            <a:r>
              <a:rPr sz="700" i="1" spc="8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60" dirty="0">
                <a:solidFill>
                  <a:srgbClr val="009600"/>
                </a:solidFill>
                <a:latin typeface="Times New Roman"/>
                <a:cs typeface="Times New Roman"/>
              </a:rPr>
              <a:t>unconditionally</a:t>
            </a:r>
            <a:r>
              <a:rPr sz="700" i="1" spc="8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35" dirty="0">
                <a:solidFill>
                  <a:srgbClr val="009600"/>
                </a:solidFill>
                <a:latin typeface="Times New Roman"/>
                <a:cs typeface="Times New Roman"/>
              </a:rPr>
              <a:t>allow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936646" y="1170167"/>
            <a:ext cx="105537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9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Append</a:t>
            </a:r>
            <a:r>
              <a:rPr sz="700" i="1" spc="10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a</a:t>
            </a:r>
            <a:r>
              <a:rPr sz="700" i="1" spc="9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60" dirty="0">
                <a:solidFill>
                  <a:srgbClr val="009600"/>
                </a:solidFill>
                <a:latin typeface="Times New Roman"/>
                <a:cs typeface="Times New Roman"/>
              </a:rPr>
              <a:t>received</a:t>
            </a:r>
            <a:r>
              <a:rPr sz="700" i="1" spc="7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-35" dirty="0">
                <a:solidFill>
                  <a:srgbClr val="009600"/>
                </a:solidFill>
                <a:latin typeface="Times New Roman"/>
                <a:cs typeface="Times New Roman"/>
              </a:rPr>
              <a:t>ACK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936646" y="1352362"/>
            <a:ext cx="1233805" cy="222885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720"/>
              </a:lnSpc>
              <a:spcBef>
                <a:spcPts val="220"/>
              </a:spcBef>
            </a:pP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12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90" dirty="0">
                <a:solidFill>
                  <a:srgbClr val="009600"/>
                </a:solidFill>
                <a:latin typeface="Times New Roman"/>
                <a:cs typeface="Times New Roman"/>
              </a:rPr>
              <a:t>Just</a:t>
            </a:r>
            <a:r>
              <a:rPr sz="700" i="1" spc="9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remove</a:t>
            </a:r>
            <a:r>
              <a:rPr sz="700" i="1" spc="9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140" dirty="0">
                <a:solidFill>
                  <a:srgbClr val="009600"/>
                </a:solidFill>
                <a:latin typeface="Times New Roman"/>
                <a:cs typeface="Times New Roman"/>
              </a:rPr>
              <a:t>first</a:t>
            </a:r>
            <a:r>
              <a:rPr sz="700" i="1" spc="9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-10" dirty="0">
                <a:solidFill>
                  <a:srgbClr val="009600"/>
                </a:solidFill>
                <a:latin typeface="Times New Roman"/>
                <a:cs typeface="Times New Roman"/>
              </a:rPr>
              <a:t>message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 #</a:t>
            </a:r>
            <a:r>
              <a:rPr sz="700" i="1" spc="114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And</a:t>
            </a:r>
            <a:r>
              <a:rPr sz="700" i="1" spc="95" dirty="0">
                <a:solidFill>
                  <a:srgbClr val="009600"/>
                </a:solidFill>
                <a:latin typeface="Times New Roman"/>
                <a:cs typeface="Times New Roman"/>
              </a:rPr>
              <a:t> sort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and</a:t>
            </a:r>
            <a:r>
              <a:rPr sz="700" i="1" spc="9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-10" dirty="0">
                <a:solidFill>
                  <a:srgbClr val="009600"/>
                </a:solidFill>
                <a:latin typeface="Times New Roman"/>
                <a:cs typeface="Times New Roman"/>
              </a:rPr>
              <a:t>cleanup</a:t>
            </a:r>
            <a:endParaRPr sz="700">
              <a:latin typeface="Times New Roman"/>
              <a:cs typeface="Times New Roman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3" name="object 13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53467" y="3349927"/>
            <a:ext cx="69151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3" action="ppaction://hlinksldjump"/>
              </a:rPr>
              <a:t>Lamport’s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95750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Lamport’s</a:t>
            </a:r>
            <a:r>
              <a:rPr spc="-65" dirty="0"/>
              <a:t> </a:t>
            </a:r>
            <a:r>
              <a:rPr dirty="0"/>
              <a:t>clocks</a:t>
            </a:r>
            <a:r>
              <a:rPr spc="-65" dirty="0"/>
              <a:t> </a:t>
            </a:r>
            <a:r>
              <a:rPr dirty="0"/>
              <a:t>for</a:t>
            </a:r>
            <a:r>
              <a:rPr spc="-60" dirty="0"/>
              <a:t> </a:t>
            </a:r>
            <a:r>
              <a:rPr dirty="0"/>
              <a:t>mutual</a:t>
            </a:r>
            <a:r>
              <a:rPr spc="-65" dirty="0"/>
              <a:t> </a:t>
            </a:r>
            <a:r>
              <a:rPr spc="-10" dirty="0"/>
              <a:t>exclusion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428" y="514774"/>
            <a:ext cx="3942079" cy="9017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Analogy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with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totally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ordered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multicast</a:t>
            </a:r>
            <a:endParaRPr sz="1000">
              <a:latin typeface="Arial"/>
              <a:cs typeface="Arial"/>
            </a:endParaRPr>
          </a:p>
          <a:p>
            <a:pPr marL="282575" marR="313690" indent="-120650">
              <a:lnSpc>
                <a:spcPct val="111600"/>
              </a:lnSpc>
              <a:spcBef>
                <a:spcPts val="580"/>
              </a:spcBef>
              <a:buClr>
                <a:srgbClr val="3333B2"/>
              </a:buClr>
              <a:buFont typeface="Menlo"/>
              <a:buChar char="•"/>
              <a:tabLst>
                <a:tab pos="277495" algn="l"/>
              </a:tabLst>
            </a:pPr>
            <a:r>
              <a:rPr sz="900" dirty="0">
                <a:latin typeface="Arial"/>
                <a:cs typeface="Arial"/>
              </a:rPr>
              <a:t>With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totally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ordered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multicast,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build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identical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queues, </a:t>
            </a:r>
            <a:r>
              <a:rPr sz="900" dirty="0">
                <a:latin typeface="Arial"/>
                <a:cs typeface="Arial"/>
              </a:rPr>
              <a:t>delivering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same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order</a:t>
            </a:r>
            <a:endParaRPr sz="900">
              <a:latin typeface="Arial"/>
              <a:cs typeface="Arial"/>
            </a:endParaRPr>
          </a:p>
          <a:p>
            <a:pPr marL="282575" marR="17780" indent="-120650">
              <a:lnSpc>
                <a:spcPct val="111600"/>
              </a:lnSpc>
              <a:spcBef>
                <a:spcPts val="300"/>
              </a:spcBef>
              <a:buClr>
                <a:srgbClr val="3333B2"/>
              </a:buClr>
              <a:buFont typeface="Menlo"/>
              <a:buChar char="•"/>
              <a:tabLst>
                <a:tab pos="283210" algn="l"/>
              </a:tabLst>
            </a:pPr>
            <a:r>
              <a:rPr sz="900" dirty="0">
                <a:latin typeface="Arial"/>
                <a:cs typeface="Arial"/>
              </a:rPr>
              <a:t>Mutual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exclusion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about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order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allowed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enter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critical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region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69151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3" action="ppaction://hlinksldjump"/>
              </a:rPr>
              <a:t>Lamport’s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36644" y="-1515"/>
            <a:ext cx="41846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3744595" cy="7981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Vector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clocks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Observation</a:t>
            </a:r>
            <a:endParaRPr sz="1000">
              <a:latin typeface="Arial"/>
              <a:cs typeface="Arial"/>
            </a:endParaRPr>
          </a:p>
          <a:p>
            <a:pPr marL="264160" marR="5080">
              <a:lnSpc>
                <a:spcPts val="1210"/>
              </a:lnSpc>
              <a:spcBef>
                <a:spcPts val="40"/>
              </a:spcBef>
            </a:pPr>
            <a:r>
              <a:rPr sz="900" dirty="0">
                <a:latin typeface="Arial"/>
                <a:cs typeface="Arial"/>
              </a:rPr>
              <a:t>Lamport’s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clocks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guarantee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if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i="1" spc="60" dirty="0">
                <a:latin typeface="STIX Two Text"/>
                <a:cs typeface="STIX Two Text"/>
              </a:rPr>
              <a:t>&lt;</a:t>
            </a:r>
            <a:r>
              <a:rPr sz="900" i="1" spc="5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b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i="1" spc="15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causally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preceded</a:t>
            </a:r>
            <a:r>
              <a:rPr sz="9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i="1" spc="-25" dirty="0">
                <a:latin typeface="Arial"/>
                <a:cs typeface="Arial"/>
              </a:rPr>
              <a:t>b</a:t>
            </a:r>
            <a:r>
              <a:rPr sz="900" spc="-2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92100" y="1092371"/>
            <a:ext cx="1465580" cy="527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600"/>
              </a:lnSpc>
              <a:spcBef>
                <a:spcPts val="100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Concurrent</a:t>
            </a:r>
            <a:r>
              <a:rPr sz="1000" spc="-5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message transmission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 using</a:t>
            </a:r>
            <a:r>
              <a:rPr sz="1000" spc="1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logical clocks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2066" y="1705942"/>
            <a:ext cx="1295062" cy="1358976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321090" y="1092262"/>
            <a:ext cx="1797685" cy="49657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Observation</a:t>
            </a:r>
            <a:endParaRPr sz="1000">
              <a:latin typeface="Arial"/>
              <a:cs typeface="Arial"/>
            </a:endParaRPr>
          </a:p>
          <a:p>
            <a:pPr marL="38100" marR="30480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Event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4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1050" i="1" baseline="-15873" dirty="0">
                <a:latin typeface="Arial"/>
                <a:cs typeface="Arial"/>
              </a:rPr>
              <a:t>1</a:t>
            </a:r>
            <a:r>
              <a:rPr sz="1050" i="1" spc="14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received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T</a:t>
            </a:r>
            <a:r>
              <a:rPr sz="900" i="1" spc="60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16; </a:t>
            </a:r>
            <a:r>
              <a:rPr sz="900" dirty="0">
                <a:latin typeface="Arial"/>
                <a:cs typeface="Arial"/>
              </a:rPr>
              <a:t>Event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b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4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1050" i="1" baseline="-15873" dirty="0">
                <a:latin typeface="Arial"/>
                <a:cs typeface="Arial"/>
              </a:rPr>
              <a:t>2</a:t>
            </a:r>
            <a:r>
              <a:rPr sz="1050" i="1" spc="18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sent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T</a:t>
            </a:r>
            <a:r>
              <a:rPr sz="900" i="1" spc="60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20.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0" name="object 10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53467" y="3349927"/>
            <a:ext cx="39560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5" action="ppaction://hlinksldjump"/>
              </a:rPr>
              <a:t>Vector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36644" y="-1515"/>
            <a:ext cx="41846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3744595" cy="7981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Vector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clocks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Observation</a:t>
            </a:r>
            <a:endParaRPr sz="1000">
              <a:latin typeface="Arial"/>
              <a:cs typeface="Arial"/>
            </a:endParaRPr>
          </a:p>
          <a:p>
            <a:pPr marL="264160" marR="5080">
              <a:lnSpc>
                <a:spcPts val="1210"/>
              </a:lnSpc>
              <a:spcBef>
                <a:spcPts val="40"/>
              </a:spcBef>
            </a:pPr>
            <a:r>
              <a:rPr sz="900" dirty="0">
                <a:latin typeface="Arial"/>
                <a:cs typeface="Arial"/>
              </a:rPr>
              <a:t>Lamport’s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clocks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guarantee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if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i="1" spc="60" dirty="0">
                <a:latin typeface="STIX Two Text"/>
                <a:cs typeface="STIX Two Text"/>
              </a:rPr>
              <a:t>&lt;</a:t>
            </a:r>
            <a:r>
              <a:rPr sz="900" i="1" spc="5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b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i="1" spc="15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causally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preceded</a:t>
            </a:r>
            <a:r>
              <a:rPr sz="9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i="1" spc="-25" dirty="0">
                <a:latin typeface="Arial"/>
                <a:cs typeface="Arial"/>
              </a:rPr>
              <a:t>b</a:t>
            </a:r>
            <a:r>
              <a:rPr sz="900" spc="-2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92100" y="1092371"/>
            <a:ext cx="1465580" cy="527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600"/>
              </a:lnSpc>
              <a:spcBef>
                <a:spcPts val="100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Concurrent</a:t>
            </a:r>
            <a:r>
              <a:rPr sz="1000" spc="-5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message transmission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 using</a:t>
            </a:r>
            <a:r>
              <a:rPr sz="1000" spc="1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logical clocks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2066" y="1705942"/>
            <a:ext cx="1295062" cy="1358976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315743" y="1092262"/>
            <a:ext cx="1864360" cy="105537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43180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Observation</a:t>
            </a:r>
            <a:endParaRPr sz="1000">
              <a:latin typeface="Arial"/>
              <a:cs typeface="Arial"/>
            </a:endParaRPr>
          </a:p>
          <a:p>
            <a:pPr marL="43180" marR="91440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Event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4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1050" i="1" baseline="-15873" dirty="0">
                <a:latin typeface="Arial"/>
                <a:cs typeface="Arial"/>
              </a:rPr>
              <a:t>1</a:t>
            </a:r>
            <a:r>
              <a:rPr sz="1050" i="1" spc="14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received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T</a:t>
            </a:r>
            <a:r>
              <a:rPr sz="900" i="1" spc="60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16; </a:t>
            </a:r>
            <a:r>
              <a:rPr sz="900" dirty="0">
                <a:latin typeface="Arial"/>
                <a:cs typeface="Arial"/>
              </a:rPr>
              <a:t>Event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b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4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1050" i="1" baseline="-15873" dirty="0">
                <a:latin typeface="Arial"/>
                <a:cs typeface="Arial"/>
              </a:rPr>
              <a:t>2</a:t>
            </a:r>
            <a:r>
              <a:rPr sz="1050" i="1" spc="18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sent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T</a:t>
            </a:r>
            <a:r>
              <a:rPr sz="900" i="1" spc="60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20.</a:t>
            </a:r>
            <a:endParaRPr sz="900">
              <a:latin typeface="Arial"/>
              <a:cs typeface="Arial"/>
            </a:endParaRPr>
          </a:p>
          <a:p>
            <a:pPr marL="43180">
              <a:lnSpc>
                <a:spcPct val="100000"/>
              </a:lnSpc>
              <a:spcBef>
                <a:spcPts val="750"/>
              </a:spcBef>
            </a:pPr>
            <a:r>
              <a:rPr sz="1000" spc="-20" dirty="0">
                <a:solidFill>
                  <a:srgbClr val="C80000"/>
                </a:solidFill>
                <a:latin typeface="Arial"/>
                <a:cs typeface="Arial"/>
              </a:rPr>
              <a:t>Note</a:t>
            </a:r>
            <a:endParaRPr sz="1000">
              <a:latin typeface="Arial"/>
              <a:cs typeface="Arial"/>
            </a:endParaRPr>
          </a:p>
          <a:p>
            <a:pPr marL="43180" marR="30480" indent="-5715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We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cannot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conclude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i="1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causally </a:t>
            </a:r>
            <a:r>
              <a:rPr sz="900" dirty="0">
                <a:latin typeface="Arial"/>
                <a:cs typeface="Arial"/>
              </a:rPr>
              <a:t>precedes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i="1" spc="-25" dirty="0">
                <a:latin typeface="Arial"/>
                <a:cs typeface="Arial"/>
              </a:rPr>
              <a:t>b</a:t>
            </a:r>
            <a:r>
              <a:rPr sz="900" spc="-2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0" name="object 10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53467" y="3349927"/>
            <a:ext cx="39560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5" action="ppaction://hlinksldjump"/>
              </a:rPr>
              <a:t>Vector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36644" y="-1515"/>
            <a:ext cx="41846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200" y="197711"/>
            <a:ext cx="4185920" cy="19697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Causal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dependency</a:t>
            </a:r>
            <a:endParaRPr sz="1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Definition</a:t>
            </a:r>
            <a:endParaRPr sz="1000">
              <a:latin typeface="Arial"/>
              <a:cs typeface="Arial"/>
            </a:endParaRPr>
          </a:p>
          <a:p>
            <a:pPr marL="297180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latin typeface="Arial"/>
                <a:cs typeface="Arial"/>
              </a:rPr>
              <a:t>We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say that </a:t>
            </a:r>
            <a:r>
              <a:rPr sz="900" i="1" dirty="0">
                <a:latin typeface="Arial"/>
                <a:cs typeface="Arial"/>
              </a:rPr>
              <a:t>b</a:t>
            </a:r>
            <a:r>
              <a:rPr sz="900" i="1" spc="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may causally depend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i="1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if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ts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i="1" spc="60" dirty="0">
                <a:latin typeface="STIX Two Text"/>
                <a:cs typeface="STIX Two Text"/>
              </a:rPr>
              <a:t>&lt;</a:t>
            </a:r>
            <a:r>
              <a:rPr sz="900" i="1" spc="-5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Arial"/>
                <a:cs typeface="Arial"/>
              </a:rPr>
              <a:t>ts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b</a:t>
            </a:r>
            <a:r>
              <a:rPr sz="900" dirty="0">
                <a:latin typeface="Arial"/>
                <a:cs typeface="Arial"/>
              </a:rPr>
              <a:t>), </a:t>
            </a:r>
            <a:r>
              <a:rPr sz="900" spc="-10" dirty="0">
                <a:latin typeface="Arial"/>
                <a:cs typeface="Arial"/>
              </a:rPr>
              <a:t>with:</a:t>
            </a:r>
            <a:endParaRPr sz="9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for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k</a:t>
            </a:r>
            <a:r>
              <a:rPr sz="900" i="1" spc="-1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ts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)[</a:t>
            </a:r>
            <a:r>
              <a:rPr sz="900" i="1" dirty="0">
                <a:latin typeface="Arial"/>
                <a:cs typeface="Arial"/>
              </a:rPr>
              <a:t>k</a:t>
            </a:r>
            <a:r>
              <a:rPr sz="900" i="1" spc="-1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]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150" dirty="0">
                <a:latin typeface="Menlo"/>
                <a:cs typeface="Menlo"/>
              </a:rPr>
              <a:t>≤</a:t>
            </a:r>
            <a:r>
              <a:rPr sz="900" i="1" spc="-310" dirty="0">
                <a:latin typeface="Menlo"/>
                <a:cs typeface="Menlo"/>
              </a:rPr>
              <a:t> </a:t>
            </a:r>
            <a:r>
              <a:rPr sz="900" i="1" dirty="0">
                <a:latin typeface="Arial"/>
                <a:cs typeface="Arial"/>
              </a:rPr>
              <a:t>ts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b</a:t>
            </a:r>
            <a:r>
              <a:rPr sz="900" dirty="0">
                <a:latin typeface="Arial"/>
                <a:cs typeface="Arial"/>
              </a:rPr>
              <a:t>)[</a:t>
            </a:r>
            <a:r>
              <a:rPr sz="900" i="1" dirty="0">
                <a:latin typeface="Arial"/>
                <a:cs typeface="Arial"/>
              </a:rPr>
              <a:t>k</a:t>
            </a:r>
            <a:r>
              <a:rPr sz="900" i="1" spc="-1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]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and</a:t>
            </a:r>
            <a:endParaRPr sz="9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there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exists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least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index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85" dirty="0">
                <a:latin typeface="Arial"/>
                <a:cs typeface="Arial"/>
              </a:rPr>
              <a:t>k</a:t>
            </a:r>
            <a:r>
              <a:rPr sz="1050" i="1" spc="-127" baseline="27777" dirty="0">
                <a:latin typeface="Menlo"/>
                <a:cs typeface="Menlo"/>
              </a:rPr>
              <a:t>′</a:t>
            </a:r>
            <a:r>
              <a:rPr sz="1050" i="1" spc="-187" baseline="27777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ts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)[</a:t>
            </a:r>
            <a:r>
              <a:rPr sz="900" i="1" dirty="0">
                <a:latin typeface="Arial"/>
                <a:cs typeface="Arial"/>
              </a:rPr>
              <a:t>k</a:t>
            </a:r>
            <a:r>
              <a:rPr sz="1050" i="1" baseline="27777" dirty="0">
                <a:latin typeface="Menlo"/>
                <a:cs typeface="Menlo"/>
              </a:rPr>
              <a:t>′</a:t>
            </a:r>
            <a:r>
              <a:rPr sz="900" dirty="0">
                <a:latin typeface="Arial"/>
                <a:cs typeface="Arial"/>
              </a:rPr>
              <a:t>]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i="1" spc="60" dirty="0">
                <a:latin typeface="STIX Two Text"/>
                <a:cs typeface="STIX Two Text"/>
              </a:rPr>
              <a:t>&lt;</a:t>
            </a:r>
            <a:r>
              <a:rPr sz="900" i="1" spc="-15" dirty="0">
                <a:latin typeface="STIX Two Text"/>
                <a:cs typeface="STIX Two Text"/>
              </a:rPr>
              <a:t> </a:t>
            </a:r>
            <a:r>
              <a:rPr sz="900" i="1" spc="-10" dirty="0">
                <a:latin typeface="Arial"/>
                <a:cs typeface="Arial"/>
              </a:rPr>
              <a:t>ts</a:t>
            </a:r>
            <a:r>
              <a:rPr sz="900" spc="-10" dirty="0">
                <a:latin typeface="Arial"/>
                <a:cs typeface="Arial"/>
              </a:rPr>
              <a:t>(</a:t>
            </a:r>
            <a:r>
              <a:rPr sz="900" i="1" spc="-10" dirty="0">
                <a:latin typeface="Arial"/>
                <a:cs typeface="Arial"/>
              </a:rPr>
              <a:t>b</a:t>
            </a:r>
            <a:r>
              <a:rPr sz="900" spc="-10" dirty="0">
                <a:latin typeface="Arial"/>
                <a:cs typeface="Arial"/>
              </a:rPr>
              <a:t>)[</a:t>
            </a:r>
            <a:r>
              <a:rPr sz="900" i="1" spc="-10" dirty="0">
                <a:latin typeface="Arial"/>
                <a:cs typeface="Arial"/>
              </a:rPr>
              <a:t>k</a:t>
            </a:r>
            <a:r>
              <a:rPr sz="1050" i="1" spc="-15" baseline="27777" dirty="0">
                <a:latin typeface="Menlo"/>
                <a:cs typeface="Menlo"/>
              </a:rPr>
              <a:t>′</a:t>
            </a:r>
            <a:r>
              <a:rPr sz="900" spc="-10" dirty="0">
                <a:latin typeface="Arial"/>
                <a:cs typeface="Arial"/>
              </a:rPr>
              <a:t>]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Clr>
                <a:srgbClr val="3333B2"/>
              </a:buClr>
              <a:buFont typeface="Menlo"/>
              <a:buChar char="•"/>
            </a:pPr>
            <a:endParaRPr sz="1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Precedence</a:t>
            </a:r>
            <a:r>
              <a:rPr sz="10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vs.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dependency</a:t>
            </a:r>
            <a:endParaRPr sz="1000">
              <a:latin typeface="Arial"/>
              <a:cs typeface="Arial"/>
            </a:endParaRPr>
          </a:p>
          <a:p>
            <a:pPr marL="549910" indent="-114935">
              <a:lnSpc>
                <a:spcPct val="100000"/>
              </a:lnSpc>
              <a:spcBef>
                <a:spcPts val="700"/>
              </a:spcBef>
              <a:buClr>
                <a:srgbClr val="3333B2"/>
              </a:buClr>
              <a:buFont typeface="Menlo"/>
              <a:buChar char="•"/>
              <a:tabLst>
                <a:tab pos="550545" algn="l"/>
              </a:tabLst>
            </a:pPr>
            <a:r>
              <a:rPr sz="900" dirty="0">
                <a:latin typeface="Arial"/>
                <a:cs typeface="Arial"/>
              </a:rPr>
              <a:t>We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i="1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causally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precedes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i="1" spc="-25" dirty="0">
                <a:latin typeface="Arial"/>
                <a:cs typeface="Arial"/>
              </a:rPr>
              <a:t>b</a:t>
            </a:r>
            <a:r>
              <a:rPr sz="900" spc="-2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555625" marR="43180" indent="-120650">
              <a:lnSpc>
                <a:spcPct val="111600"/>
              </a:lnSpc>
              <a:spcBef>
                <a:spcPts val="395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i="1" dirty="0">
                <a:latin typeface="Arial"/>
                <a:cs typeface="Arial"/>
              </a:rPr>
              <a:t>b</a:t>
            </a:r>
            <a:r>
              <a:rPr sz="900" i="1" spc="-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may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causally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depend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information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is </a:t>
            </a:r>
            <a:r>
              <a:rPr sz="900" dirty="0">
                <a:latin typeface="Arial"/>
                <a:cs typeface="Arial"/>
              </a:rPr>
              <a:t>propagated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into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i="1" spc="-25" dirty="0">
                <a:latin typeface="Arial"/>
                <a:cs typeface="Arial"/>
              </a:rPr>
              <a:t>b</a:t>
            </a:r>
            <a:r>
              <a:rPr sz="900" spc="-2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39560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4" action="ppaction://hlinksldjump"/>
              </a:rPr>
              <a:t>Vector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36644" y="-1515"/>
            <a:ext cx="41846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200" y="197711"/>
            <a:ext cx="4244975" cy="23647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Capturing</a:t>
            </a:r>
            <a:r>
              <a:rPr sz="12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potential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causality</a:t>
            </a:r>
            <a:endParaRPr sz="1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Solution:</a:t>
            </a:r>
            <a:r>
              <a:rPr sz="1000" spc="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each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3333B2"/>
                </a:solidFill>
                <a:latin typeface="Arial"/>
                <a:cs typeface="Arial"/>
              </a:rPr>
              <a:t>P</a:t>
            </a:r>
            <a:r>
              <a:rPr sz="1050" i="1" baseline="-15873" dirty="0">
                <a:solidFill>
                  <a:srgbClr val="3333B2"/>
                </a:solidFill>
                <a:latin typeface="Arial"/>
                <a:cs typeface="Arial"/>
              </a:rPr>
              <a:t>i</a:t>
            </a:r>
            <a:r>
              <a:rPr sz="1050" i="1" spc="240" baseline="-15873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maintains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vector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i="1" spc="-25" dirty="0">
                <a:solidFill>
                  <a:srgbClr val="3333B2"/>
                </a:solidFill>
                <a:latin typeface="Arial"/>
                <a:cs typeface="Arial"/>
              </a:rPr>
              <a:t>VC</a:t>
            </a:r>
            <a:r>
              <a:rPr sz="1050" i="1" spc="-37" baseline="-15873" dirty="0">
                <a:solidFill>
                  <a:srgbClr val="3333B2"/>
                </a:solidFill>
                <a:latin typeface="Arial"/>
                <a:cs typeface="Arial"/>
              </a:rPr>
              <a:t>i</a:t>
            </a:r>
            <a:endParaRPr sz="1050" baseline="-15873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680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i="1" spc="-10" dirty="0">
                <a:latin typeface="Arial"/>
                <a:cs typeface="Arial"/>
              </a:rPr>
              <a:t>VC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[</a:t>
            </a:r>
            <a:r>
              <a:rPr sz="900" i="1" dirty="0">
                <a:latin typeface="Arial"/>
                <a:cs typeface="Arial"/>
              </a:rPr>
              <a:t>i</a:t>
            </a:r>
            <a:r>
              <a:rPr sz="900" i="1" spc="-17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]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local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logical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clock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P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520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If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VC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[</a:t>
            </a:r>
            <a:r>
              <a:rPr sz="900" i="1" dirty="0">
                <a:latin typeface="Arial"/>
                <a:cs typeface="Arial"/>
              </a:rPr>
              <a:t>j</a:t>
            </a:r>
            <a:r>
              <a:rPr sz="900" i="1" spc="-17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]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k</a:t>
            </a:r>
            <a:r>
              <a:rPr sz="900" i="1" spc="7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225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knows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k</a:t>
            </a:r>
            <a:r>
              <a:rPr sz="900" i="1" spc="7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events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occurred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P</a:t>
            </a:r>
            <a:r>
              <a:rPr sz="1050" i="1" spc="-15" baseline="-15873" dirty="0">
                <a:latin typeface="Arial"/>
                <a:cs typeface="Arial"/>
              </a:rPr>
              <a:t>j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5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Maintaining</a:t>
            </a:r>
            <a:r>
              <a:rPr sz="1000" spc="-6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vector</a:t>
            </a:r>
            <a:r>
              <a:rPr sz="1000" spc="-5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clocks</a:t>
            </a:r>
            <a:endParaRPr sz="1000">
              <a:latin typeface="Arial"/>
              <a:cs typeface="Arial"/>
            </a:endParaRPr>
          </a:p>
          <a:p>
            <a:pPr marL="555625" indent="-158750">
              <a:lnSpc>
                <a:spcPct val="100000"/>
              </a:lnSpc>
              <a:spcBef>
                <a:spcPts val="710"/>
              </a:spcBef>
              <a:buClr>
                <a:srgbClr val="3333B2"/>
              </a:buClr>
              <a:buAutoNum type="arabicPeriod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Before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executing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10" dirty="0">
                <a:latin typeface="Arial"/>
                <a:cs typeface="Arial"/>
              </a:rPr>
              <a:t> event,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232" baseline="-15873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executes </a:t>
            </a:r>
            <a:r>
              <a:rPr sz="900" i="1" spc="-10" dirty="0">
                <a:latin typeface="Arial"/>
                <a:cs typeface="Arial"/>
              </a:rPr>
              <a:t>VC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[</a:t>
            </a:r>
            <a:r>
              <a:rPr sz="900" i="1" dirty="0">
                <a:latin typeface="Arial"/>
                <a:cs typeface="Arial"/>
              </a:rPr>
              <a:t>i</a:t>
            </a:r>
            <a:r>
              <a:rPr sz="900" i="1" spc="-17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]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←</a:t>
            </a:r>
            <a:r>
              <a:rPr sz="900" i="1" spc="-345" dirty="0">
                <a:latin typeface="Menlo"/>
                <a:cs typeface="Menlo"/>
              </a:rPr>
              <a:t> </a:t>
            </a:r>
            <a:r>
              <a:rPr sz="900" i="1" spc="-10" dirty="0">
                <a:latin typeface="Arial"/>
                <a:cs typeface="Arial"/>
              </a:rPr>
              <a:t>VC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[</a:t>
            </a:r>
            <a:r>
              <a:rPr sz="900" i="1" dirty="0">
                <a:latin typeface="Arial"/>
                <a:cs typeface="Arial"/>
              </a:rPr>
              <a:t>i</a:t>
            </a:r>
            <a:r>
              <a:rPr sz="900" i="1" spc="-17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]</a:t>
            </a:r>
            <a:r>
              <a:rPr sz="900" spc="-125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+</a:t>
            </a:r>
            <a:r>
              <a:rPr sz="900" spc="-13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1.</a:t>
            </a:r>
            <a:endParaRPr sz="900">
              <a:latin typeface="Arial"/>
              <a:cs typeface="Arial"/>
            </a:endParaRPr>
          </a:p>
          <a:p>
            <a:pPr marL="555625" marR="516255" indent="-1587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AutoNum type="arabicPeriod"/>
              <a:tabLst>
                <a:tab pos="550545" algn="l"/>
              </a:tabLst>
            </a:pPr>
            <a:r>
              <a:rPr sz="900" dirty="0">
                <a:latin typeface="Arial"/>
                <a:cs typeface="Arial"/>
              </a:rPr>
              <a:t>When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20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sends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P</a:t>
            </a:r>
            <a:r>
              <a:rPr sz="1050" i="1" spc="-15" baseline="-15873" dirty="0">
                <a:latin typeface="Arial"/>
                <a:cs typeface="Arial"/>
              </a:rPr>
              <a:t>j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sets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900" dirty="0">
                <a:latin typeface="Arial"/>
                <a:cs typeface="Arial"/>
              </a:rPr>
              <a:t>’s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(vector) </a:t>
            </a:r>
            <a:r>
              <a:rPr sz="900" dirty="0">
                <a:latin typeface="Arial"/>
                <a:cs typeface="Arial"/>
              </a:rPr>
              <a:t>timestamp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ts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equal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VC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225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after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having</a:t>
            </a:r>
            <a:r>
              <a:rPr sz="900" spc="-10" dirty="0">
                <a:latin typeface="Arial"/>
                <a:cs typeface="Arial"/>
              </a:rPr>
              <a:t> executed </a:t>
            </a:r>
            <a:r>
              <a:rPr sz="900" dirty="0">
                <a:latin typeface="Arial"/>
                <a:cs typeface="Arial"/>
              </a:rPr>
              <a:t>step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1.</a:t>
            </a:r>
            <a:endParaRPr sz="900">
              <a:latin typeface="Arial"/>
              <a:cs typeface="Arial"/>
            </a:endParaRPr>
          </a:p>
          <a:p>
            <a:pPr marL="555625" indent="-158750">
              <a:lnSpc>
                <a:spcPct val="100000"/>
              </a:lnSpc>
              <a:spcBef>
                <a:spcPts val="520"/>
              </a:spcBef>
              <a:buClr>
                <a:srgbClr val="3333B2"/>
              </a:buClr>
              <a:buAutoNum type="arabicPeriod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Upon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receipt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j</a:t>
            </a:r>
            <a:r>
              <a:rPr sz="1050" i="1" spc="209" baseline="-15873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sets</a:t>
            </a:r>
            <a:endParaRPr sz="900">
              <a:latin typeface="Arial"/>
              <a:cs typeface="Arial"/>
            </a:endParaRPr>
          </a:p>
          <a:p>
            <a:pPr marL="555625" marR="43180">
              <a:lnSpc>
                <a:spcPct val="111600"/>
              </a:lnSpc>
            </a:pPr>
            <a:r>
              <a:rPr sz="900" i="1" spc="-10" dirty="0">
                <a:latin typeface="Arial"/>
                <a:cs typeface="Arial"/>
              </a:rPr>
              <a:t>VC</a:t>
            </a:r>
            <a:r>
              <a:rPr sz="1050" i="1" spc="-15" baseline="-15873" dirty="0">
                <a:latin typeface="Arial"/>
                <a:cs typeface="Arial"/>
              </a:rPr>
              <a:t>j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[</a:t>
            </a:r>
            <a:r>
              <a:rPr sz="900" i="1" dirty="0">
                <a:latin typeface="Arial"/>
                <a:cs typeface="Arial"/>
              </a:rPr>
              <a:t>k</a:t>
            </a:r>
            <a:r>
              <a:rPr sz="900" i="1" spc="-16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]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←</a:t>
            </a:r>
            <a:r>
              <a:rPr sz="900" i="1" spc="-340" dirty="0">
                <a:latin typeface="Menlo"/>
                <a:cs typeface="Menlo"/>
              </a:rPr>
              <a:t> </a:t>
            </a:r>
            <a:r>
              <a:rPr sz="900" spc="-40" dirty="0">
                <a:latin typeface="Arial"/>
                <a:cs typeface="Arial"/>
              </a:rPr>
              <a:t>max</a:t>
            </a:r>
            <a:r>
              <a:rPr sz="900" i="1" spc="-40" dirty="0">
                <a:latin typeface="Menlo"/>
                <a:cs typeface="Menlo"/>
              </a:rPr>
              <a:t>{</a:t>
            </a:r>
            <a:r>
              <a:rPr sz="900" i="1" spc="-40" dirty="0">
                <a:latin typeface="Arial"/>
                <a:cs typeface="Arial"/>
              </a:rPr>
              <a:t>VC</a:t>
            </a:r>
            <a:r>
              <a:rPr sz="1050" i="1" spc="-60" baseline="-15873" dirty="0">
                <a:latin typeface="Arial"/>
                <a:cs typeface="Arial"/>
              </a:rPr>
              <a:t>j</a:t>
            </a:r>
            <a:r>
              <a:rPr sz="1050" i="1" spc="-120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[</a:t>
            </a:r>
            <a:r>
              <a:rPr sz="900" i="1" dirty="0">
                <a:latin typeface="Arial"/>
                <a:cs typeface="Arial"/>
              </a:rPr>
              <a:t>k</a:t>
            </a:r>
            <a:r>
              <a:rPr sz="900" i="1" spc="-16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]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105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Arial"/>
                <a:cs typeface="Arial"/>
              </a:rPr>
              <a:t>ts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900" dirty="0">
                <a:latin typeface="Arial"/>
                <a:cs typeface="Arial"/>
              </a:rPr>
              <a:t>)[</a:t>
            </a:r>
            <a:r>
              <a:rPr sz="900" i="1" dirty="0">
                <a:latin typeface="Arial"/>
                <a:cs typeface="Arial"/>
              </a:rPr>
              <a:t>k</a:t>
            </a:r>
            <a:r>
              <a:rPr sz="900" i="1" spc="-160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]</a:t>
            </a:r>
            <a:r>
              <a:rPr sz="900" i="1" spc="-50" dirty="0">
                <a:latin typeface="Menlo"/>
                <a:cs typeface="Menlo"/>
              </a:rPr>
              <a:t>}</a:t>
            </a:r>
            <a:r>
              <a:rPr sz="900" i="1" spc="-290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 </a:t>
            </a:r>
            <a:r>
              <a:rPr sz="900" i="1" spc="-10" dirty="0">
                <a:latin typeface="Arial"/>
                <a:cs typeface="Arial"/>
              </a:rPr>
              <a:t>k</a:t>
            </a:r>
            <a:r>
              <a:rPr sz="900" i="1" spc="-16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after which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 </a:t>
            </a:r>
            <a:r>
              <a:rPr sz="900" spc="-20" dirty="0">
                <a:latin typeface="Arial"/>
                <a:cs typeface="Arial"/>
              </a:rPr>
              <a:t>executes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step </a:t>
            </a:r>
            <a:r>
              <a:rPr sz="900" spc="-50" dirty="0">
                <a:latin typeface="Arial"/>
                <a:cs typeface="Arial"/>
              </a:rPr>
              <a:t>1</a:t>
            </a:r>
            <a:r>
              <a:rPr sz="900" dirty="0">
                <a:latin typeface="Arial"/>
                <a:cs typeface="Arial"/>
              </a:rPr>
              <a:t> and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delivers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application.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39560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4" action="ppaction://hlinksldjump"/>
              </a:rPr>
              <a:t>Vector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36644" y="-1515"/>
            <a:ext cx="41846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3496945" cy="49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Vector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clocks:</a:t>
            </a:r>
            <a:r>
              <a:rPr sz="1200" spc="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Example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Capturing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potential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causality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when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exchanging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messages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3354" y="717305"/>
            <a:ext cx="1835581" cy="91097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06675" y="717305"/>
            <a:ext cx="1835581" cy="910972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251191" y="1722830"/>
            <a:ext cx="14922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25" dirty="0">
                <a:latin typeface="Arial"/>
                <a:cs typeface="Arial"/>
              </a:rPr>
              <a:t>(a)</a:t>
            </a:r>
            <a:endParaRPr sz="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334506" y="1722830"/>
            <a:ext cx="14922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25" dirty="0">
                <a:latin typeface="Arial"/>
                <a:cs typeface="Arial"/>
              </a:rPr>
              <a:t>(b)</a:t>
            </a:r>
            <a:endParaRPr sz="8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43128" y="1970575"/>
            <a:ext cx="4965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Analysis</a:t>
            </a:r>
            <a:endParaRPr sz="1000">
              <a:latin typeface="Arial"/>
              <a:cs typeface="Arial"/>
            </a:endParaRPr>
          </a:p>
        </p:txBody>
      </p:sp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360006" y="2380729"/>
          <a:ext cx="3943348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99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91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1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59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83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b="1" spc="-10" dirty="0">
                          <a:latin typeface="Arial"/>
                          <a:cs typeface="Arial"/>
                        </a:rPr>
                        <a:t>Situation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i="1" dirty="0">
                          <a:latin typeface="Arial"/>
                          <a:cs typeface="Arial"/>
                        </a:rPr>
                        <a:t>ts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800" i="1" dirty="0">
                          <a:latin typeface="Arial"/>
                          <a:cs typeface="Arial"/>
                        </a:rPr>
                        <a:t>m</a:t>
                      </a:r>
                      <a:r>
                        <a:rPr sz="900" i="1" baseline="-13888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900" i="1" spc="-30" baseline="-13888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10" dirty="0">
                          <a:latin typeface="Arial"/>
                          <a:cs typeface="Arial"/>
                        </a:rPr>
                        <a:t>)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i="1" dirty="0">
                          <a:latin typeface="Arial"/>
                          <a:cs typeface="Arial"/>
                        </a:rPr>
                        <a:t>ts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800" i="1" dirty="0">
                          <a:latin typeface="Arial"/>
                          <a:cs typeface="Arial"/>
                        </a:rPr>
                        <a:t>m</a:t>
                      </a:r>
                      <a:r>
                        <a:rPr sz="900" i="1" baseline="-13888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900" i="1" spc="-67" baseline="-13888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10" dirty="0">
                          <a:latin typeface="Arial"/>
                          <a:cs typeface="Arial"/>
                        </a:rPr>
                        <a:t>)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95"/>
                        </a:spcBef>
                      </a:pPr>
                      <a:r>
                        <a:rPr sz="800" i="1" dirty="0">
                          <a:latin typeface="Arial"/>
                          <a:cs typeface="Arial"/>
                        </a:rPr>
                        <a:t>ts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800" i="1" dirty="0">
                          <a:latin typeface="Arial"/>
                          <a:cs typeface="Arial"/>
                        </a:rPr>
                        <a:t>m</a:t>
                      </a:r>
                      <a:r>
                        <a:rPr sz="900" i="1" baseline="-13888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900" i="1" spc="-30" baseline="-13888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10" dirty="0">
                          <a:latin typeface="Arial"/>
                          <a:cs typeface="Arial"/>
                        </a:rPr>
                        <a:t>)</a:t>
                      </a:r>
                      <a:endParaRPr sz="8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ts val="935"/>
                        </a:lnSpc>
                      </a:pPr>
                      <a:r>
                        <a:rPr sz="800" i="1" dirty="0">
                          <a:latin typeface="STIX Two Text"/>
                          <a:cs typeface="STIX Two Text"/>
                        </a:rPr>
                        <a:t>&lt;</a:t>
                      </a:r>
                      <a:endParaRPr sz="800">
                        <a:latin typeface="STIX Two Text"/>
                        <a:cs typeface="STIX Two Text"/>
                      </a:endParaRPr>
                    </a:p>
                    <a:p>
                      <a:pPr algn="ctr">
                        <a:lnSpc>
                          <a:spcPts val="950"/>
                        </a:lnSpc>
                      </a:pPr>
                      <a:r>
                        <a:rPr sz="800" i="1" dirty="0">
                          <a:latin typeface="Arial"/>
                          <a:cs typeface="Arial"/>
                        </a:rPr>
                        <a:t>ts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800" i="1" dirty="0">
                          <a:latin typeface="Arial"/>
                          <a:cs typeface="Arial"/>
                        </a:rPr>
                        <a:t>m</a:t>
                      </a:r>
                      <a:r>
                        <a:rPr sz="900" i="1" baseline="-13888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900" i="1" spc="-67" baseline="-13888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10" dirty="0">
                          <a:latin typeface="Arial"/>
                          <a:cs typeface="Arial"/>
                        </a:rPr>
                        <a:t>)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95"/>
                        </a:spcBef>
                      </a:pPr>
                      <a:r>
                        <a:rPr sz="800" i="1" dirty="0">
                          <a:latin typeface="Arial"/>
                          <a:cs typeface="Arial"/>
                        </a:rPr>
                        <a:t>ts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800" i="1" dirty="0">
                          <a:latin typeface="Arial"/>
                          <a:cs typeface="Arial"/>
                        </a:rPr>
                        <a:t>m</a:t>
                      </a:r>
                      <a:r>
                        <a:rPr sz="900" i="1" baseline="-13888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900" i="1" spc="-30" baseline="-13888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10" dirty="0">
                          <a:latin typeface="Arial"/>
                          <a:cs typeface="Arial"/>
                        </a:rPr>
                        <a:t>)</a:t>
                      </a:r>
                      <a:endParaRPr sz="8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ts val="935"/>
                        </a:lnSpc>
                      </a:pPr>
                      <a:r>
                        <a:rPr sz="800" i="1" dirty="0">
                          <a:latin typeface="STIX Two Text"/>
                          <a:cs typeface="STIX Two Text"/>
                        </a:rPr>
                        <a:t>&gt;</a:t>
                      </a:r>
                      <a:endParaRPr sz="800">
                        <a:latin typeface="STIX Two Text"/>
                        <a:cs typeface="STIX Two Text"/>
                      </a:endParaRPr>
                    </a:p>
                    <a:p>
                      <a:pPr algn="ctr">
                        <a:lnSpc>
                          <a:spcPts val="950"/>
                        </a:lnSpc>
                      </a:pPr>
                      <a:r>
                        <a:rPr sz="800" i="1" dirty="0">
                          <a:latin typeface="Arial"/>
                          <a:cs typeface="Arial"/>
                        </a:rPr>
                        <a:t>ts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(</a:t>
                      </a:r>
                      <a:r>
                        <a:rPr sz="800" i="1" dirty="0">
                          <a:latin typeface="Arial"/>
                          <a:cs typeface="Arial"/>
                        </a:rPr>
                        <a:t>m</a:t>
                      </a:r>
                      <a:r>
                        <a:rPr sz="900" i="1" baseline="-13888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900" i="1" spc="-67" baseline="-13888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10" dirty="0">
                          <a:latin typeface="Arial"/>
                          <a:cs typeface="Arial"/>
                        </a:rPr>
                        <a:t>)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529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b="1" spc="-10" dirty="0">
                          <a:latin typeface="Arial"/>
                          <a:cs typeface="Arial"/>
                        </a:rPr>
                        <a:t>Conclusion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(a)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(2</a:t>
                      </a:r>
                      <a:r>
                        <a:rPr sz="800" i="1" dirty="0">
                          <a:latin typeface="STIX Two Text"/>
                          <a:cs typeface="STIX Two Text"/>
                        </a:rPr>
                        <a:t>,</a:t>
                      </a:r>
                      <a:r>
                        <a:rPr sz="800" i="1" spc="-45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800" i="1" dirty="0">
                          <a:latin typeface="STIX Two Text"/>
                          <a:cs typeface="STIX Two Text"/>
                        </a:rPr>
                        <a:t>,</a:t>
                      </a:r>
                      <a:r>
                        <a:rPr sz="800" i="1" spc="-40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spc="-25" dirty="0">
                          <a:latin typeface="Arial"/>
                          <a:cs typeface="Arial"/>
                        </a:rPr>
                        <a:t>0)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(4</a:t>
                      </a:r>
                      <a:r>
                        <a:rPr sz="800" i="1" dirty="0">
                          <a:latin typeface="STIX Two Text"/>
                          <a:cs typeface="STIX Two Text"/>
                        </a:rPr>
                        <a:t>,</a:t>
                      </a:r>
                      <a:r>
                        <a:rPr sz="800" i="1" spc="-45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800" i="1" dirty="0">
                          <a:latin typeface="STIX Two Text"/>
                          <a:cs typeface="STIX Two Text"/>
                        </a:rPr>
                        <a:t>,</a:t>
                      </a:r>
                      <a:r>
                        <a:rPr sz="800" i="1" spc="-40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spc="-25" dirty="0">
                          <a:latin typeface="Arial"/>
                          <a:cs typeface="Arial"/>
                        </a:rPr>
                        <a:t>0)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Yes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No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800" i="1" dirty="0">
                          <a:latin typeface="Arial"/>
                          <a:cs typeface="Arial"/>
                        </a:rPr>
                        <a:t>m</a:t>
                      </a:r>
                      <a:r>
                        <a:rPr sz="900" i="1" baseline="-13888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900" i="1" spc="150" baseline="-13888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may</a:t>
                      </a:r>
                      <a:r>
                        <a:rPr sz="8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causally</a:t>
                      </a:r>
                      <a:r>
                        <a:rPr sz="8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precede</a:t>
                      </a:r>
                      <a:r>
                        <a:rPr sz="8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i="1" spc="-25" dirty="0">
                          <a:latin typeface="Arial"/>
                          <a:cs typeface="Arial"/>
                        </a:rPr>
                        <a:t>m</a:t>
                      </a:r>
                      <a:r>
                        <a:rPr sz="900" i="1" spc="-37" baseline="-13888" dirty="0">
                          <a:latin typeface="Arial"/>
                          <a:cs typeface="Arial"/>
                        </a:rPr>
                        <a:t>4</a:t>
                      </a:r>
                      <a:endParaRPr sz="900" baseline="-13888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1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(b)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(4</a:t>
                      </a:r>
                      <a:r>
                        <a:rPr sz="800" i="1" dirty="0">
                          <a:latin typeface="STIX Two Text"/>
                          <a:cs typeface="STIX Two Text"/>
                        </a:rPr>
                        <a:t>,</a:t>
                      </a:r>
                      <a:r>
                        <a:rPr sz="800" i="1" spc="-45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800" i="1" dirty="0">
                          <a:latin typeface="STIX Two Text"/>
                          <a:cs typeface="STIX Two Text"/>
                        </a:rPr>
                        <a:t>,</a:t>
                      </a:r>
                      <a:r>
                        <a:rPr sz="800" i="1" spc="-40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spc="-25" dirty="0">
                          <a:latin typeface="Arial"/>
                          <a:cs typeface="Arial"/>
                        </a:rPr>
                        <a:t>0)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(2</a:t>
                      </a:r>
                      <a:r>
                        <a:rPr sz="800" i="1" dirty="0">
                          <a:latin typeface="STIX Two Text"/>
                          <a:cs typeface="STIX Two Text"/>
                        </a:rPr>
                        <a:t>,</a:t>
                      </a:r>
                      <a:r>
                        <a:rPr sz="800" i="1" spc="-45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800" i="1" dirty="0">
                          <a:latin typeface="STIX Two Text"/>
                          <a:cs typeface="STIX Two Text"/>
                        </a:rPr>
                        <a:t>,</a:t>
                      </a:r>
                      <a:r>
                        <a:rPr sz="800" i="1" spc="-40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spc="-25" dirty="0">
                          <a:latin typeface="Arial"/>
                          <a:cs typeface="Arial"/>
                        </a:rPr>
                        <a:t>0)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No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No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i="1" dirty="0">
                          <a:latin typeface="Arial"/>
                          <a:cs typeface="Arial"/>
                        </a:rPr>
                        <a:t>m</a:t>
                      </a:r>
                      <a:r>
                        <a:rPr sz="900" i="1" baseline="-13888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900" i="1" spc="165" baseline="-13888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and</a:t>
                      </a:r>
                      <a:r>
                        <a:rPr sz="8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i="1" dirty="0">
                          <a:latin typeface="Arial"/>
                          <a:cs typeface="Arial"/>
                        </a:rPr>
                        <a:t>m</a:t>
                      </a:r>
                      <a:r>
                        <a:rPr sz="900" i="1" baseline="-13888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900" i="1" spc="135" baseline="-13888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may</a:t>
                      </a:r>
                      <a:r>
                        <a:rPr sz="8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conflict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2" name="object 12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3" name="object 13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53467" y="3349927"/>
            <a:ext cx="39560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6" action="ppaction://hlinksldjump"/>
              </a:rPr>
              <a:t>Vector</a:t>
            </a:r>
            <a:r>
              <a:rPr sz="500" dirty="0">
                <a:latin typeface="Arial"/>
                <a:cs typeface="Arial"/>
                <a:hlinkClick r:id="rId6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6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95750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Causally</a:t>
            </a:r>
            <a:r>
              <a:rPr spc="-50" dirty="0"/>
              <a:t> </a:t>
            </a:r>
            <a:r>
              <a:rPr dirty="0"/>
              <a:t>ordered</a:t>
            </a:r>
            <a:r>
              <a:rPr spc="-50" dirty="0"/>
              <a:t> </a:t>
            </a:r>
            <a:r>
              <a:rPr spc="-10" dirty="0"/>
              <a:t>multicasting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9247" y="499476"/>
            <a:ext cx="3916679" cy="107950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30480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Observation</a:t>
            </a:r>
            <a:endParaRPr sz="1000">
              <a:latin typeface="Arial"/>
              <a:cs typeface="Arial"/>
            </a:endParaRPr>
          </a:p>
          <a:p>
            <a:pPr marL="30480" marR="17780" indent="-5715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We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now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ensure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delivered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causally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preceding </a:t>
            </a:r>
            <a:r>
              <a:rPr sz="900" dirty="0">
                <a:latin typeface="Arial"/>
                <a:cs typeface="Arial"/>
              </a:rPr>
              <a:t>messages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already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been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delivered.</a:t>
            </a:r>
            <a:endParaRPr sz="900">
              <a:latin typeface="Arial"/>
              <a:cs typeface="Arial"/>
            </a:endParaRPr>
          </a:p>
          <a:p>
            <a:pPr marL="26034">
              <a:lnSpc>
                <a:spcPct val="100000"/>
              </a:lnSpc>
              <a:spcBef>
                <a:spcPts val="75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Adjustment</a:t>
            </a:r>
            <a:endParaRPr sz="1000">
              <a:latin typeface="Arial"/>
              <a:cs typeface="Arial"/>
            </a:endParaRPr>
          </a:p>
          <a:p>
            <a:pPr marL="30480">
              <a:lnSpc>
                <a:spcPct val="100000"/>
              </a:lnSpc>
              <a:spcBef>
                <a:spcPts val="295"/>
              </a:spcBef>
            </a:pP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18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increments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VC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[</a:t>
            </a:r>
            <a:r>
              <a:rPr sz="900" i="1" dirty="0">
                <a:latin typeface="Arial"/>
                <a:cs typeface="Arial"/>
              </a:rPr>
              <a:t>i</a:t>
            </a:r>
            <a:r>
              <a:rPr sz="900" i="1" spc="-17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]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sending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j</a:t>
            </a:r>
            <a:r>
              <a:rPr sz="1050" i="1" spc="20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“adjusts”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25" dirty="0">
                <a:latin typeface="Arial"/>
                <a:cs typeface="Arial"/>
              </a:rPr>
              <a:t>VC</a:t>
            </a:r>
            <a:r>
              <a:rPr sz="1050" i="1" spc="-37" baseline="-15873" dirty="0">
                <a:latin typeface="Arial"/>
                <a:cs typeface="Arial"/>
              </a:rPr>
              <a:t>j</a:t>
            </a:r>
            <a:endParaRPr sz="1050" baseline="-15873">
              <a:latin typeface="Arial"/>
              <a:cs typeface="Arial"/>
            </a:endParaRPr>
          </a:p>
          <a:p>
            <a:pPr marL="26034">
              <a:lnSpc>
                <a:spcPct val="100000"/>
              </a:lnSpc>
              <a:spcBef>
                <a:spcPts val="125"/>
              </a:spcBef>
            </a:pPr>
            <a:r>
              <a:rPr sz="900" dirty="0">
                <a:latin typeface="Arial"/>
                <a:cs typeface="Arial"/>
              </a:rPr>
              <a:t>when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receiving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(i.e.,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effectively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change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VC</a:t>
            </a:r>
            <a:r>
              <a:rPr sz="1050" i="1" spc="-15" baseline="-15873" dirty="0">
                <a:latin typeface="Arial"/>
                <a:cs typeface="Arial"/>
              </a:rPr>
              <a:t>j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[</a:t>
            </a:r>
            <a:r>
              <a:rPr sz="900" i="1" dirty="0">
                <a:latin typeface="Arial"/>
                <a:cs typeface="Arial"/>
              </a:rPr>
              <a:t>j</a:t>
            </a:r>
            <a:r>
              <a:rPr sz="900" i="1" spc="-17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]).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39560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4" action="ppaction://hlinksldjump"/>
              </a:rPr>
              <a:t>Vector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95750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Causally</a:t>
            </a:r>
            <a:r>
              <a:rPr spc="-50" dirty="0"/>
              <a:t> </a:t>
            </a:r>
            <a:r>
              <a:rPr dirty="0"/>
              <a:t>ordered</a:t>
            </a:r>
            <a:r>
              <a:rPr spc="-50" dirty="0"/>
              <a:t> </a:t>
            </a:r>
            <a:r>
              <a:rPr spc="-10" dirty="0"/>
              <a:t>multicasting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9247" y="499476"/>
            <a:ext cx="3916679" cy="173101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30480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Observation</a:t>
            </a:r>
            <a:endParaRPr sz="1000">
              <a:latin typeface="Arial"/>
              <a:cs typeface="Arial"/>
            </a:endParaRPr>
          </a:p>
          <a:p>
            <a:pPr marL="30480" marR="17780" indent="-5715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We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now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ensure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delivered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causally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preceding </a:t>
            </a:r>
            <a:r>
              <a:rPr sz="900" dirty="0">
                <a:latin typeface="Arial"/>
                <a:cs typeface="Arial"/>
              </a:rPr>
              <a:t>messages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already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been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delivered.</a:t>
            </a:r>
            <a:endParaRPr sz="900">
              <a:latin typeface="Arial"/>
              <a:cs typeface="Arial"/>
            </a:endParaRPr>
          </a:p>
          <a:p>
            <a:pPr marL="26034">
              <a:lnSpc>
                <a:spcPct val="100000"/>
              </a:lnSpc>
              <a:spcBef>
                <a:spcPts val="75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Adjustment</a:t>
            </a:r>
            <a:endParaRPr sz="1000">
              <a:latin typeface="Arial"/>
              <a:cs typeface="Arial"/>
            </a:endParaRPr>
          </a:p>
          <a:p>
            <a:pPr marL="30480">
              <a:lnSpc>
                <a:spcPct val="100000"/>
              </a:lnSpc>
              <a:spcBef>
                <a:spcPts val="295"/>
              </a:spcBef>
            </a:pP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18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increments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VC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[</a:t>
            </a:r>
            <a:r>
              <a:rPr sz="900" i="1" dirty="0">
                <a:latin typeface="Arial"/>
                <a:cs typeface="Arial"/>
              </a:rPr>
              <a:t>i</a:t>
            </a:r>
            <a:r>
              <a:rPr sz="900" i="1" spc="-17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]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sending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j</a:t>
            </a:r>
            <a:r>
              <a:rPr sz="1050" i="1" spc="20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“adjusts”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25" dirty="0">
                <a:latin typeface="Arial"/>
                <a:cs typeface="Arial"/>
              </a:rPr>
              <a:t>VC</a:t>
            </a:r>
            <a:r>
              <a:rPr sz="1050" i="1" spc="-37" baseline="-15873" dirty="0">
                <a:latin typeface="Arial"/>
                <a:cs typeface="Arial"/>
              </a:rPr>
              <a:t>j</a:t>
            </a:r>
            <a:endParaRPr sz="1050" baseline="-15873">
              <a:latin typeface="Arial"/>
              <a:cs typeface="Arial"/>
            </a:endParaRPr>
          </a:p>
          <a:p>
            <a:pPr marL="26034">
              <a:lnSpc>
                <a:spcPct val="100000"/>
              </a:lnSpc>
              <a:spcBef>
                <a:spcPts val="125"/>
              </a:spcBef>
            </a:pPr>
            <a:r>
              <a:rPr sz="900" dirty="0">
                <a:latin typeface="Arial"/>
                <a:cs typeface="Arial"/>
              </a:rPr>
              <a:t>when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receiving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(i.e.,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effectively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change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VC</a:t>
            </a:r>
            <a:r>
              <a:rPr sz="1050" i="1" spc="-15" baseline="-15873" dirty="0">
                <a:latin typeface="Arial"/>
                <a:cs typeface="Arial"/>
              </a:rPr>
              <a:t>j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[</a:t>
            </a:r>
            <a:r>
              <a:rPr sz="900" i="1" dirty="0">
                <a:latin typeface="Arial"/>
                <a:cs typeface="Arial"/>
              </a:rPr>
              <a:t>j</a:t>
            </a:r>
            <a:r>
              <a:rPr sz="900" i="1" spc="-17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]).</a:t>
            </a:r>
            <a:endParaRPr sz="900">
              <a:latin typeface="Arial"/>
              <a:cs typeface="Arial"/>
            </a:endParaRPr>
          </a:p>
          <a:p>
            <a:pPr marL="30480">
              <a:lnSpc>
                <a:spcPct val="100000"/>
              </a:lnSpc>
              <a:spcBef>
                <a:spcPts val="810"/>
              </a:spcBef>
            </a:pPr>
            <a:r>
              <a:rPr sz="1000" i="1" dirty="0">
                <a:solidFill>
                  <a:srgbClr val="C80000"/>
                </a:solidFill>
                <a:latin typeface="Arial"/>
                <a:cs typeface="Arial"/>
              </a:rPr>
              <a:t>P</a:t>
            </a:r>
            <a:r>
              <a:rPr sz="1050" i="1" baseline="-15873" dirty="0">
                <a:solidFill>
                  <a:srgbClr val="C80000"/>
                </a:solidFill>
                <a:latin typeface="Arial"/>
                <a:cs typeface="Arial"/>
              </a:rPr>
              <a:t>j</a:t>
            </a:r>
            <a:r>
              <a:rPr sz="1050" i="1" spc="247" baseline="-15873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postpones</a:t>
            </a:r>
            <a:r>
              <a:rPr sz="10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delivery</a:t>
            </a:r>
            <a:r>
              <a:rPr sz="10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of</a:t>
            </a:r>
            <a:r>
              <a:rPr sz="10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i="1" dirty="0">
                <a:solidFill>
                  <a:srgbClr val="C80000"/>
                </a:solidFill>
                <a:latin typeface="Arial"/>
                <a:cs typeface="Arial"/>
              </a:rPr>
              <a:t>m</a:t>
            </a:r>
            <a:r>
              <a:rPr sz="1000" i="1" spc="-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until:</a:t>
            </a:r>
            <a:endParaRPr sz="1000">
              <a:latin typeface="Arial"/>
              <a:cs typeface="Arial"/>
            </a:endParaRPr>
          </a:p>
          <a:p>
            <a:pPr marL="283210" indent="-158750">
              <a:lnSpc>
                <a:spcPct val="100000"/>
              </a:lnSpc>
              <a:spcBef>
                <a:spcPts val="830"/>
              </a:spcBef>
              <a:buClr>
                <a:srgbClr val="C80000"/>
              </a:buClr>
              <a:buFont typeface="Arial"/>
              <a:buAutoNum type="arabicPeriod"/>
              <a:tabLst>
                <a:tab pos="283845" algn="l"/>
              </a:tabLst>
            </a:pPr>
            <a:r>
              <a:rPr sz="900" i="1" dirty="0">
                <a:latin typeface="Arial"/>
                <a:cs typeface="Arial"/>
              </a:rPr>
              <a:t>ts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900" dirty="0">
                <a:latin typeface="Arial"/>
                <a:cs typeface="Arial"/>
              </a:rPr>
              <a:t>)[</a:t>
            </a:r>
            <a:r>
              <a:rPr sz="900" i="1" dirty="0">
                <a:latin typeface="Arial"/>
                <a:cs typeface="Arial"/>
              </a:rPr>
              <a:t>i</a:t>
            </a:r>
            <a:r>
              <a:rPr sz="900" i="1" spc="-16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]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VC</a:t>
            </a:r>
            <a:r>
              <a:rPr sz="1050" i="1" spc="-15" baseline="-15873" dirty="0">
                <a:latin typeface="Arial"/>
                <a:cs typeface="Arial"/>
              </a:rPr>
              <a:t>j</a:t>
            </a:r>
            <a:r>
              <a:rPr sz="1050" i="1" spc="-8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[</a:t>
            </a:r>
            <a:r>
              <a:rPr sz="900" i="1" dirty="0">
                <a:latin typeface="Arial"/>
                <a:cs typeface="Arial"/>
              </a:rPr>
              <a:t>i</a:t>
            </a:r>
            <a:r>
              <a:rPr sz="900" i="1" spc="-16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]</a:t>
            </a:r>
            <a:r>
              <a:rPr sz="900" spc="-95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+</a:t>
            </a:r>
            <a:r>
              <a:rPr sz="900" spc="-100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  <a:p>
            <a:pPr marL="283210" indent="-158750">
              <a:lnSpc>
                <a:spcPct val="100000"/>
              </a:lnSpc>
              <a:spcBef>
                <a:spcPts val="125"/>
              </a:spcBef>
              <a:buClr>
                <a:srgbClr val="C80000"/>
              </a:buClr>
              <a:buFont typeface="Arial"/>
              <a:buAutoNum type="arabicPeriod"/>
              <a:tabLst>
                <a:tab pos="283845" algn="l"/>
              </a:tabLst>
            </a:pPr>
            <a:r>
              <a:rPr sz="900" i="1" dirty="0">
                <a:latin typeface="Arial"/>
                <a:cs typeface="Arial"/>
              </a:rPr>
              <a:t>ts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900" dirty="0">
                <a:latin typeface="Arial"/>
                <a:cs typeface="Arial"/>
              </a:rPr>
              <a:t>)[</a:t>
            </a:r>
            <a:r>
              <a:rPr sz="900" i="1" dirty="0">
                <a:latin typeface="Arial"/>
                <a:cs typeface="Arial"/>
              </a:rPr>
              <a:t>k</a:t>
            </a:r>
            <a:r>
              <a:rPr sz="900" i="1" spc="-16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]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i="1" spc="150" dirty="0">
                <a:latin typeface="Menlo"/>
                <a:cs typeface="Menlo"/>
              </a:rPr>
              <a:t>≤</a:t>
            </a:r>
            <a:r>
              <a:rPr sz="900" i="1" spc="-325" dirty="0">
                <a:latin typeface="Menlo"/>
                <a:cs typeface="Menlo"/>
              </a:rPr>
              <a:t> </a:t>
            </a:r>
            <a:r>
              <a:rPr sz="900" i="1" spc="-10" dirty="0">
                <a:latin typeface="Arial"/>
                <a:cs typeface="Arial"/>
              </a:rPr>
              <a:t>VC</a:t>
            </a:r>
            <a:r>
              <a:rPr sz="1050" i="1" spc="-15" baseline="-15873" dirty="0">
                <a:latin typeface="Arial"/>
                <a:cs typeface="Arial"/>
              </a:rPr>
              <a:t>j</a:t>
            </a:r>
            <a:r>
              <a:rPr sz="1050" i="1" spc="-11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[</a:t>
            </a:r>
            <a:r>
              <a:rPr sz="900" i="1" dirty="0">
                <a:latin typeface="Arial"/>
                <a:cs typeface="Arial"/>
              </a:rPr>
              <a:t>k</a:t>
            </a:r>
            <a:r>
              <a:rPr sz="900" i="1" spc="-16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]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k</a:t>
            </a:r>
            <a:r>
              <a:rPr sz="900" i="1" spc="60" dirty="0">
                <a:latin typeface="Arial"/>
                <a:cs typeface="Arial"/>
              </a:rPr>
              <a:t> </a:t>
            </a:r>
            <a:r>
              <a:rPr sz="900" i="1" spc="-459" dirty="0">
                <a:latin typeface="Menlo"/>
                <a:cs typeface="Menlo"/>
              </a:rPr>
              <a:t≯</a:t>
            </a:r>
            <a:r>
              <a:rPr sz="900" spc="95" dirty="0">
                <a:latin typeface="Arial"/>
                <a:cs typeface="Arial"/>
              </a:rPr>
              <a:t>=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i="1" spc="-50" dirty="0">
                <a:latin typeface="Arial"/>
                <a:cs typeface="Arial"/>
              </a:rPr>
              <a:t>i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39560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4" action="ppaction://hlinksldjump"/>
              </a:rPr>
              <a:t>Vector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36644" y="-1515"/>
            <a:ext cx="41846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093595" cy="49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Causally</a:t>
            </a:r>
            <a:r>
              <a:rPr sz="12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ordered</a:t>
            </a:r>
            <a:r>
              <a:rPr sz="12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multicasting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Enforcing</a:t>
            </a:r>
            <a:r>
              <a:rPr sz="10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causal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 communication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51702" y="886150"/>
            <a:ext cx="2343896" cy="1280936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8" name="object 8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3467" y="3349927"/>
            <a:ext cx="39560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5" action="ppaction://hlinksldjump"/>
              </a:rPr>
              <a:t>Vector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87413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Clock</a:t>
            </a:r>
            <a:r>
              <a:rPr sz="500" spc="-3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synchronization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Clock</a:t>
            </a:r>
            <a:r>
              <a:rPr spc="-70" dirty="0"/>
              <a:t> </a:t>
            </a:r>
            <a:r>
              <a:rPr spc="-10" dirty="0"/>
              <a:t>synchronization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9194" y="499476"/>
            <a:ext cx="3832225" cy="248729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Precision</a:t>
            </a:r>
            <a:endParaRPr sz="1000">
              <a:latin typeface="Arial"/>
              <a:cs typeface="Arial"/>
            </a:endParaRPr>
          </a:p>
          <a:p>
            <a:pPr marL="46355" marR="30480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goal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keep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deviation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between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two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clocks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on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any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two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machines </a:t>
            </a:r>
            <a:r>
              <a:rPr sz="900" dirty="0">
                <a:latin typeface="Arial"/>
                <a:cs typeface="Arial"/>
              </a:rPr>
              <a:t>within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specified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bound,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known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precision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i="1" spc="-25" dirty="0">
                <a:latin typeface="Arial"/>
                <a:cs typeface="Arial"/>
              </a:rPr>
              <a:t>π</a:t>
            </a:r>
            <a:r>
              <a:rPr sz="900" spc="-25" dirty="0">
                <a:latin typeface="Arial"/>
                <a:cs typeface="Arial"/>
              </a:rPr>
              <a:t>:</a:t>
            </a:r>
            <a:endParaRPr sz="900">
              <a:latin typeface="Arial"/>
              <a:cs typeface="Arial"/>
            </a:endParaRPr>
          </a:p>
          <a:p>
            <a:pPr marL="147955" algn="ctr">
              <a:lnSpc>
                <a:spcPct val="100000"/>
              </a:lnSpc>
              <a:spcBef>
                <a:spcPts val="905"/>
              </a:spcBef>
            </a:pPr>
            <a:r>
              <a:rPr sz="900" i="1" dirty="0">
                <a:latin typeface="Menlo"/>
                <a:cs typeface="Menlo"/>
              </a:rPr>
              <a:t>∀</a:t>
            </a:r>
            <a:r>
              <a:rPr sz="900" i="1" dirty="0">
                <a:latin typeface="Arial"/>
                <a:cs typeface="Arial"/>
              </a:rPr>
              <a:t>t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95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Menlo"/>
                <a:cs typeface="Menlo"/>
              </a:rPr>
              <a:t>∀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90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Arial"/>
                <a:cs typeface="Arial"/>
              </a:rPr>
              <a:t>q</a:t>
            </a:r>
            <a:r>
              <a:rPr sz="900" i="1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-110" dirty="0">
                <a:latin typeface="Menlo"/>
                <a:cs typeface="Menlo"/>
              </a:rPr>
              <a:t>|</a:t>
            </a:r>
            <a:r>
              <a:rPr sz="900" i="1" spc="-110" dirty="0">
                <a:latin typeface="Arial"/>
                <a:cs typeface="Arial"/>
              </a:rPr>
              <a:t>C</a:t>
            </a:r>
            <a:r>
              <a:rPr sz="1050" i="1" spc="-165" baseline="-11904" dirty="0">
                <a:latin typeface="Arial"/>
                <a:cs typeface="Arial"/>
              </a:rPr>
              <a:t>p</a:t>
            </a:r>
            <a:r>
              <a:rPr sz="1050" i="1" spc="-179" baseline="-11904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t</a:t>
            </a:r>
            <a:r>
              <a:rPr sz="900" i="1" spc="-160" dirty="0">
                <a:latin typeface="Arial"/>
                <a:cs typeface="Arial"/>
              </a:rPr>
              <a:t> </a:t>
            </a:r>
            <a:r>
              <a:rPr sz="900" spc="55" dirty="0">
                <a:latin typeface="Arial"/>
                <a:cs typeface="Arial"/>
              </a:rPr>
              <a:t>)</a:t>
            </a:r>
            <a:r>
              <a:rPr sz="900" spc="-105" dirty="0">
                <a:latin typeface="Arial"/>
                <a:cs typeface="Arial"/>
              </a:rPr>
              <a:t> </a:t>
            </a:r>
            <a:r>
              <a:rPr sz="900" i="1" spc="85" dirty="0">
                <a:latin typeface="Menlo"/>
                <a:cs typeface="Menlo"/>
              </a:rPr>
              <a:t>−</a:t>
            </a:r>
            <a:r>
              <a:rPr sz="900" i="1" spc="85" dirty="0">
                <a:latin typeface="Arial"/>
                <a:cs typeface="Arial"/>
              </a:rPr>
              <a:t>C</a:t>
            </a:r>
            <a:r>
              <a:rPr sz="1050" i="1" spc="127" baseline="-11904" dirty="0">
                <a:latin typeface="Arial"/>
                <a:cs typeface="Arial"/>
              </a:rPr>
              <a:t>q</a:t>
            </a:r>
            <a:r>
              <a:rPr sz="1050" i="1" spc="-150" baseline="-11904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t</a:t>
            </a:r>
            <a:r>
              <a:rPr sz="900" i="1" spc="-160" dirty="0">
                <a:latin typeface="Arial"/>
                <a:cs typeface="Arial"/>
              </a:rPr>
              <a:t> </a:t>
            </a:r>
            <a:r>
              <a:rPr sz="900" spc="-130" dirty="0">
                <a:latin typeface="Arial"/>
                <a:cs typeface="Arial"/>
              </a:rPr>
              <a:t>)</a:t>
            </a:r>
            <a:r>
              <a:rPr sz="900" i="1" spc="-130" dirty="0">
                <a:latin typeface="Menlo"/>
                <a:cs typeface="Menlo"/>
              </a:rPr>
              <a:t>|</a:t>
            </a:r>
            <a:r>
              <a:rPr sz="900" i="1" spc="-315" dirty="0">
                <a:latin typeface="Menlo"/>
                <a:cs typeface="Menlo"/>
              </a:rPr>
              <a:t> </a:t>
            </a:r>
            <a:r>
              <a:rPr sz="900" i="1" spc="150" dirty="0">
                <a:latin typeface="Menlo"/>
                <a:cs typeface="Menlo"/>
              </a:rPr>
              <a:t>≤</a:t>
            </a:r>
            <a:r>
              <a:rPr sz="900" i="1" spc="-315" dirty="0">
                <a:latin typeface="Menlo"/>
                <a:cs typeface="Menlo"/>
              </a:rPr>
              <a:t> </a:t>
            </a:r>
            <a:r>
              <a:rPr sz="900" i="1" spc="-50" dirty="0">
                <a:latin typeface="Arial"/>
                <a:cs typeface="Arial"/>
              </a:rPr>
              <a:t>π</a:t>
            </a:r>
            <a:endParaRPr sz="900">
              <a:latin typeface="Arial"/>
              <a:cs typeface="Arial"/>
            </a:endParaRPr>
          </a:p>
          <a:p>
            <a:pPr marL="46355">
              <a:lnSpc>
                <a:spcPct val="100000"/>
              </a:lnSpc>
              <a:spcBef>
                <a:spcPts val="975"/>
              </a:spcBef>
            </a:pPr>
            <a:r>
              <a:rPr sz="900" dirty="0">
                <a:latin typeface="Arial"/>
                <a:cs typeface="Arial"/>
              </a:rPr>
              <a:t>with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C</a:t>
            </a:r>
            <a:r>
              <a:rPr sz="1050" i="1" spc="-15" baseline="-11904" dirty="0">
                <a:latin typeface="Arial"/>
                <a:cs typeface="Arial"/>
              </a:rPr>
              <a:t>p</a:t>
            </a:r>
            <a:r>
              <a:rPr sz="1050" i="1" spc="-195" baseline="-11904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t</a:t>
            </a:r>
            <a:r>
              <a:rPr sz="900" i="1" spc="-170" dirty="0">
                <a:latin typeface="Arial"/>
                <a:cs typeface="Arial"/>
              </a:rPr>
              <a:t> </a:t>
            </a:r>
            <a:r>
              <a:rPr sz="900" spc="55" dirty="0">
                <a:latin typeface="Arial"/>
                <a:cs typeface="Arial"/>
              </a:rPr>
              <a:t>)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computed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clock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time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machine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900" i="1" spc="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UTC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time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t</a:t>
            </a:r>
            <a:r>
              <a:rPr sz="900" i="1" spc="-170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46355">
              <a:lnSpc>
                <a:spcPct val="100000"/>
              </a:lnSpc>
              <a:spcBef>
                <a:spcPts val="81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Accuracy</a:t>
            </a:r>
            <a:endParaRPr sz="1000">
              <a:latin typeface="Arial"/>
              <a:cs typeface="Arial"/>
            </a:endParaRPr>
          </a:p>
          <a:p>
            <a:pPr marL="50800">
              <a:lnSpc>
                <a:spcPct val="100000"/>
              </a:lnSpc>
              <a:spcBef>
                <a:spcPts val="305"/>
              </a:spcBef>
            </a:pPr>
            <a:r>
              <a:rPr sz="900" dirty="0">
                <a:latin typeface="Arial"/>
                <a:cs typeface="Arial"/>
              </a:rPr>
              <a:t>In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case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accuracy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aim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keep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clock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bound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value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spc="30" dirty="0">
                <a:latin typeface="Arial"/>
                <a:cs typeface="Arial"/>
              </a:rPr>
              <a:t>α</a:t>
            </a:r>
            <a:r>
              <a:rPr sz="900" spc="30" dirty="0">
                <a:latin typeface="Arial"/>
                <a:cs typeface="Arial"/>
              </a:rPr>
              <a:t>:</a:t>
            </a:r>
            <a:endParaRPr sz="900">
              <a:latin typeface="Arial"/>
              <a:cs typeface="Arial"/>
            </a:endParaRPr>
          </a:p>
          <a:p>
            <a:pPr marL="147955" algn="ctr">
              <a:lnSpc>
                <a:spcPct val="100000"/>
              </a:lnSpc>
              <a:spcBef>
                <a:spcPts val="969"/>
              </a:spcBef>
            </a:pPr>
            <a:r>
              <a:rPr sz="900" i="1" dirty="0">
                <a:latin typeface="Menlo"/>
                <a:cs typeface="Menlo"/>
              </a:rPr>
              <a:t>∀</a:t>
            </a:r>
            <a:r>
              <a:rPr sz="900" i="1" dirty="0">
                <a:latin typeface="Arial"/>
                <a:cs typeface="Arial"/>
              </a:rPr>
              <a:t>t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90" dirty="0">
                <a:latin typeface="STIX Two Text"/>
                <a:cs typeface="STIX Two Text"/>
              </a:rPr>
              <a:t> </a:t>
            </a:r>
            <a:r>
              <a:rPr sz="900" i="1" spc="-30" dirty="0">
                <a:latin typeface="Menlo"/>
                <a:cs typeface="Menlo"/>
              </a:rPr>
              <a:t>∀</a:t>
            </a:r>
            <a:r>
              <a:rPr sz="900" i="1" spc="-30" dirty="0">
                <a:latin typeface="Arial"/>
                <a:cs typeface="Arial"/>
              </a:rPr>
              <a:t>p</a:t>
            </a:r>
            <a:r>
              <a:rPr sz="900" i="1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110" dirty="0">
                <a:latin typeface="Menlo"/>
                <a:cs typeface="Menlo"/>
              </a:rPr>
              <a:t>|</a:t>
            </a:r>
            <a:r>
              <a:rPr sz="900" i="1" spc="-110" dirty="0">
                <a:latin typeface="Arial"/>
                <a:cs typeface="Arial"/>
              </a:rPr>
              <a:t>C</a:t>
            </a:r>
            <a:r>
              <a:rPr sz="1050" i="1" spc="-165" baseline="-11904" dirty="0">
                <a:latin typeface="Arial"/>
                <a:cs typeface="Arial"/>
              </a:rPr>
              <a:t>p</a:t>
            </a:r>
            <a:r>
              <a:rPr sz="1050" i="1" spc="-179" baseline="-11904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t</a:t>
            </a:r>
            <a:r>
              <a:rPr sz="900" i="1" spc="-155" dirty="0">
                <a:latin typeface="Arial"/>
                <a:cs typeface="Arial"/>
              </a:rPr>
              <a:t> </a:t>
            </a:r>
            <a:r>
              <a:rPr sz="900" spc="55" dirty="0">
                <a:latin typeface="Arial"/>
                <a:cs typeface="Arial"/>
              </a:rPr>
              <a:t>)</a:t>
            </a:r>
            <a:r>
              <a:rPr sz="900" spc="-105" dirty="0">
                <a:latin typeface="Arial"/>
                <a:cs typeface="Arial"/>
              </a:rPr>
              <a:t> </a:t>
            </a:r>
            <a:r>
              <a:rPr sz="900" i="1" dirty="0">
                <a:latin typeface="Menlo"/>
                <a:cs typeface="Menlo"/>
              </a:rPr>
              <a:t>−</a:t>
            </a:r>
            <a:r>
              <a:rPr sz="900" i="1" dirty="0">
                <a:latin typeface="Arial"/>
                <a:cs typeface="Arial"/>
              </a:rPr>
              <a:t>t</a:t>
            </a:r>
            <a:r>
              <a:rPr sz="900" i="1" dirty="0">
                <a:latin typeface="Menlo"/>
                <a:cs typeface="Menlo"/>
              </a:rPr>
              <a:t>|</a:t>
            </a:r>
            <a:r>
              <a:rPr sz="900" i="1" spc="-310" dirty="0">
                <a:latin typeface="Menlo"/>
                <a:cs typeface="Menlo"/>
              </a:rPr>
              <a:t> </a:t>
            </a:r>
            <a:r>
              <a:rPr sz="900" i="1" spc="150" dirty="0">
                <a:latin typeface="Menlo"/>
                <a:cs typeface="Menlo"/>
              </a:rPr>
              <a:t>≤</a:t>
            </a:r>
            <a:r>
              <a:rPr sz="900" i="1" spc="-310" dirty="0">
                <a:latin typeface="Menlo"/>
                <a:cs typeface="Menlo"/>
              </a:rPr>
              <a:t> </a:t>
            </a:r>
            <a:r>
              <a:rPr sz="900" i="1" dirty="0">
                <a:latin typeface="Arial"/>
                <a:cs typeface="Arial"/>
              </a:rPr>
              <a:t>α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650">
              <a:latin typeface="Arial"/>
              <a:cs typeface="Arial"/>
            </a:endParaRPr>
          </a:p>
          <a:p>
            <a:pPr marL="50800">
              <a:lnSpc>
                <a:spcPct val="100000"/>
              </a:lnSpc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Synchronization</a:t>
            </a:r>
            <a:endParaRPr sz="1000">
              <a:latin typeface="Arial"/>
              <a:cs typeface="Arial"/>
            </a:endParaRPr>
          </a:p>
          <a:p>
            <a:pPr marL="303530" indent="-120650">
              <a:lnSpc>
                <a:spcPct val="100000"/>
              </a:lnSpc>
              <a:spcBef>
                <a:spcPts val="700"/>
              </a:spcBef>
              <a:buClr>
                <a:srgbClr val="3333B2"/>
              </a:buClr>
              <a:buFont typeface="Menlo"/>
              <a:buChar char="•"/>
              <a:tabLst>
                <a:tab pos="304165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Internal</a:t>
            </a:r>
            <a:r>
              <a:rPr sz="900" spc="-4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synchronization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keep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clocks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precise</a:t>
            </a:r>
            <a:endParaRPr sz="900">
              <a:latin typeface="Arial"/>
              <a:cs typeface="Arial"/>
            </a:endParaRPr>
          </a:p>
          <a:p>
            <a:pPr marL="303530" indent="-1206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304165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External</a:t>
            </a:r>
            <a:r>
              <a:rPr sz="900" spc="-4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synchronization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keep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clocks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accurate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94996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Clock</a:t>
            </a:r>
            <a:r>
              <a:rPr sz="500" spc="40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synchronization</a:t>
            </a:r>
            <a:r>
              <a:rPr sz="500" spc="40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36644" y="-1515"/>
            <a:ext cx="41846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093595" cy="49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Causally</a:t>
            </a:r>
            <a:r>
              <a:rPr sz="12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ordered</a:t>
            </a:r>
            <a:r>
              <a:rPr sz="12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multicasting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Enforcing</a:t>
            </a:r>
            <a:r>
              <a:rPr sz="10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causal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 communication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51702" y="886150"/>
            <a:ext cx="2343896" cy="1280936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18363" y="2295556"/>
            <a:ext cx="3967479" cy="54737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41275">
              <a:lnSpc>
                <a:spcPct val="100000"/>
              </a:lnSpc>
              <a:spcBef>
                <a:spcPts val="430"/>
              </a:spcBef>
            </a:pPr>
            <a:r>
              <a:rPr sz="1000" spc="-10" dirty="0">
                <a:solidFill>
                  <a:srgbClr val="4C994C"/>
                </a:solidFill>
                <a:latin typeface="Arial"/>
                <a:cs typeface="Arial"/>
              </a:rPr>
              <a:t>Example</a:t>
            </a:r>
            <a:endParaRPr sz="1000">
              <a:latin typeface="Arial"/>
              <a:cs typeface="Arial"/>
            </a:endParaRPr>
          </a:p>
          <a:p>
            <a:pPr marL="41275" marR="30480" indent="-3810">
              <a:lnSpc>
                <a:spcPct val="111600"/>
              </a:lnSpc>
              <a:spcBef>
                <a:spcPts val="170"/>
              </a:spcBef>
            </a:pPr>
            <a:r>
              <a:rPr sz="900" spc="-40" dirty="0">
                <a:latin typeface="Arial"/>
                <a:cs typeface="Arial"/>
              </a:rPr>
              <a:t>Take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VC</a:t>
            </a:r>
            <a:r>
              <a:rPr sz="1050" i="1" baseline="-15873" dirty="0">
                <a:latin typeface="Arial"/>
                <a:cs typeface="Arial"/>
              </a:rPr>
              <a:t>3</a:t>
            </a:r>
            <a:r>
              <a:rPr sz="1050" i="1" spc="165" baseline="-15873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[0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95" dirty="0">
                <a:latin typeface="STIX Two Text"/>
                <a:cs typeface="STIX Two Text"/>
              </a:rPr>
              <a:t> </a:t>
            </a:r>
            <a:r>
              <a:rPr sz="900" dirty="0">
                <a:latin typeface="Arial"/>
                <a:cs typeface="Arial"/>
              </a:rPr>
              <a:t>2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100" dirty="0">
                <a:latin typeface="STIX Two Text"/>
                <a:cs typeface="STIX Two Text"/>
              </a:rPr>
              <a:t> </a:t>
            </a:r>
            <a:r>
              <a:rPr sz="900" dirty="0">
                <a:latin typeface="Arial"/>
                <a:cs typeface="Arial"/>
              </a:rPr>
              <a:t>2]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100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Arial"/>
                <a:cs typeface="Arial"/>
              </a:rPr>
              <a:t>ts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[1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95" dirty="0">
                <a:latin typeface="STIX Two Text"/>
                <a:cs typeface="STIX Two Text"/>
              </a:rPr>
              <a:t> </a:t>
            </a:r>
            <a:r>
              <a:rPr sz="900" dirty="0">
                <a:latin typeface="Arial"/>
                <a:cs typeface="Arial"/>
              </a:rPr>
              <a:t>3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100" dirty="0">
                <a:latin typeface="STIX Two Text"/>
                <a:cs typeface="STIX Two Text"/>
              </a:rPr>
              <a:t> </a:t>
            </a:r>
            <a:r>
              <a:rPr sz="900" dirty="0">
                <a:latin typeface="Arial"/>
                <a:cs typeface="Arial"/>
              </a:rPr>
              <a:t>0]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1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7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What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information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does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3</a:t>
            </a:r>
            <a:r>
              <a:rPr sz="1050" i="1" spc="232" baseline="-15873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have,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will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receiving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900" i="1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(from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20" dirty="0">
                <a:latin typeface="Arial"/>
                <a:cs typeface="Arial"/>
              </a:rPr>
              <a:t>P</a:t>
            </a:r>
            <a:r>
              <a:rPr sz="1050" i="1" spc="-30" baseline="-15873" dirty="0">
                <a:latin typeface="Arial"/>
                <a:cs typeface="Arial"/>
              </a:rPr>
              <a:t>1</a:t>
            </a:r>
            <a:r>
              <a:rPr sz="900" spc="-20" dirty="0">
                <a:latin typeface="Arial"/>
                <a:cs typeface="Arial"/>
              </a:rPr>
              <a:t>)?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467" y="3349927"/>
            <a:ext cx="39560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5" action="ppaction://hlinksldjump"/>
              </a:rPr>
              <a:t>Vector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1891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Mutual</a:t>
            </a:r>
            <a:r>
              <a:rPr sz="500" spc="-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exclusion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Mutual</a:t>
            </a:r>
            <a:r>
              <a:rPr spc="-45" dirty="0"/>
              <a:t> </a:t>
            </a:r>
            <a:r>
              <a:rPr spc="-10" dirty="0"/>
              <a:t>exclusion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7294" y="499476"/>
            <a:ext cx="3913504" cy="161607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Problem</a:t>
            </a:r>
            <a:endParaRPr sz="1000">
              <a:latin typeface="Arial"/>
              <a:cs typeface="Arial"/>
            </a:endParaRPr>
          </a:p>
          <a:p>
            <a:pPr marL="12700" marR="212725">
              <a:lnSpc>
                <a:spcPts val="1210"/>
              </a:lnSpc>
              <a:spcBef>
                <a:spcPts val="35"/>
              </a:spcBef>
            </a:pPr>
            <a:r>
              <a:rPr sz="900" spc="-10" dirty="0">
                <a:latin typeface="Arial"/>
                <a:cs typeface="Arial"/>
              </a:rPr>
              <a:t>Several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distributed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system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want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exclusive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access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some </a:t>
            </a:r>
            <a:r>
              <a:rPr sz="900" spc="-10" dirty="0">
                <a:latin typeface="Arial"/>
                <a:cs typeface="Arial"/>
              </a:rPr>
              <a:t>resource.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50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Basic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solutions</a:t>
            </a:r>
            <a:endParaRPr sz="1000">
              <a:latin typeface="Arial"/>
              <a:cs typeface="Arial"/>
            </a:endParaRPr>
          </a:p>
          <a:p>
            <a:pPr marL="795655" marR="51435" indent="-783590">
              <a:lnSpc>
                <a:spcPct val="111600"/>
              </a:lnSpc>
              <a:spcBef>
                <a:spcPts val="375"/>
              </a:spcBef>
            </a:pP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Permission-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based:</a:t>
            </a:r>
            <a:r>
              <a:rPr sz="900" spc="18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wanting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enter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critical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region,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access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 resource,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needs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permission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other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processes.</a:t>
            </a:r>
            <a:endParaRPr sz="900">
              <a:latin typeface="Arial"/>
              <a:cs typeface="Arial"/>
            </a:endParaRPr>
          </a:p>
          <a:p>
            <a:pPr marL="795655" marR="5080" indent="-743585">
              <a:lnSpc>
                <a:spcPct val="111600"/>
              </a:lnSpc>
              <a:spcBef>
                <a:spcPts val="400"/>
              </a:spcBef>
            </a:pPr>
            <a:r>
              <a:rPr sz="900" spc="-35" dirty="0">
                <a:solidFill>
                  <a:srgbClr val="3333B2"/>
                </a:solidFill>
                <a:latin typeface="Arial"/>
                <a:cs typeface="Arial"/>
              </a:rPr>
              <a:t>Token-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based:</a:t>
            </a:r>
            <a:r>
              <a:rPr sz="900" spc="18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token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passed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between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processes.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25" dirty="0">
                <a:latin typeface="Arial"/>
                <a:cs typeface="Arial"/>
              </a:rPr>
              <a:t> the </a:t>
            </a:r>
            <a:r>
              <a:rPr sz="900" dirty="0">
                <a:latin typeface="Arial"/>
                <a:cs typeface="Arial"/>
              </a:rPr>
              <a:t>token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critical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region,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pass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when</a:t>
            </a:r>
            <a:r>
              <a:rPr sz="900" spc="-25" dirty="0">
                <a:latin typeface="Arial"/>
                <a:cs typeface="Arial"/>
              </a:rPr>
              <a:t> not </a:t>
            </a:r>
            <a:r>
              <a:rPr sz="900" spc="-10" dirty="0">
                <a:latin typeface="Arial"/>
                <a:cs typeface="Arial"/>
              </a:rPr>
              <a:t>interested.</a:t>
            </a:r>
            <a:endParaRPr sz="9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3348469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ADAD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3467" y="3346954"/>
            <a:ext cx="28829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3" action="ppaction://hlinksldjump"/>
              </a:rPr>
              <a:t>Overview</a:t>
            </a:r>
            <a:endParaRPr sz="5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303995" y="3348469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059910" y="-1515"/>
            <a:ext cx="49466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Mutual</a:t>
            </a:r>
            <a:r>
              <a:rPr sz="500" spc="-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exclusion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051685" cy="49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Permission-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based,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centralized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Simply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use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coordinator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96022" y="802843"/>
            <a:ext cx="1108439" cy="76609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024672" y="802843"/>
            <a:ext cx="917066" cy="76609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163176" y="802843"/>
            <a:ext cx="745037" cy="766094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59841" y="1629874"/>
            <a:ext cx="3937635" cy="12560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21055">
              <a:lnSpc>
                <a:spcPct val="100000"/>
              </a:lnSpc>
              <a:spcBef>
                <a:spcPts val="95"/>
              </a:spcBef>
              <a:tabLst>
                <a:tab pos="2053589" algn="l"/>
                <a:tab pos="3109595" algn="l"/>
              </a:tabLst>
            </a:pPr>
            <a:r>
              <a:rPr sz="900" spc="-25" dirty="0">
                <a:latin typeface="Arial"/>
                <a:cs typeface="Arial"/>
              </a:rPr>
              <a:t>(a)</a:t>
            </a:r>
            <a:r>
              <a:rPr sz="900" dirty="0">
                <a:latin typeface="Arial"/>
                <a:cs typeface="Arial"/>
              </a:rPr>
              <a:t>	</a:t>
            </a:r>
            <a:r>
              <a:rPr sz="900" spc="-25" dirty="0">
                <a:latin typeface="Arial"/>
                <a:cs typeface="Arial"/>
              </a:rPr>
              <a:t>(b)</a:t>
            </a:r>
            <a:r>
              <a:rPr sz="900" dirty="0">
                <a:latin typeface="Arial"/>
                <a:cs typeface="Arial"/>
              </a:rPr>
              <a:t>	</a:t>
            </a:r>
            <a:r>
              <a:rPr sz="900" spc="-25" dirty="0">
                <a:latin typeface="Arial"/>
                <a:cs typeface="Arial"/>
              </a:rPr>
              <a:t>(c)</a:t>
            </a:r>
            <a:endParaRPr sz="900">
              <a:latin typeface="Arial"/>
              <a:cs typeface="Arial"/>
            </a:endParaRPr>
          </a:p>
          <a:p>
            <a:pPr marL="252729" marR="311150" indent="-202565">
              <a:lnSpc>
                <a:spcPct val="111600"/>
              </a:lnSpc>
              <a:spcBef>
                <a:spcPts val="580"/>
              </a:spcBef>
              <a:buClr>
                <a:srgbClr val="3333B2"/>
              </a:buClr>
              <a:buAutoNum type="alphaLcParenBoth"/>
              <a:tabLst>
                <a:tab pos="253365" algn="l"/>
              </a:tabLst>
            </a:pPr>
            <a:r>
              <a:rPr sz="900" dirty="0">
                <a:latin typeface="Arial"/>
                <a:cs typeface="Arial"/>
              </a:rPr>
              <a:t>Process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1</a:t>
            </a:r>
            <a:r>
              <a:rPr sz="1050" i="1" spc="104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asks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coordinator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permission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access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shared </a:t>
            </a:r>
            <a:r>
              <a:rPr sz="900" dirty="0">
                <a:latin typeface="Arial"/>
                <a:cs typeface="Arial"/>
              </a:rPr>
              <a:t>resource.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Permission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granted.</a:t>
            </a:r>
            <a:endParaRPr sz="900">
              <a:latin typeface="Arial"/>
              <a:cs typeface="Arial"/>
            </a:endParaRPr>
          </a:p>
          <a:p>
            <a:pPr marL="252729" marR="239395" indent="-202565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AutoNum type="alphaLcParenBoth"/>
              <a:tabLst>
                <a:tab pos="253365" algn="l"/>
              </a:tabLst>
            </a:pPr>
            <a:r>
              <a:rPr sz="900" dirty="0">
                <a:latin typeface="Arial"/>
                <a:cs typeface="Arial"/>
              </a:rPr>
              <a:t>Process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2</a:t>
            </a:r>
            <a:r>
              <a:rPr sz="1050" i="1" spc="165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asks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permission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access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same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resource.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The </a:t>
            </a:r>
            <a:r>
              <a:rPr sz="900" dirty="0">
                <a:latin typeface="Arial"/>
                <a:cs typeface="Arial"/>
              </a:rPr>
              <a:t>coordinator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reply.</a:t>
            </a:r>
            <a:endParaRPr sz="900">
              <a:latin typeface="Arial"/>
              <a:cs typeface="Arial"/>
            </a:endParaRPr>
          </a:p>
          <a:p>
            <a:pPr marL="252729" marR="43180" indent="-196215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AutoNum type="alphaLcParenBoth"/>
              <a:tabLst>
                <a:tab pos="248285" algn="l"/>
              </a:tabLst>
            </a:pPr>
            <a:r>
              <a:rPr sz="900" spc="-10" dirty="0">
                <a:latin typeface="Arial"/>
                <a:cs typeface="Arial"/>
              </a:rPr>
              <a:t>When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1</a:t>
            </a:r>
            <a:r>
              <a:rPr sz="1050" i="1" spc="104" baseline="-15873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releases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resource,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tells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coordinator,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which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replies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P</a:t>
            </a:r>
            <a:r>
              <a:rPr sz="1050" i="1" spc="-15" baseline="-15873" dirty="0">
                <a:latin typeface="Arial"/>
                <a:cs typeface="Arial"/>
              </a:rPr>
              <a:t>2</a:t>
            </a:r>
            <a:r>
              <a:rPr sz="1050" i="1" spc="-157" baseline="-15873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0" y="3348469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ADAD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3467" y="3346954"/>
            <a:ext cx="66865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latin typeface="Arial"/>
                <a:cs typeface="Arial"/>
                <a:hlinkClick r:id="rId7" action="ppaction://hlinksldjump"/>
              </a:rPr>
              <a:t>A</a:t>
            </a:r>
            <a:r>
              <a:rPr sz="500" spc="25" dirty="0">
                <a:latin typeface="Arial"/>
                <a:cs typeface="Arial"/>
                <a:hlinkClick r:id="rId7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7" action="ppaction://hlinksldjump"/>
              </a:rPr>
              <a:t>centralized</a:t>
            </a:r>
            <a:r>
              <a:rPr sz="500" spc="30" dirty="0">
                <a:latin typeface="Arial"/>
                <a:cs typeface="Arial"/>
                <a:hlinkClick r:id="rId7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7" action="ppaction://hlinksldjump"/>
              </a:rPr>
              <a:t>algorithm</a:t>
            </a:r>
            <a:endParaRPr sz="5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303995" y="3348469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1891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Mutual</a:t>
            </a:r>
            <a:r>
              <a:rPr sz="500" spc="-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exclusion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Mutual</a:t>
            </a:r>
            <a:r>
              <a:rPr spc="-35" dirty="0"/>
              <a:t> </a:t>
            </a:r>
            <a:r>
              <a:rPr dirty="0"/>
              <a:t>exclusion:</a:t>
            </a:r>
            <a:r>
              <a:rPr spc="35" dirty="0"/>
              <a:t> </a:t>
            </a:r>
            <a:r>
              <a:rPr dirty="0"/>
              <a:t>Ricart</a:t>
            </a:r>
            <a:r>
              <a:rPr spc="-30" dirty="0"/>
              <a:t> </a:t>
            </a:r>
            <a:r>
              <a:rPr dirty="0"/>
              <a:t>&amp;</a:t>
            </a:r>
            <a:r>
              <a:rPr spc="-35" dirty="0"/>
              <a:t> </a:t>
            </a:r>
            <a:r>
              <a:rPr spc="-10" dirty="0"/>
              <a:t>Agrawala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682" y="470520"/>
            <a:ext cx="3909060" cy="1111885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44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same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as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Lamport</a:t>
            </a:r>
            <a:r>
              <a:rPr sz="10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except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that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acknowledgments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are</a:t>
            </a:r>
            <a:r>
              <a:rPr sz="10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not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 sent</a:t>
            </a:r>
            <a:endParaRPr sz="1000">
              <a:latin typeface="Arial"/>
              <a:cs typeface="Arial"/>
            </a:endParaRPr>
          </a:p>
          <a:p>
            <a:pPr marL="29209">
              <a:lnSpc>
                <a:spcPct val="100000"/>
              </a:lnSpc>
              <a:spcBef>
                <a:spcPts val="309"/>
              </a:spcBef>
            </a:pPr>
            <a:r>
              <a:rPr sz="900" dirty="0">
                <a:latin typeface="Arial"/>
                <a:cs typeface="Arial"/>
              </a:rPr>
              <a:t>Return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response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request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when:</a:t>
            </a:r>
            <a:endParaRPr sz="900">
              <a:latin typeface="Arial"/>
              <a:cs typeface="Arial"/>
            </a:endParaRPr>
          </a:p>
          <a:p>
            <a:pPr marL="278765" indent="-117475">
              <a:lnSpc>
                <a:spcPct val="100000"/>
              </a:lnSpc>
              <a:spcBef>
                <a:spcPts val="520"/>
              </a:spcBef>
              <a:buClr>
                <a:srgbClr val="3333B2"/>
              </a:buClr>
              <a:buFont typeface="Menlo"/>
              <a:buChar char="•"/>
              <a:tabLst>
                <a:tab pos="279400" algn="l"/>
              </a:tabLst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receiving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interest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shared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resource;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or</a:t>
            </a:r>
            <a:endParaRPr sz="900">
              <a:latin typeface="Arial"/>
              <a:cs typeface="Arial"/>
            </a:endParaRPr>
          </a:p>
          <a:p>
            <a:pPr marL="278130" marR="73660" indent="-116839">
              <a:lnSpc>
                <a:spcPct val="111600"/>
              </a:lnSpc>
              <a:buClr>
                <a:srgbClr val="3333B2"/>
              </a:buClr>
              <a:buFont typeface="Menlo"/>
              <a:buChar char="•"/>
              <a:tabLst>
                <a:tab pos="279400" algn="l"/>
              </a:tabLst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receiving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waiting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resource,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but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lower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priority </a:t>
            </a:r>
            <a:r>
              <a:rPr sz="900" dirty="0">
                <a:latin typeface="Arial"/>
                <a:cs typeface="Arial"/>
              </a:rPr>
              <a:t>(known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through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comparison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timestamps).</a:t>
            </a:r>
            <a:endParaRPr sz="900">
              <a:latin typeface="Arial"/>
              <a:cs typeface="Arial"/>
            </a:endParaRPr>
          </a:p>
          <a:p>
            <a:pPr marL="29209">
              <a:lnSpc>
                <a:spcPct val="100000"/>
              </a:lnSpc>
              <a:spcBef>
                <a:spcPts val="525"/>
              </a:spcBef>
            </a:pP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other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cases,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reply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deferred</a:t>
            </a:r>
            <a:r>
              <a:rPr sz="900" spc="-10" dirty="0">
                <a:latin typeface="Arial"/>
                <a:cs typeface="Arial"/>
              </a:rPr>
              <a:t>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implying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some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local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administration.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65595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A</a:t>
            </a:r>
            <a:r>
              <a:rPr sz="500" spc="-2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distributed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algorithm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059910" y="-1515"/>
            <a:ext cx="49466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Mutual</a:t>
            </a:r>
            <a:r>
              <a:rPr sz="500" spc="-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exclusion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458720" cy="49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Mutual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exclusion:</a:t>
            </a:r>
            <a:r>
              <a:rPr sz="1200" spc="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Ricart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&amp;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Agrawala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Example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with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three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processes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970" y="895686"/>
            <a:ext cx="790970" cy="92174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768542" y="847639"/>
            <a:ext cx="696506" cy="807947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040746" y="1092931"/>
            <a:ext cx="1133746" cy="548746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59841" y="1882160"/>
            <a:ext cx="3961765" cy="7715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91160">
              <a:lnSpc>
                <a:spcPct val="100000"/>
              </a:lnSpc>
              <a:spcBef>
                <a:spcPts val="95"/>
              </a:spcBef>
              <a:tabLst>
                <a:tab pos="1700530" algn="l"/>
                <a:tab pos="3187065" algn="l"/>
              </a:tabLst>
            </a:pPr>
            <a:r>
              <a:rPr sz="900" spc="-25" dirty="0">
                <a:latin typeface="Arial"/>
                <a:cs typeface="Arial"/>
              </a:rPr>
              <a:t>(a)</a:t>
            </a:r>
            <a:r>
              <a:rPr sz="900" dirty="0">
                <a:latin typeface="Arial"/>
                <a:cs typeface="Arial"/>
              </a:rPr>
              <a:t>	</a:t>
            </a:r>
            <a:r>
              <a:rPr sz="900" spc="-25" dirty="0">
                <a:latin typeface="Arial"/>
                <a:cs typeface="Arial"/>
              </a:rPr>
              <a:t>(b)</a:t>
            </a:r>
            <a:r>
              <a:rPr sz="900" dirty="0">
                <a:latin typeface="Arial"/>
                <a:cs typeface="Arial"/>
              </a:rPr>
              <a:t>	</a:t>
            </a:r>
            <a:r>
              <a:rPr sz="900" spc="-25" dirty="0">
                <a:latin typeface="Arial"/>
                <a:cs typeface="Arial"/>
              </a:rPr>
              <a:t>(c)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00">
              <a:latin typeface="Arial"/>
              <a:cs typeface="Arial"/>
            </a:endParaRPr>
          </a:p>
          <a:p>
            <a:pPr marL="249554" indent="-199390">
              <a:lnSpc>
                <a:spcPct val="100000"/>
              </a:lnSpc>
              <a:buClr>
                <a:srgbClr val="3333B2"/>
              </a:buClr>
              <a:buAutoNum type="alphaLcParenBoth"/>
              <a:tabLst>
                <a:tab pos="250190" algn="l"/>
              </a:tabLst>
            </a:pPr>
            <a:r>
              <a:rPr sz="900" spc="-45" dirty="0">
                <a:latin typeface="Arial"/>
                <a:cs typeface="Arial"/>
              </a:rPr>
              <a:t>Two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want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access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shared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resource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same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moment.</a:t>
            </a:r>
            <a:endParaRPr sz="900">
              <a:latin typeface="Arial"/>
              <a:cs typeface="Arial"/>
            </a:endParaRPr>
          </a:p>
          <a:p>
            <a:pPr marL="252729" indent="-202565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Arial"/>
              <a:buAutoNum type="alphaLcParenBoth"/>
              <a:tabLst>
                <a:tab pos="253365" algn="l"/>
              </a:tabLst>
            </a:pP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0</a:t>
            </a:r>
            <a:r>
              <a:rPr sz="1050" i="1" spc="17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lowest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timestamp,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wins.</a:t>
            </a:r>
            <a:endParaRPr sz="900">
              <a:latin typeface="Arial"/>
              <a:cs typeface="Arial"/>
            </a:endParaRPr>
          </a:p>
          <a:p>
            <a:pPr marL="247650" indent="-191135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AutoNum type="alphaLcParenBoth"/>
              <a:tabLst>
                <a:tab pos="248285" algn="l"/>
              </a:tabLst>
            </a:pPr>
            <a:r>
              <a:rPr sz="900" dirty="0">
                <a:latin typeface="Arial"/>
                <a:cs typeface="Arial"/>
              </a:rPr>
              <a:t>When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0</a:t>
            </a:r>
            <a:r>
              <a:rPr sz="1050" i="1" spc="165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done,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sends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OK</a:t>
            </a:r>
            <a:r>
              <a:rPr sz="900" i="1" spc="9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also,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2</a:t>
            </a:r>
            <a:r>
              <a:rPr sz="1050" i="1" spc="165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now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ahead.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1" name="object 11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53467" y="3349927"/>
            <a:ext cx="65595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7" action="ppaction://hlinksldjump"/>
              </a:rPr>
              <a:t>A</a:t>
            </a:r>
            <a:r>
              <a:rPr sz="500" spc="-25" dirty="0">
                <a:latin typeface="Arial"/>
                <a:cs typeface="Arial"/>
                <a:hlinkClick r:id="rId7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7" action="ppaction://hlinksldjump"/>
              </a:rPr>
              <a:t>distributed</a:t>
            </a:r>
            <a:r>
              <a:rPr sz="500" spc="-20" dirty="0">
                <a:latin typeface="Arial"/>
                <a:cs typeface="Arial"/>
                <a:hlinkClick r:id="rId7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7" action="ppaction://hlinksldjump"/>
              </a:rPr>
              <a:t>algorithm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1891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Mutual</a:t>
            </a:r>
            <a:r>
              <a:rPr sz="500" spc="-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exclusion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Mutual</a:t>
            </a:r>
            <a:r>
              <a:rPr spc="-45" dirty="0"/>
              <a:t> </a:t>
            </a:r>
            <a:r>
              <a:rPr dirty="0"/>
              <a:t>exclusion:</a:t>
            </a:r>
            <a:r>
              <a:rPr spc="25" dirty="0"/>
              <a:t> </a:t>
            </a:r>
            <a:r>
              <a:rPr spc="-35" dirty="0"/>
              <a:t>Token</a:t>
            </a:r>
            <a:r>
              <a:rPr spc="-40" dirty="0"/>
              <a:t> </a:t>
            </a:r>
            <a:r>
              <a:rPr dirty="0"/>
              <a:t>ring</a:t>
            </a:r>
            <a:r>
              <a:rPr spc="-45" dirty="0"/>
              <a:t> </a:t>
            </a:r>
            <a:r>
              <a:rPr spc="-10" dirty="0"/>
              <a:t>algorithm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3128" y="499476"/>
            <a:ext cx="3940175" cy="90487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6510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Essence</a:t>
            </a:r>
            <a:endParaRPr sz="1000">
              <a:latin typeface="Arial"/>
              <a:cs typeface="Arial"/>
            </a:endParaRPr>
          </a:p>
          <a:p>
            <a:pPr marL="13335" marR="5080" indent="3175">
              <a:lnSpc>
                <a:spcPts val="1210"/>
              </a:lnSpc>
              <a:spcBef>
                <a:spcPts val="35"/>
              </a:spcBef>
            </a:pPr>
            <a:r>
              <a:rPr sz="900" spc="-10" dirty="0">
                <a:latin typeface="Arial"/>
                <a:cs typeface="Arial"/>
              </a:rPr>
              <a:t>Organize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logical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ring,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token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passed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between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them.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holds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token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allowed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enter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critical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region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(if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wants </a:t>
            </a:r>
            <a:r>
              <a:rPr sz="900" spc="-20" dirty="0">
                <a:latin typeface="Arial"/>
                <a:cs typeface="Arial"/>
              </a:rPr>
              <a:t>to).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4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An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overlay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network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constructed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as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logical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ring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with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circulating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token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97495" y="1507218"/>
            <a:ext cx="1808022" cy="565419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4516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5" action="ppaction://hlinksldjump"/>
              </a:rPr>
              <a:t>A</a:t>
            </a:r>
            <a:r>
              <a:rPr sz="500" spc="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token-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ring</a:t>
            </a:r>
            <a:r>
              <a:rPr sz="500" spc="10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algorithm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1891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Mutual</a:t>
            </a:r>
            <a:r>
              <a:rPr sz="500" spc="-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exclusion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Decentralized</a:t>
            </a:r>
            <a:r>
              <a:rPr spc="-20" dirty="0"/>
              <a:t> </a:t>
            </a:r>
            <a:r>
              <a:rPr dirty="0"/>
              <a:t>mutual</a:t>
            </a:r>
            <a:r>
              <a:rPr spc="-20" dirty="0"/>
              <a:t> </a:t>
            </a:r>
            <a:r>
              <a:rPr spc="-10" dirty="0"/>
              <a:t>exclusion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1947" y="472482"/>
            <a:ext cx="3919220" cy="128397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43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Principle</a:t>
            </a:r>
            <a:endParaRPr sz="1000">
              <a:latin typeface="Arial"/>
              <a:cs typeface="Arial"/>
            </a:endParaRPr>
          </a:p>
          <a:p>
            <a:pPr marL="17780" marR="5080" indent="-3810" algn="just">
              <a:lnSpc>
                <a:spcPct val="111600"/>
              </a:lnSpc>
              <a:spcBef>
                <a:spcPts val="170"/>
              </a:spcBef>
            </a:pPr>
            <a:r>
              <a:rPr sz="900" spc="-10" dirty="0">
                <a:latin typeface="Arial"/>
                <a:cs typeface="Arial"/>
              </a:rPr>
              <a:t>Assume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every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resource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replicated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N</a:t>
            </a:r>
            <a:r>
              <a:rPr sz="900" i="1" spc="4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times,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replica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own </a:t>
            </a:r>
            <a:r>
              <a:rPr sz="900" dirty="0">
                <a:latin typeface="Arial"/>
                <a:cs typeface="Arial"/>
              </a:rPr>
              <a:t>coordinator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i="1" spc="185" dirty="0">
                <a:latin typeface="Menlo"/>
                <a:cs typeface="Menlo"/>
              </a:rPr>
              <a:t>⇒</a:t>
            </a:r>
            <a:r>
              <a:rPr sz="900" i="1" spc="-13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access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requires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majority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vote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900" i="1" spc="-40" dirty="0">
                <a:latin typeface="Arial"/>
                <a:cs typeface="Arial"/>
              </a:rPr>
              <a:t> </a:t>
            </a:r>
            <a:r>
              <a:rPr sz="900" i="1" spc="60" dirty="0">
                <a:latin typeface="STIX Two Text"/>
                <a:cs typeface="STIX Two Text"/>
              </a:rPr>
              <a:t>&gt;</a:t>
            </a:r>
            <a:r>
              <a:rPr sz="900" i="1" spc="-10" dirty="0">
                <a:latin typeface="STIX Two Text"/>
                <a:cs typeface="STIX Two Text"/>
              </a:rPr>
              <a:t> </a:t>
            </a:r>
            <a:r>
              <a:rPr sz="900" i="1" spc="50" dirty="0">
                <a:latin typeface="Arial"/>
                <a:cs typeface="Arial"/>
              </a:rPr>
              <a:t>N</a:t>
            </a:r>
            <a:r>
              <a:rPr sz="900" i="1" spc="50" dirty="0">
                <a:latin typeface="STIX Two Text"/>
                <a:cs typeface="STIX Two Text"/>
              </a:rPr>
              <a:t>/</a:t>
            </a:r>
            <a:r>
              <a:rPr sz="900" spc="50" dirty="0">
                <a:latin typeface="Arial"/>
                <a:cs typeface="Arial"/>
              </a:rPr>
              <a:t>2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coordinators.</a:t>
            </a:r>
            <a:r>
              <a:rPr sz="900" spc="4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 coordinator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always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responds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immediately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request.</a:t>
            </a:r>
            <a:endParaRPr sz="900">
              <a:latin typeface="Arial"/>
              <a:cs typeface="Arial"/>
            </a:endParaRPr>
          </a:p>
          <a:p>
            <a:pPr marL="13335">
              <a:lnSpc>
                <a:spcPct val="100000"/>
              </a:lnSpc>
              <a:spcBef>
                <a:spcPts val="81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Assumption</a:t>
            </a:r>
            <a:endParaRPr sz="1000">
              <a:latin typeface="Arial"/>
              <a:cs typeface="Arial"/>
            </a:endParaRPr>
          </a:p>
          <a:p>
            <a:pPr marL="17780" marR="234315" indent="-5715">
              <a:lnSpc>
                <a:spcPct val="111600"/>
              </a:lnSpc>
              <a:spcBef>
                <a:spcPts val="170"/>
              </a:spcBef>
            </a:pPr>
            <a:r>
              <a:rPr sz="900" dirty="0">
                <a:latin typeface="Arial"/>
                <a:cs typeface="Arial"/>
              </a:rPr>
              <a:t>When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coordinator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crashes,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will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recover</a:t>
            </a:r>
            <a:r>
              <a:rPr sz="900" spc="-20" dirty="0">
                <a:latin typeface="Arial"/>
                <a:cs typeface="Arial"/>
              </a:rPr>
              <a:t> quickly,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but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will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forgotten </a:t>
            </a:r>
            <a:r>
              <a:rPr sz="900" dirty="0">
                <a:latin typeface="Arial"/>
                <a:cs typeface="Arial"/>
              </a:rPr>
              <a:t>about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permissions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granted.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73850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A</a:t>
            </a:r>
            <a:r>
              <a:rPr sz="500" spc="3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decentralized</a:t>
            </a:r>
            <a:r>
              <a:rPr sz="500" spc="3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algorithm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1891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Mutual</a:t>
            </a:r>
            <a:r>
              <a:rPr sz="500" spc="-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exclusion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Decentralized</a:t>
            </a:r>
            <a:r>
              <a:rPr spc="-20" dirty="0"/>
              <a:t> </a:t>
            </a:r>
            <a:r>
              <a:rPr dirty="0"/>
              <a:t>mutual</a:t>
            </a:r>
            <a:r>
              <a:rPr spc="-20" dirty="0"/>
              <a:t> </a:t>
            </a:r>
            <a:r>
              <a:rPr spc="-10" dirty="0"/>
              <a:t>exclusion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594" y="514774"/>
            <a:ext cx="3834129" cy="5568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How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robust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is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this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system?</a:t>
            </a:r>
            <a:endParaRPr sz="1000">
              <a:latin typeface="Arial"/>
              <a:cs typeface="Arial"/>
            </a:endParaRPr>
          </a:p>
          <a:p>
            <a:pPr marL="278130" marR="17780" indent="-120650">
              <a:lnSpc>
                <a:spcPct val="111600"/>
              </a:lnSpc>
              <a:spcBef>
                <a:spcPts val="575"/>
              </a:spcBef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dirty="0">
                <a:latin typeface="Arial"/>
                <a:cs typeface="Arial"/>
              </a:rPr>
              <a:t>Let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900" i="1" spc="-40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spc="95" dirty="0">
                <a:latin typeface="Arial"/>
                <a:cs typeface="Arial"/>
              </a:rPr>
              <a:t>∆</a:t>
            </a:r>
            <a:r>
              <a:rPr sz="900" i="1" spc="95" dirty="0">
                <a:latin typeface="Arial"/>
                <a:cs typeface="Arial"/>
              </a:rPr>
              <a:t>t</a:t>
            </a:r>
            <a:r>
              <a:rPr sz="900" i="1" spc="95" dirty="0">
                <a:latin typeface="STIX Two Text"/>
                <a:cs typeface="STIX Two Text"/>
              </a:rPr>
              <a:t>/</a:t>
            </a:r>
            <a:r>
              <a:rPr sz="900" i="1" spc="95" dirty="0">
                <a:latin typeface="Arial"/>
                <a:cs typeface="Arial"/>
              </a:rPr>
              <a:t>T</a:t>
            </a:r>
            <a:r>
              <a:rPr sz="900" i="1" spc="10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probability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coordinator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resets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during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time </a:t>
            </a:r>
            <a:r>
              <a:rPr sz="900" dirty="0">
                <a:latin typeface="Arial"/>
                <a:cs typeface="Arial"/>
              </a:rPr>
              <a:t>interval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105" dirty="0">
                <a:latin typeface="Arial"/>
                <a:cs typeface="Arial"/>
              </a:rPr>
              <a:t>∆</a:t>
            </a:r>
            <a:r>
              <a:rPr sz="900" i="1" spc="105" dirty="0">
                <a:latin typeface="Arial"/>
                <a:cs typeface="Arial"/>
              </a:rPr>
              <a:t>t</a:t>
            </a:r>
            <a:r>
              <a:rPr sz="900" i="1" spc="-1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while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having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lifetime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T</a:t>
            </a:r>
            <a:r>
              <a:rPr sz="900" i="1" spc="-130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73850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A</a:t>
            </a:r>
            <a:r>
              <a:rPr sz="500" spc="3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decentralized</a:t>
            </a:r>
            <a:r>
              <a:rPr sz="500" spc="3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algorithm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1891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Mutual</a:t>
            </a:r>
            <a:r>
              <a:rPr sz="500" spc="-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exclusion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Decentralized</a:t>
            </a:r>
            <a:r>
              <a:rPr spc="-20" dirty="0"/>
              <a:t> </a:t>
            </a:r>
            <a:r>
              <a:rPr dirty="0"/>
              <a:t>mutual</a:t>
            </a:r>
            <a:r>
              <a:rPr spc="-20" dirty="0"/>
              <a:t> </a:t>
            </a:r>
            <a:r>
              <a:rPr spc="-10" dirty="0"/>
              <a:t>exclusion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594" y="514774"/>
            <a:ext cx="3844925" cy="9137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How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robust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is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this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system?</a:t>
            </a:r>
            <a:endParaRPr sz="1000">
              <a:latin typeface="Arial"/>
              <a:cs typeface="Arial"/>
            </a:endParaRPr>
          </a:p>
          <a:p>
            <a:pPr marL="278130" marR="27940" indent="-120650">
              <a:lnSpc>
                <a:spcPct val="111600"/>
              </a:lnSpc>
              <a:spcBef>
                <a:spcPts val="575"/>
              </a:spcBef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dirty="0">
                <a:latin typeface="Arial"/>
                <a:cs typeface="Arial"/>
              </a:rPr>
              <a:t>Let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900" i="1" spc="-40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spc="95" dirty="0">
                <a:latin typeface="Arial"/>
                <a:cs typeface="Arial"/>
              </a:rPr>
              <a:t>∆</a:t>
            </a:r>
            <a:r>
              <a:rPr sz="900" i="1" spc="95" dirty="0">
                <a:latin typeface="Arial"/>
                <a:cs typeface="Arial"/>
              </a:rPr>
              <a:t>t</a:t>
            </a:r>
            <a:r>
              <a:rPr sz="900" i="1" spc="95" dirty="0">
                <a:latin typeface="STIX Two Text"/>
                <a:cs typeface="STIX Two Text"/>
              </a:rPr>
              <a:t>/</a:t>
            </a:r>
            <a:r>
              <a:rPr sz="900" i="1" spc="95" dirty="0">
                <a:latin typeface="Arial"/>
                <a:cs typeface="Arial"/>
              </a:rPr>
              <a:t>T</a:t>
            </a:r>
            <a:r>
              <a:rPr sz="900" i="1" spc="10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probability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coordinator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resets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during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time </a:t>
            </a:r>
            <a:r>
              <a:rPr sz="900" dirty="0">
                <a:latin typeface="Arial"/>
                <a:cs typeface="Arial"/>
              </a:rPr>
              <a:t>interval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105" dirty="0">
                <a:latin typeface="Arial"/>
                <a:cs typeface="Arial"/>
              </a:rPr>
              <a:t>∆</a:t>
            </a:r>
            <a:r>
              <a:rPr sz="900" i="1" spc="105" dirty="0">
                <a:latin typeface="Arial"/>
                <a:cs typeface="Arial"/>
              </a:rPr>
              <a:t>t</a:t>
            </a:r>
            <a:r>
              <a:rPr sz="900" i="1" spc="-1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while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having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lifetime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T</a:t>
            </a:r>
            <a:r>
              <a:rPr sz="900" i="1" spc="-130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278130" marR="17780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274955" algn="l"/>
              </a:tabLst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probability</a:t>
            </a:r>
            <a:r>
              <a:rPr sz="900" spc="-20" dirty="0">
                <a:latin typeface="Arial"/>
                <a:cs typeface="Arial"/>
              </a:rPr>
              <a:t> P[</a:t>
            </a:r>
            <a:r>
              <a:rPr sz="900" i="1" spc="-20" dirty="0">
                <a:latin typeface="Arial"/>
                <a:cs typeface="Arial"/>
              </a:rPr>
              <a:t>k</a:t>
            </a:r>
            <a:r>
              <a:rPr sz="900" i="1" spc="-16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]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k</a:t>
            </a:r>
            <a:r>
              <a:rPr sz="900" i="1" spc="6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out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 </a:t>
            </a:r>
            <a:r>
              <a:rPr sz="900" dirty="0">
                <a:latin typeface="Arial"/>
                <a:cs typeface="Arial"/>
              </a:rPr>
              <a:t>coordinators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reset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during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same </a:t>
            </a:r>
            <a:r>
              <a:rPr sz="900" dirty="0">
                <a:latin typeface="Arial"/>
                <a:cs typeface="Arial"/>
              </a:rPr>
              <a:t>interval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is</a:t>
            </a:r>
            <a:endParaRPr sz="9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207717" y="1368369"/>
            <a:ext cx="12065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i="1" spc="-5" dirty="0">
                <a:latin typeface="Arial"/>
                <a:cs typeface="Arial"/>
              </a:rPr>
              <a:t>m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22093" y="1523575"/>
            <a:ext cx="8255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i="1" spc="-5" dirty="0">
                <a:latin typeface="Arial"/>
                <a:cs typeface="Arial"/>
              </a:rPr>
              <a:t>k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123909" y="1284841"/>
            <a:ext cx="29019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320" dirty="0">
                <a:latin typeface="Lucida Grande"/>
                <a:cs typeface="Lucida Grande"/>
              </a:rPr>
              <a:t>t</a:t>
            </a:r>
            <a:r>
              <a:rPr sz="900" spc="475" dirty="0">
                <a:latin typeface="Lucida Grande"/>
                <a:cs typeface="Lucida Grande"/>
              </a:rPr>
              <a:t> </a:t>
            </a:r>
            <a:r>
              <a:rPr sz="900" spc="315" dirty="0">
                <a:latin typeface="Lucida Grande"/>
                <a:cs typeface="Lucida Grande"/>
              </a:rPr>
              <a:t>)</a:t>
            </a:r>
            <a:endParaRPr sz="900">
              <a:latin typeface="Lucida Grande"/>
              <a:cs typeface="Lucida Grande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776348" y="1445458"/>
            <a:ext cx="110490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24840" algn="l"/>
              </a:tabLst>
            </a:pPr>
            <a:r>
              <a:rPr sz="900" spc="-20" dirty="0">
                <a:latin typeface="Arial"/>
                <a:cs typeface="Arial"/>
              </a:rPr>
              <a:t>P[</a:t>
            </a:r>
            <a:r>
              <a:rPr sz="900" i="1" spc="-20" dirty="0">
                <a:latin typeface="Arial"/>
                <a:cs typeface="Arial"/>
              </a:rPr>
              <a:t>k</a:t>
            </a:r>
            <a:r>
              <a:rPr sz="900" i="1" spc="-16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]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135" dirty="0">
                <a:latin typeface="Arial"/>
                <a:cs typeface="Arial"/>
              </a:rPr>
              <a:t>=</a:t>
            </a:r>
            <a:r>
              <a:rPr sz="900" dirty="0">
                <a:latin typeface="Arial"/>
                <a:cs typeface="Arial"/>
              </a:rPr>
              <a:t>	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900" i="1" spc="27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(1</a:t>
            </a:r>
            <a:r>
              <a:rPr sz="900" spc="-120" dirty="0">
                <a:latin typeface="Arial"/>
                <a:cs typeface="Arial"/>
              </a:rPr>
              <a:t> </a:t>
            </a:r>
            <a:r>
              <a:rPr sz="900" i="1" spc="90" dirty="0">
                <a:latin typeface="Menlo"/>
                <a:cs typeface="Menlo"/>
              </a:rPr>
              <a:t>−</a:t>
            </a:r>
            <a:r>
              <a:rPr sz="900" i="1" spc="90" dirty="0">
                <a:latin typeface="Arial"/>
                <a:cs typeface="Arial"/>
              </a:rPr>
              <a:t>p</a:t>
            </a:r>
            <a:r>
              <a:rPr sz="900" spc="90" dirty="0">
                <a:latin typeface="Arial"/>
                <a:cs typeface="Arial"/>
              </a:rPr>
              <a:t>)</a:t>
            </a:r>
            <a:endParaRPr sz="9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55100" y="1423736"/>
            <a:ext cx="61468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12750" algn="l"/>
              </a:tabLst>
            </a:pPr>
            <a:r>
              <a:rPr sz="700" i="1" spc="-50" dirty="0">
                <a:latin typeface="Arial"/>
                <a:cs typeface="Arial"/>
              </a:rPr>
              <a:t>k</a:t>
            </a:r>
            <a:r>
              <a:rPr sz="700" i="1" dirty="0">
                <a:latin typeface="Arial"/>
                <a:cs typeface="Arial"/>
              </a:rPr>
              <a:t>	</a:t>
            </a:r>
            <a:r>
              <a:rPr sz="700" i="1" spc="-25" dirty="0">
                <a:latin typeface="Arial"/>
                <a:cs typeface="Arial"/>
              </a:rPr>
              <a:t>m</a:t>
            </a:r>
            <a:r>
              <a:rPr sz="700" i="1" spc="-25" dirty="0">
                <a:latin typeface="Menlo"/>
                <a:cs typeface="Menlo"/>
              </a:rPr>
              <a:t>−</a:t>
            </a:r>
            <a:r>
              <a:rPr sz="700" i="1" spc="-25" dirty="0">
                <a:latin typeface="Arial"/>
                <a:cs typeface="Arial"/>
              </a:rPr>
              <a:t>k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1" name="object 11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53467" y="3349927"/>
            <a:ext cx="73850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A</a:t>
            </a:r>
            <a:r>
              <a:rPr sz="500" spc="3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decentralized</a:t>
            </a:r>
            <a:r>
              <a:rPr sz="500" spc="3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algorithm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1891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Mutual</a:t>
            </a:r>
            <a:r>
              <a:rPr sz="500" spc="-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exclusion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Decentralized</a:t>
            </a:r>
            <a:r>
              <a:rPr spc="-20" dirty="0"/>
              <a:t> </a:t>
            </a:r>
            <a:r>
              <a:rPr dirty="0"/>
              <a:t>mutual</a:t>
            </a:r>
            <a:r>
              <a:rPr spc="-20" dirty="0"/>
              <a:t> </a:t>
            </a:r>
            <a:r>
              <a:rPr spc="-10" dirty="0"/>
              <a:t>exclusion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594" y="514774"/>
            <a:ext cx="3844925" cy="9137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How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robust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is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this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system?</a:t>
            </a:r>
            <a:endParaRPr sz="1000">
              <a:latin typeface="Arial"/>
              <a:cs typeface="Arial"/>
            </a:endParaRPr>
          </a:p>
          <a:p>
            <a:pPr marL="278130" marR="27940" indent="-120650">
              <a:lnSpc>
                <a:spcPct val="111600"/>
              </a:lnSpc>
              <a:spcBef>
                <a:spcPts val="575"/>
              </a:spcBef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dirty="0">
                <a:latin typeface="Arial"/>
                <a:cs typeface="Arial"/>
              </a:rPr>
              <a:t>Let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900" i="1" spc="-40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spc="95" dirty="0">
                <a:latin typeface="Arial"/>
                <a:cs typeface="Arial"/>
              </a:rPr>
              <a:t>∆</a:t>
            </a:r>
            <a:r>
              <a:rPr sz="900" i="1" spc="95" dirty="0">
                <a:latin typeface="Arial"/>
                <a:cs typeface="Arial"/>
              </a:rPr>
              <a:t>t</a:t>
            </a:r>
            <a:r>
              <a:rPr sz="900" i="1" spc="95" dirty="0">
                <a:latin typeface="STIX Two Text"/>
                <a:cs typeface="STIX Two Text"/>
              </a:rPr>
              <a:t>/</a:t>
            </a:r>
            <a:r>
              <a:rPr sz="900" i="1" spc="95" dirty="0">
                <a:latin typeface="Arial"/>
                <a:cs typeface="Arial"/>
              </a:rPr>
              <a:t>T</a:t>
            </a:r>
            <a:r>
              <a:rPr sz="900" i="1" spc="10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probability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coordinator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resets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during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time </a:t>
            </a:r>
            <a:r>
              <a:rPr sz="900" dirty="0">
                <a:latin typeface="Arial"/>
                <a:cs typeface="Arial"/>
              </a:rPr>
              <a:t>interval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105" dirty="0">
                <a:latin typeface="Arial"/>
                <a:cs typeface="Arial"/>
              </a:rPr>
              <a:t>∆</a:t>
            </a:r>
            <a:r>
              <a:rPr sz="900" i="1" spc="105" dirty="0">
                <a:latin typeface="Arial"/>
                <a:cs typeface="Arial"/>
              </a:rPr>
              <a:t>t</a:t>
            </a:r>
            <a:r>
              <a:rPr sz="900" i="1" spc="-1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while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having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lifetime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T</a:t>
            </a:r>
            <a:r>
              <a:rPr sz="900" i="1" spc="-130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278130" marR="17780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274955" algn="l"/>
              </a:tabLst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probability</a:t>
            </a:r>
            <a:r>
              <a:rPr sz="900" spc="-20" dirty="0">
                <a:latin typeface="Arial"/>
                <a:cs typeface="Arial"/>
              </a:rPr>
              <a:t> P[</a:t>
            </a:r>
            <a:r>
              <a:rPr sz="900" i="1" spc="-20" dirty="0">
                <a:latin typeface="Arial"/>
                <a:cs typeface="Arial"/>
              </a:rPr>
              <a:t>k</a:t>
            </a:r>
            <a:r>
              <a:rPr sz="900" i="1" spc="-16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]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k</a:t>
            </a:r>
            <a:r>
              <a:rPr sz="900" i="1" spc="6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out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 </a:t>
            </a:r>
            <a:r>
              <a:rPr sz="900" dirty="0">
                <a:latin typeface="Arial"/>
                <a:cs typeface="Arial"/>
              </a:rPr>
              <a:t>coordinators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reset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during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same </a:t>
            </a:r>
            <a:r>
              <a:rPr sz="900" dirty="0">
                <a:latin typeface="Arial"/>
                <a:cs typeface="Arial"/>
              </a:rPr>
              <a:t>interval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is</a:t>
            </a:r>
            <a:endParaRPr sz="9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207717" y="1368369"/>
            <a:ext cx="12065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i="1" spc="-5" dirty="0">
                <a:latin typeface="Arial"/>
                <a:cs typeface="Arial"/>
              </a:rPr>
              <a:t>m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22093" y="1523575"/>
            <a:ext cx="8255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i="1" spc="-5" dirty="0">
                <a:latin typeface="Arial"/>
                <a:cs typeface="Arial"/>
              </a:rPr>
              <a:t>k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123909" y="1284841"/>
            <a:ext cx="29019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320" dirty="0">
                <a:latin typeface="Lucida Grande"/>
                <a:cs typeface="Lucida Grande"/>
              </a:rPr>
              <a:t>t</a:t>
            </a:r>
            <a:r>
              <a:rPr sz="900" spc="475" dirty="0">
                <a:latin typeface="Lucida Grande"/>
                <a:cs typeface="Lucida Grande"/>
              </a:rPr>
              <a:t> </a:t>
            </a:r>
            <a:r>
              <a:rPr sz="900" spc="315" dirty="0">
                <a:latin typeface="Lucida Grande"/>
                <a:cs typeface="Lucida Grande"/>
              </a:rPr>
              <a:t>)</a:t>
            </a:r>
            <a:endParaRPr sz="900">
              <a:latin typeface="Lucida Grande"/>
              <a:cs typeface="Lucida Grande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776348" y="1445458"/>
            <a:ext cx="110490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24840" algn="l"/>
              </a:tabLst>
            </a:pPr>
            <a:r>
              <a:rPr sz="900" spc="-20" dirty="0">
                <a:latin typeface="Arial"/>
                <a:cs typeface="Arial"/>
              </a:rPr>
              <a:t>P[</a:t>
            </a:r>
            <a:r>
              <a:rPr sz="900" i="1" spc="-20" dirty="0">
                <a:latin typeface="Arial"/>
                <a:cs typeface="Arial"/>
              </a:rPr>
              <a:t>k</a:t>
            </a:r>
            <a:r>
              <a:rPr sz="900" i="1" spc="-16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]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135" dirty="0">
                <a:latin typeface="Arial"/>
                <a:cs typeface="Arial"/>
              </a:rPr>
              <a:t>=</a:t>
            </a:r>
            <a:r>
              <a:rPr sz="900" dirty="0">
                <a:latin typeface="Arial"/>
                <a:cs typeface="Arial"/>
              </a:rPr>
              <a:t>	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900" i="1" spc="27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(1</a:t>
            </a:r>
            <a:r>
              <a:rPr sz="900" spc="-120" dirty="0">
                <a:latin typeface="Arial"/>
                <a:cs typeface="Arial"/>
              </a:rPr>
              <a:t> </a:t>
            </a:r>
            <a:r>
              <a:rPr sz="900" i="1" spc="90" dirty="0">
                <a:latin typeface="Menlo"/>
                <a:cs typeface="Menlo"/>
              </a:rPr>
              <a:t>−</a:t>
            </a:r>
            <a:r>
              <a:rPr sz="900" i="1" spc="90" dirty="0">
                <a:latin typeface="Arial"/>
                <a:cs typeface="Arial"/>
              </a:rPr>
              <a:t>p</a:t>
            </a:r>
            <a:r>
              <a:rPr sz="900" spc="90" dirty="0">
                <a:latin typeface="Arial"/>
                <a:cs typeface="Arial"/>
              </a:rPr>
              <a:t>)</a:t>
            </a:r>
            <a:endParaRPr sz="9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55100" y="1423736"/>
            <a:ext cx="61468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12750" algn="l"/>
              </a:tabLst>
            </a:pPr>
            <a:r>
              <a:rPr sz="700" i="1" spc="-50" dirty="0">
                <a:latin typeface="Arial"/>
                <a:cs typeface="Arial"/>
              </a:rPr>
              <a:t>k</a:t>
            </a:r>
            <a:r>
              <a:rPr sz="700" i="1" dirty="0">
                <a:latin typeface="Arial"/>
                <a:cs typeface="Arial"/>
              </a:rPr>
              <a:t>	</a:t>
            </a:r>
            <a:r>
              <a:rPr sz="700" i="1" spc="-25" dirty="0">
                <a:latin typeface="Arial"/>
                <a:cs typeface="Arial"/>
              </a:rPr>
              <a:t>m</a:t>
            </a:r>
            <a:r>
              <a:rPr sz="700" i="1" spc="-25" dirty="0">
                <a:latin typeface="Menlo"/>
                <a:cs typeface="Menlo"/>
              </a:rPr>
              <a:t>−</a:t>
            </a:r>
            <a:r>
              <a:rPr sz="700" i="1" spc="-25" dirty="0">
                <a:latin typeface="Arial"/>
                <a:cs typeface="Arial"/>
              </a:rPr>
              <a:t>k</a:t>
            </a:r>
            <a:endParaRPr sz="7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80148" y="1708877"/>
            <a:ext cx="3802379" cy="3321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2715" marR="5080" indent="-120650">
              <a:lnSpc>
                <a:spcPct val="111600"/>
              </a:lnSpc>
              <a:spcBef>
                <a:spcPts val="100"/>
              </a:spcBef>
              <a:buClr>
                <a:srgbClr val="3333B2"/>
              </a:buClr>
              <a:buFont typeface="Menlo"/>
              <a:buChar char="•"/>
              <a:tabLst>
                <a:tab pos="133350" algn="l"/>
              </a:tabLst>
            </a:pPr>
            <a:r>
              <a:rPr sz="900" i="1" dirty="0">
                <a:latin typeface="Arial"/>
                <a:cs typeface="Arial"/>
              </a:rPr>
              <a:t>f</a:t>
            </a:r>
            <a:r>
              <a:rPr sz="900" i="1" spc="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coordinators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reset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correctness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is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violated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when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there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is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only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5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 minority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of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 nonfaulty</a:t>
            </a:r>
            <a:r>
              <a:rPr sz="900" spc="-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coordinators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when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spc="-10" dirty="0">
                <a:solidFill>
                  <a:srgbClr val="C80000"/>
                </a:solidFill>
                <a:latin typeface="Arial"/>
                <a:cs typeface="Arial"/>
              </a:rPr>
              <a:t>N</a:t>
            </a:r>
            <a:r>
              <a:rPr sz="900" i="1" spc="-6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i="1" spc="150" dirty="0">
                <a:solidFill>
                  <a:srgbClr val="C80000"/>
                </a:solidFill>
                <a:latin typeface="Menlo"/>
                <a:cs typeface="Menlo"/>
              </a:rPr>
              <a:t>−</a:t>
            </a:r>
            <a:r>
              <a:rPr sz="900" i="1" spc="-420" dirty="0">
                <a:solidFill>
                  <a:srgbClr val="C80000"/>
                </a:solidFill>
                <a:latin typeface="Menlo"/>
                <a:cs typeface="Menlo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(</a:t>
            </a:r>
            <a:r>
              <a:rPr sz="900" i="1" dirty="0">
                <a:solidFill>
                  <a:srgbClr val="C80000"/>
                </a:solidFill>
                <a:latin typeface="Arial"/>
                <a:cs typeface="Arial"/>
              </a:rPr>
              <a:t>m</a:t>
            </a:r>
            <a:r>
              <a:rPr sz="900" i="1" spc="-11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i="1" spc="130" dirty="0">
                <a:solidFill>
                  <a:srgbClr val="C80000"/>
                </a:solidFill>
                <a:latin typeface="Menlo"/>
                <a:cs typeface="Menlo"/>
              </a:rPr>
              <a:t>−</a:t>
            </a:r>
            <a:r>
              <a:rPr sz="900" i="1" spc="130" dirty="0">
                <a:solidFill>
                  <a:srgbClr val="C80000"/>
                </a:solidFill>
                <a:latin typeface="Arial"/>
                <a:cs typeface="Arial"/>
              </a:rPr>
              <a:t>f</a:t>
            </a:r>
            <a:r>
              <a:rPr sz="900" i="1" spc="-1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55" dirty="0">
                <a:solidFill>
                  <a:srgbClr val="C80000"/>
                </a:solidFill>
                <a:latin typeface="Arial"/>
                <a:cs typeface="Arial"/>
              </a:rPr>
              <a:t>)</a:t>
            </a:r>
            <a:r>
              <a:rPr sz="900" spc="-6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i="1" spc="150" dirty="0">
                <a:solidFill>
                  <a:srgbClr val="C80000"/>
                </a:solidFill>
                <a:latin typeface="Menlo"/>
                <a:cs typeface="Menlo"/>
              </a:rPr>
              <a:t>≥</a:t>
            </a:r>
            <a:r>
              <a:rPr sz="900" i="1" spc="-345" dirty="0">
                <a:solidFill>
                  <a:srgbClr val="C80000"/>
                </a:solidFill>
                <a:latin typeface="Menlo"/>
                <a:cs typeface="Menlo"/>
              </a:rPr>
              <a:t> </a:t>
            </a:r>
            <a:r>
              <a:rPr sz="900" i="1" dirty="0">
                <a:solidFill>
                  <a:srgbClr val="C80000"/>
                </a:solidFill>
                <a:latin typeface="Arial"/>
                <a:cs typeface="Arial"/>
              </a:rPr>
              <a:t>m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or,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dirty="0">
                <a:solidFill>
                  <a:srgbClr val="C80000"/>
                </a:solidFill>
                <a:latin typeface="Arial"/>
                <a:cs typeface="Arial"/>
              </a:rPr>
              <a:t>f</a:t>
            </a:r>
            <a:r>
              <a:rPr sz="900" i="1" spc="6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i="1" spc="150" dirty="0">
                <a:solidFill>
                  <a:srgbClr val="C80000"/>
                </a:solidFill>
                <a:latin typeface="Menlo"/>
                <a:cs typeface="Menlo"/>
              </a:rPr>
              <a:t>≥</a:t>
            </a:r>
            <a:r>
              <a:rPr sz="900" i="1" spc="-345" dirty="0">
                <a:solidFill>
                  <a:srgbClr val="C80000"/>
                </a:solidFill>
                <a:latin typeface="Menlo"/>
                <a:cs typeface="Menlo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2</a:t>
            </a:r>
            <a:r>
              <a:rPr sz="900" i="1" spc="-10" dirty="0">
                <a:solidFill>
                  <a:srgbClr val="C80000"/>
                </a:solidFill>
                <a:latin typeface="Arial"/>
                <a:cs typeface="Arial"/>
              </a:rPr>
              <a:t>m</a:t>
            </a:r>
            <a:r>
              <a:rPr sz="900" i="1" spc="-11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i="1" spc="80" dirty="0">
                <a:solidFill>
                  <a:srgbClr val="C80000"/>
                </a:solidFill>
                <a:latin typeface="Menlo"/>
                <a:cs typeface="Menlo"/>
              </a:rPr>
              <a:t>−</a:t>
            </a:r>
            <a:r>
              <a:rPr sz="900" i="1" spc="80" dirty="0">
                <a:solidFill>
                  <a:srgbClr val="C80000"/>
                </a:solidFill>
                <a:latin typeface="Arial"/>
                <a:cs typeface="Arial"/>
              </a:rPr>
              <a:t>N</a:t>
            </a:r>
            <a:r>
              <a:rPr sz="900" spc="8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2" name="object 12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53467" y="3349927"/>
            <a:ext cx="73850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A</a:t>
            </a:r>
            <a:r>
              <a:rPr sz="500" spc="3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decentralized</a:t>
            </a:r>
            <a:r>
              <a:rPr sz="500" spc="3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algorithm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87413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Clock</a:t>
            </a:r>
            <a:r>
              <a:rPr sz="500" spc="-3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synchronization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Clock</a:t>
            </a:r>
            <a:r>
              <a:rPr spc="-70" dirty="0"/>
              <a:t> </a:t>
            </a:r>
            <a:r>
              <a:rPr spc="-10" dirty="0"/>
              <a:t>drift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594" y="514774"/>
            <a:ext cx="3867150" cy="7092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Clock</a:t>
            </a:r>
            <a:r>
              <a:rPr sz="1000" spc="-6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specifications</a:t>
            </a:r>
            <a:endParaRPr sz="1000">
              <a:latin typeface="Arial"/>
              <a:cs typeface="Arial"/>
            </a:endParaRPr>
          </a:p>
          <a:p>
            <a:pPr marL="274320" indent="-116839">
              <a:lnSpc>
                <a:spcPct val="100000"/>
              </a:lnSpc>
              <a:spcBef>
                <a:spcPts val="695"/>
              </a:spcBef>
              <a:buClr>
                <a:srgbClr val="3333B2"/>
              </a:buClr>
              <a:buFont typeface="Menlo"/>
              <a:buChar char="•"/>
              <a:tabLst>
                <a:tab pos="274955" algn="l"/>
              </a:tabLst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clock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specified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maximum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clock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drift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rate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i="1" spc="-25" dirty="0">
                <a:latin typeface="Arial"/>
                <a:cs typeface="Arial"/>
              </a:rPr>
              <a:t>ρ</a:t>
            </a:r>
            <a:r>
              <a:rPr sz="900" spc="-2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278130" indent="-1206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i="1" spc="-10" dirty="0">
                <a:latin typeface="Arial"/>
                <a:cs typeface="Arial"/>
              </a:rPr>
              <a:t>F</a:t>
            </a:r>
            <a:r>
              <a:rPr sz="900" i="1" spc="-1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t</a:t>
            </a:r>
            <a:r>
              <a:rPr sz="900" i="1" spc="-170" dirty="0">
                <a:latin typeface="Arial"/>
                <a:cs typeface="Arial"/>
              </a:rPr>
              <a:t> </a:t>
            </a:r>
            <a:r>
              <a:rPr sz="900" spc="55" dirty="0">
                <a:latin typeface="Arial"/>
                <a:cs typeface="Arial"/>
              </a:rPr>
              <a:t>)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denotes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oscillator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frequency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hardware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clock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time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50" dirty="0">
                <a:latin typeface="Arial"/>
                <a:cs typeface="Arial"/>
              </a:rPr>
              <a:t>t</a:t>
            </a:r>
            <a:endParaRPr sz="900">
              <a:latin typeface="Arial"/>
              <a:cs typeface="Arial"/>
            </a:endParaRPr>
          </a:p>
          <a:p>
            <a:pPr marL="278130" indent="-1206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i="1" dirty="0">
                <a:latin typeface="Arial"/>
                <a:cs typeface="Arial"/>
              </a:rPr>
              <a:t>F</a:t>
            </a:r>
            <a:r>
              <a:rPr sz="900" i="1" spc="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clock’s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ideal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(constant)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frequency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living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up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specifications:</a:t>
            </a:r>
            <a:endParaRPr sz="9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402293" y="1292410"/>
            <a:ext cx="24257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i="1" spc="-10" dirty="0">
                <a:latin typeface="Arial"/>
                <a:cs typeface="Arial"/>
              </a:rPr>
              <a:t>F</a:t>
            </a:r>
            <a:r>
              <a:rPr sz="900" i="1" spc="-1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t</a:t>
            </a:r>
            <a:r>
              <a:rPr sz="900" i="1" spc="-14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)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414993" y="1467599"/>
            <a:ext cx="217170" cy="0"/>
          </a:xfrm>
          <a:custGeom>
            <a:avLst/>
            <a:gdLst/>
            <a:ahLst/>
            <a:cxnLst/>
            <a:rect l="l" t="t" r="r" b="b"/>
            <a:pathLst>
              <a:path w="217169">
                <a:moveTo>
                  <a:pt x="0" y="0"/>
                </a:moveTo>
                <a:lnTo>
                  <a:pt x="216738" y="0"/>
                </a:lnTo>
              </a:path>
            </a:pathLst>
          </a:custGeom>
          <a:ln w="45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468752" y="1447617"/>
            <a:ext cx="9525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i="1" spc="-5" dirty="0">
                <a:latin typeface="Arial"/>
                <a:cs typeface="Arial"/>
              </a:rPr>
              <a:t>F</a:t>
            </a:r>
            <a:endParaRPr sz="9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713382" y="1369499"/>
            <a:ext cx="143446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958215" algn="l"/>
              </a:tabLst>
            </a:pPr>
            <a:r>
              <a:rPr sz="900" i="1" dirty="0">
                <a:latin typeface="Menlo"/>
                <a:cs typeface="Menlo"/>
              </a:rPr>
              <a:t>∀</a:t>
            </a:r>
            <a:r>
              <a:rPr sz="900" i="1" dirty="0">
                <a:latin typeface="Arial"/>
                <a:cs typeface="Arial"/>
              </a:rPr>
              <a:t>t</a:t>
            </a:r>
            <a:r>
              <a:rPr sz="900" i="1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(1</a:t>
            </a:r>
            <a:r>
              <a:rPr sz="900" spc="-130" dirty="0">
                <a:latin typeface="Arial"/>
                <a:cs typeface="Arial"/>
              </a:rPr>
              <a:t> </a:t>
            </a:r>
            <a:r>
              <a:rPr sz="900" i="1" spc="120" dirty="0">
                <a:latin typeface="Menlo"/>
                <a:cs typeface="Menlo"/>
              </a:rPr>
              <a:t>−</a:t>
            </a:r>
            <a:r>
              <a:rPr sz="900" i="1" spc="120" dirty="0">
                <a:latin typeface="Arial"/>
                <a:cs typeface="Arial"/>
              </a:rPr>
              <a:t>ρ</a:t>
            </a:r>
            <a:r>
              <a:rPr sz="900" spc="120" dirty="0">
                <a:latin typeface="Arial"/>
                <a:cs typeface="Arial"/>
              </a:rPr>
              <a:t>)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i="1" spc="100" dirty="0">
                <a:latin typeface="Menlo"/>
                <a:cs typeface="Menlo"/>
              </a:rPr>
              <a:t>≤</a:t>
            </a:r>
            <a:r>
              <a:rPr sz="900" i="1" dirty="0">
                <a:latin typeface="Menlo"/>
                <a:cs typeface="Menlo"/>
              </a:rPr>
              <a:t>	</a:t>
            </a:r>
            <a:r>
              <a:rPr sz="900" i="1" spc="150" dirty="0">
                <a:latin typeface="Menlo"/>
                <a:cs typeface="Menlo"/>
              </a:rPr>
              <a:t>≤</a:t>
            </a:r>
            <a:r>
              <a:rPr sz="900" i="1" spc="-320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(1</a:t>
            </a:r>
            <a:r>
              <a:rPr sz="900" spc="-114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+</a:t>
            </a:r>
            <a:r>
              <a:rPr sz="900" spc="-114" dirty="0">
                <a:latin typeface="Arial"/>
                <a:cs typeface="Arial"/>
              </a:rPr>
              <a:t> </a:t>
            </a:r>
            <a:r>
              <a:rPr sz="900" i="1" spc="25" dirty="0">
                <a:latin typeface="Arial"/>
                <a:cs typeface="Arial"/>
              </a:rPr>
              <a:t>ρ</a:t>
            </a:r>
            <a:r>
              <a:rPr sz="900" spc="25" dirty="0">
                <a:latin typeface="Arial"/>
                <a:cs typeface="Arial"/>
              </a:rPr>
              <a:t>)</a:t>
            </a:r>
            <a:endParaRPr sz="9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2100" y="1813964"/>
            <a:ext cx="1979930" cy="64960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Observation</a:t>
            </a:r>
            <a:endParaRPr sz="1000">
              <a:latin typeface="Arial"/>
              <a:cs typeface="Arial"/>
            </a:endParaRPr>
          </a:p>
          <a:p>
            <a:pPr marL="12700" marR="5080" algn="just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By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using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hardware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interrupts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we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couple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software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clock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hardware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clock,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thus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also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clock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drift</a:t>
            </a:r>
            <a:r>
              <a:rPr sz="900" spc="-20" dirty="0">
                <a:latin typeface="Arial"/>
                <a:cs typeface="Arial"/>
              </a:rPr>
              <a:t> rate:</a:t>
            </a:r>
            <a:endParaRPr sz="9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540914" y="1828436"/>
            <a:ext cx="14243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Fast,</a:t>
            </a:r>
            <a:r>
              <a:rPr sz="10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perfect,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slow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clocks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25" name="object 2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05333" y="2105634"/>
            <a:ext cx="1649441" cy="1131813"/>
          </a:xfrm>
          <a:prstGeom prst="rect">
            <a:avLst/>
          </a:prstGeom>
        </p:spPr>
      </p:pic>
      <p:grpSp>
        <p:nvGrpSpPr>
          <p:cNvPr id="26" name="object 2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27" name="object 2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53467" y="3349927"/>
            <a:ext cx="94996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Clock</a:t>
            </a:r>
            <a:r>
              <a:rPr sz="500" spc="4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synchronization</a:t>
            </a:r>
            <a:r>
              <a:rPr sz="500" spc="4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20B8689B-1B29-E7BD-D3FF-6CCF84E01F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100" y="2463569"/>
            <a:ext cx="1965237" cy="727239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1891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Mutual</a:t>
            </a:r>
            <a:r>
              <a:rPr sz="500" spc="-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exclusion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Decentralized</a:t>
            </a:r>
            <a:r>
              <a:rPr spc="-20" dirty="0"/>
              <a:t> </a:t>
            </a:r>
            <a:r>
              <a:rPr dirty="0"/>
              <a:t>mutual</a:t>
            </a:r>
            <a:r>
              <a:rPr spc="-20" dirty="0"/>
              <a:t> </a:t>
            </a:r>
            <a:r>
              <a:rPr spc="-10" dirty="0"/>
              <a:t>exclusion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594" y="514774"/>
            <a:ext cx="3844925" cy="9137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How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robust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is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this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system?</a:t>
            </a:r>
            <a:endParaRPr sz="1000">
              <a:latin typeface="Arial"/>
              <a:cs typeface="Arial"/>
            </a:endParaRPr>
          </a:p>
          <a:p>
            <a:pPr marL="278130" marR="27940" indent="-120650">
              <a:lnSpc>
                <a:spcPct val="111600"/>
              </a:lnSpc>
              <a:spcBef>
                <a:spcPts val="575"/>
              </a:spcBef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dirty="0">
                <a:latin typeface="Arial"/>
                <a:cs typeface="Arial"/>
              </a:rPr>
              <a:t>Let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900" i="1" spc="-40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spc="95" dirty="0">
                <a:latin typeface="Arial"/>
                <a:cs typeface="Arial"/>
              </a:rPr>
              <a:t>∆</a:t>
            </a:r>
            <a:r>
              <a:rPr sz="900" i="1" spc="95" dirty="0">
                <a:latin typeface="Arial"/>
                <a:cs typeface="Arial"/>
              </a:rPr>
              <a:t>t</a:t>
            </a:r>
            <a:r>
              <a:rPr sz="900" i="1" spc="95" dirty="0">
                <a:latin typeface="STIX Two Text"/>
                <a:cs typeface="STIX Two Text"/>
              </a:rPr>
              <a:t>/</a:t>
            </a:r>
            <a:r>
              <a:rPr sz="900" i="1" spc="95" dirty="0">
                <a:latin typeface="Arial"/>
                <a:cs typeface="Arial"/>
              </a:rPr>
              <a:t>T</a:t>
            </a:r>
            <a:r>
              <a:rPr sz="900" i="1" spc="10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probability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coordinator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resets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during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time </a:t>
            </a:r>
            <a:r>
              <a:rPr sz="900" dirty="0">
                <a:latin typeface="Arial"/>
                <a:cs typeface="Arial"/>
              </a:rPr>
              <a:t>interval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105" dirty="0">
                <a:latin typeface="Arial"/>
                <a:cs typeface="Arial"/>
              </a:rPr>
              <a:t>∆</a:t>
            </a:r>
            <a:r>
              <a:rPr sz="900" i="1" spc="105" dirty="0">
                <a:latin typeface="Arial"/>
                <a:cs typeface="Arial"/>
              </a:rPr>
              <a:t>t</a:t>
            </a:r>
            <a:r>
              <a:rPr sz="900" i="1" spc="-1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while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having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lifetime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T</a:t>
            </a:r>
            <a:r>
              <a:rPr sz="900" i="1" spc="-130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278130" marR="17780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274955" algn="l"/>
              </a:tabLst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probability</a:t>
            </a:r>
            <a:r>
              <a:rPr sz="900" spc="-20" dirty="0">
                <a:latin typeface="Arial"/>
                <a:cs typeface="Arial"/>
              </a:rPr>
              <a:t> P[</a:t>
            </a:r>
            <a:r>
              <a:rPr sz="900" i="1" spc="-20" dirty="0">
                <a:latin typeface="Arial"/>
                <a:cs typeface="Arial"/>
              </a:rPr>
              <a:t>k</a:t>
            </a:r>
            <a:r>
              <a:rPr sz="900" i="1" spc="-16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]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k</a:t>
            </a:r>
            <a:r>
              <a:rPr sz="900" i="1" spc="6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out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 </a:t>
            </a:r>
            <a:r>
              <a:rPr sz="900" dirty="0">
                <a:latin typeface="Arial"/>
                <a:cs typeface="Arial"/>
              </a:rPr>
              <a:t>coordinators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reset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during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same </a:t>
            </a:r>
            <a:r>
              <a:rPr sz="900" dirty="0">
                <a:latin typeface="Arial"/>
                <a:cs typeface="Arial"/>
              </a:rPr>
              <a:t>interval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is</a:t>
            </a:r>
            <a:endParaRPr sz="9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16648" y="1708877"/>
            <a:ext cx="3878579" cy="569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6215" marR="17780" indent="-120650">
              <a:lnSpc>
                <a:spcPct val="111600"/>
              </a:lnSpc>
              <a:spcBef>
                <a:spcPts val="100"/>
              </a:spcBef>
              <a:buClr>
                <a:srgbClr val="3333B2"/>
              </a:buClr>
              <a:buFont typeface="Menlo"/>
              <a:buChar char="•"/>
              <a:tabLst>
                <a:tab pos="196850" algn="l"/>
              </a:tabLst>
            </a:pPr>
            <a:r>
              <a:rPr sz="900" i="1" dirty="0">
                <a:latin typeface="Arial"/>
                <a:cs typeface="Arial"/>
              </a:rPr>
              <a:t>f</a:t>
            </a:r>
            <a:r>
              <a:rPr sz="900" i="1" spc="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coordinators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reset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correctness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is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violated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when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there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is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only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5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 minority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of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 nonfaulty</a:t>
            </a:r>
            <a:r>
              <a:rPr sz="900" spc="-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coordinators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when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spc="-10" dirty="0">
                <a:solidFill>
                  <a:srgbClr val="C80000"/>
                </a:solidFill>
                <a:latin typeface="Arial"/>
                <a:cs typeface="Arial"/>
              </a:rPr>
              <a:t>N</a:t>
            </a:r>
            <a:r>
              <a:rPr sz="900" i="1" spc="-6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i="1" spc="150" dirty="0">
                <a:solidFill>
                  <a:srgbClr val="C80000"/>
                </a:solidFill>
                <a:latin typeface="Menlo"/>
                <a:cs typeface="Menlo"/>
              </a:rPr>
              <a:t>−</a:t>
            </a:r>
            <a:r>
              <a:rPr sz="900" i="1" spc="-420" dirty="0">
                <a:solidFill>
                  <a:srgbClr val="C80000"/>
                </a:solidFill>
                <a:latin typeface="Menlo"/>
                <a:cs typeface="Menlo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(</a:t>
            </a:r>
            <a:r>
              <a:rPr sz="900" i="1" dirty="0">
                <a:solidFill>
                  <a:srgbClr val="C80000"/>
                </a:solidFill>
                <a:latin typeface="Arial"/>
                <a:cs typeface="Arial"/>
              </a:rPr>
              <a:t>m</a:t>
            </a:r>
            <a:r>
              <a:rPr sz="900" i="1" spc="-11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i="1" spc="130" dirty="0">
                <a:solidFill>
                  <a:srgbClr val="C80000"/>
                </a:solidFill>
                <a:latin typeface="Menlo"/>
                <a:cs typeface="Menlo"/>
              </a:rPr>
              <a:t>−</a:t>
            </a:r>
            <a:r>
              <a:rPr sz="900" i="1" spc="130" dirty="0">
                <a:solidFill>
                  <a:srgbClr val="C80000"/>
                </a:solidFill>
                <a:latin typeface="Arial"/>
                <a:cs typeface="Arial"/>
              </a:rPr>
              <a:t>f</a:t>
            </a:r>
            <a:r>
              <a:rPr sz="900" i="1" spc="-1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55" dirty="0">
                <a:solidFill>
                  <a:srgbClr val="C80000"/>
                </a:solidFill>
                <a:latin typeface="Arial"/>
                <a:cs typeface="Arial"/>
              </a:rPr>
              <a:t>)</a:t>
            </a:r>
            <a:r>
              <a:rPr sz="900" spc="-6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i="1" spc="150" dirty="0">
                <a:solidFill>
                  <a:srgbClr val="C80000"/>
                </a:solidFill>
                <a:latin typeface="Menlo"/>
                <a:cs typeface="Menlo"/>
              </a:rPr>
              <a:t>≥</a:t>
            </a:r>
            <a:r>
              <a:rPr sz="900" i="1" spc="-345" dirty="0">
                <a:solidFill>
                  <a:srgbClr val="C80000"/>
                </a:solidFill>
                <a:latin typeface="Menlo"/>
                <a:cs typeface="Menlo"/>
              </a:rPr>
              <a:t> </a:t>
            </a:r>
            <a:r>
              <a:rPr sz="900" i="1" dirty="0">
                <a:solidFill>
                  <a:srgbClr val="C80000"/>
                </a:solidFill>
                <a:latin typeface="Arial"/>
                <a:cs typeface="Arial"/>
              </a:rPr>
              <a:t>m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or,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dirty="0">
                <a:solidFill>
                  <a:srgbClr val="C80000"/>
                </a:solidFill>
                <a:latin typeface="Arial"/>
                <a:cs typeface="Arial"/>
              </a:rPr>
              <a:t>f</a:t>
            </a:r>
            <a:r>
              <a:rPr sz="900" i="1" spc="6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i="1" spc="150" dirty="0">
                <a:solidFill>
                  <a:srgbClr val="C80000"/>
                </a:solidFill>
                <a:latin typeface="Menlo"/>
                <a:cs typeface="Menlo"/>
              </a:rPr>
              <a:t>≥</a:t>
            </a:r>
            <a:r>
              <a:rPr sz="900" i="1" spc="-345" dirty="0">
                <a:solidFill>
                  <a:srgbClr val="C80000"/>
                </a:solidFill>
                <a:latin typeface="Menlo"/>
                <a:cs typeface="Menlo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2</a:t>
            </a:r>
            <a:r>
              <a:rPr sz="900" i="1" spc="-10" dirty="0">
                <a:solidFill>
                  <a:srgbClr val="C80000"/>
                </a:solidFill>
                <a:latin typeface="Arial"/>
                <a:cs typeface="Arial"/>
              </a:rPr>
              <a:t>m</a:t>
            </a:r>
            <a:r>
              <a:rPr sz="900" i="1" spc="-11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i="1" spc="80" dirty="0">
                <a:solidFill>
                  <a:srgbClr val="C80000"/>
                </a:solidFill>
                <a:latin typeface="Menlo"/>
                <a:cs typeface="Menlo"/>
              </a:rPr>
              <a:t>−</a:t>
            </a:r>
            <a:r>
              <a:rPr sz="900" i="1" spc="80" dirty="0">
                <a:solidFill>
                  <a:srgbClr val="C80000"/>
                </a:solidFill>
                <a:latin typeface="Arial"/>
                <a:cs typeface="Arial"/>
              </a:rPr>
              <a:t>N</a:t>
            </a:r>
            <a:r>
              <a:rPr sz="900" spc="8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192405" indent="-116839">
              <a:lnSpc>
                <a:spcPts val="760"/>
              </a:lnSpc>
              <a:spcBef>
                <a:spcPts val="590"/>
              </a:spcBef>
              <a:buClr>
                <a:srgbClr val="3333B2"/>
              </a:buClr>
              <a:buFont typeface="Menlo"/>
              <a:buChar char="•"/>
              <a:tabLst>
                <a:tab pos="193040" algn="l"/>
                <a:tab pos="2246630" algn="l"/>
              </a:tabLst>
            </a:pPr>
            <a:r>
              <a:rPr sz="1350" baseline="3086" dirty="0">
                <a:latin typeface="Arial"/>
                <a:cs typeface="Arial"/>
              </a:rPr>
              <a:t>The</a:t>
            </a:r>
            <a:r>
              <a:rPr sz="1350" spc="-37" baseline="3086" dirty="0">
                <a:latin typeface="Arial"/>
                <a:cs typeface="Arial"/>
              </a:rPr>
              <a:t> </a:t>
            </a:r>
            <a:r>
              <a:rPr sz="1350" baseline="3086" dirty="0">
                <a:latin typeface="Arial"/>
                <a:cs typeface="Arial"/>
              </a:rPr>
              <a:t>probability</a:t>
            </a:r>
            <a:r>
              <a:rPr sz="1350" spc="-37" baseline="3086" dirty="0">
                <a:latin typeface="Arial"/>
                <a:cs typeface="Arial"/>
              </a:rPr>
              <a:t> </a:t>
            </a:r>
            <a:r>
              <a:rPr sz="1350" baseline="3086" dirty="0">
                <a:latin typeface="Arial"/>
                <a:cs typeface="Arial"/>
              </a:rPr>
              <a:t>of</a:t>
            </a:r>
            <a:r>
              <a:rPr sz="1350" spc="-30" baseline="3086" dirty="0">
                <a:latin typeface="Arial"/>
                <a:cs typeface="Arial"/>
              </a:rPr>
              <a:t> </a:t>
            </a:r>
            <a:r>
              <a:rPr sz="1350" baseline="3086" dirty="0">
                <a:latin typeface="Arial"/>
                <a:cs typeface="Arial"/>
              </a:rPr>
              <a:t>a</a:t>
            </a:r>
            <a:r>
              <a:rPr sz="1350" spc="-37" baseline="3086" dirty="0">
                <a:latin typeface="Arial"/>
                <a:cs typeface="Arial"/>
              </a:rPr>
              <a:t> </a:t>
            </a:r>
            <a:r>
              <a:rPr sz="1350" baseline="3086" dirty="0">
                <a:latin typeface="Arial"/>
                <a:cs typeface="Arial"/>
              </a:rPr>
              <a:t>violation</a:t>
            </a:r>
            <a:r>
              <a:rPr sz="1350" spc="-37" baseline="3086" dirty="0">
                <a:latin typeface="Arial"/>
                <a:cs typeface="Arial"/>
              </a:rPr>
              <a:t> </a:t>
            </a:r>
            <a:r>
              <a:rPr sz="1350" baseline="3086" dirty="0">
                <a:latin typeface="Arial"/>
                <a:cs typeface="Arial"/>
              </a:rPr>
              <a:t>is</a:t>
            </a:r>
            <a:r>
              <a:rPr sz="1350" spc="-30" baseline="3086" dirty="0">
                <a:latin typeface="Arial"/>
                <a:cs typeface="Arial"/>
              </a:rPr>
              <a:t> </a:t>
            </a:r>
            <a:r>
              <a:rPr sz="900" spc="-25" dirty="0">
                <a:latin typeface="Times New Roman"/>
                <a:cs typeface="Times New Roman"/>
              </a:rPr>
              <a:t>∑</a:t>
            </a:r>
            <a:r>
              <a:rPr sz="1050" i="1" spc="-37" baseline="31746" dirty="0">
                <a:latin typeface="Arial"/>
                <a:cs typeface="Arial"/>
              </a:rPr>
              <a:t>m</a:t>
            </a:r>
            <a:r>
              <a:rPr sz="1050" i="1" baseline="31746" dirty="0">
                <a:latin typeface="Arial"/>
                <a:cs typeface="Arial"/>
              </a:rPr>
              <a:t>	</a:t>
            </a:r>
            <a:r>
              <a:rPr sz="1350" spc="-30" baseline="3086" dirty="0">
                <a:latin typeface="Arial"/>
                <a:cs typeface="Arial"/>
              </a:rPr>
              <a:t>P[</a:t>
            </a:r>
            <a:r>
              <a:rPr sz="1350" i="1" spc="-30" baseline="3086" dirty="0">
                <a:latin typeface="Arial"/>
                <a:cs typeface="Arial"/>
              </a:rPr>
              <a:t>k</a:t>
            </a:r>
            <a:r>
              <a:rPr sz="1350" i="1" spc="-225" baseline="3086" dirty="0">
                <a:latin typeface="Arial"/>
                <a:cs typeface="Arial"/>
              </a:rPr>
              <a:t> </a:t>
            </a:r>
            <a:r>
              <a:rPr sz="1350" spc="-37" baseline="3086" dirty="0">
                <a:latin typeface="Arial"/>
                <a:cs typeface="Arial"/>
              </a:rPr>
              <a:t>].</a:t>
            </a:r>
            <a:endParaRPr sz="1350" baseline="3086">
              <a:latin typeface="Arial"/>
              <a:cs typeface="Arial"/>
            </a:endParaRPr>
          </a:p>
          <a:p>
            <a:pPr marL="179705" algn="ctr">
              <a:lnSpc>
                <a:spcPts val="520"/>
              </a:lnSpc>
            </a:pPr>
            <a:r>
              <a:rPr sz="700" i="1" spc="-10" dirty="0">
                <a:latin typeface="Arial"/>
                <a:cs typeface="Arial"/>
              </a:rPr>
              <a:t>k</a:t>
            </a:r>
            <a:r>
              <a:rPr sz="700" i="1" spc="-120" dirty="0">
                <a:latin typeface="Arial"/>
                <a:cs typeface="Arial"/>
              </a:rPr>
              <a:t> </a:t>
            </a:r>
            <a:r>
              <a:rPr sz="700" spc="45" dirty="0">
                <a:latin typeface="Arial"/>
                <a:cs typeface="Arial"/>
              </a:rPr>
              <a:t>=2</a:t>
            </a:r>
            <a:r>
              <a:rPr sz="700" i="1" spc="45" dirty="0">
                <a:latin typeface="Arial"/>
                <a:cs typeface="Arial"/>
              </a:rPr>
              <a:t>m</a:t>
            </a:r>
            <a:r>
              <a:rPr sz="700" i="1" spc="45" dirty="0">
                <a:latin typeface="Menlo"/>
                <a:cs typeface="Menlo"/>
              </a:rPr>
              <a:t>−</a:t>
            </a:r>
            <a:r>
              <a:rPr sz="700" i="1" spc="45" dirty="0">
                <a:latin typeface="Arial"/>
                <a:cs typeface="Arial"/>
              </a:rPr>
              <a:t>N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2" name="object 12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53467" y="3349927"/>
            <a:ext cx="73850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A</a:t>
            </a:r>
            <a:r>
              <a:rPr sz="500" spc="3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decentralized</a:t>
            </a:r>
            <a:r>
              <a:rPr sz="500" spc="3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algorithm</a:t>
            </a:r>
            <a:endParaRPr sz="50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336B29D-587B-EC71-703D-B2D003A583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8207" y="1269277"/>
            <a:ext cx="1540320" cy="415999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059910" y="-1515"/>
            <a:ext cx="49466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Mutual</a:t>
            </a:r>
            <a:r>
              <a:rPr sz="500" spc="-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exclusion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3097530" cy="49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Decentralized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mutual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exclusion</a:t>
            </a:r>
            <a:endParaRPr sz="1200">
              <a:latin typeface="Arial"/>
              <a:cs typeface="Arial"/>
            </a:endParaRPr>
          </a:p>
          <a:p>
            <a:pPr marL="26035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Violation</a:t>
            </a:r>
            <a:r>
              <a:rPr sz="1000" spc="-5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probabilities</a:t>
            </a:r>
            <a:r>
              <a:rPr sz="10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for</a:t>
            </a:r>
            <a:r>
              <a:rPr sz="1000" spc="-5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various</a:t>
            </a:r>
            <a:r>
              <a:rPr sz="10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parameter</a:t>
            </a:r>
            <a:r>
              <a:rPr sz="1000" spc="-5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values</a:t>
            </a:r>
            <a:endParaRPr sz="10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672909" y="880579"/>
          <a:ext cx="3412485" cy="10655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38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2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38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438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587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568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N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m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p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b="1" spc="-10" dirty="0">
                          <a:latin typeface="Arial"/>
                          <a:cs typeface="Arial"/>
                        </a:rPr>
                        <a:t>Violation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N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m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p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b="1" spc="-10" dirty="0">
                          <a:latin typeface="Arial"/>
                          <a:cs typeface="Arial"/>
                        </a:rPr>
                        <a:t>Violation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8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8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95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5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95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 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95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i="1" spc="55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800" i="1" spc="-5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spc="-20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900" i="1" spc="-30" baseline="27777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900" spc="-30" baseline="27777" dirty="0">
                          <a:latin typeface="Arial"/>
                          <a:cs typeface="Arial"/>
                        </a:rPr>
                        <a:t>5</a:t>
                      </a:r>
                      <a:endParaRPr sz="900" baseline="27777">
                        <a:latin typeface="Arial"/>
                        <a:cs typeface="Arial"/>
                      </a:endParaRPr>
                    </a:p>
                  </a:txBody>
                  <a:tcPr marL="0" marR="0" marT="95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8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95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5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95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30</a:t>
                      </a:r>
                      <a:r>
                        <a:rPr sz="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95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i="1" spc="55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800" i="1" spc="-5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spc="-20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900" i="1" spc="-30" baseline="27777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900" spc="-30" baseline="27777" dirty="0">
                          <a:latin typeface="Arial"/>
                          <a:cs typeface="Arial"/>
                        </a:rPr>
                        <a:t>3</a:t>
                      </a:r>
                      <a:endParaRPr sz="900" baseline="27777">
                        <a:latin typeface="Arial"/>
                        <a:cs typeface="Arial"/>
                      </a:endParaRPr>
                    </a:p>
                  </a:txBody>
                  <a:tcPr marL="0" marR="0" marT="95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8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 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90"/>
                        </a:lnSpc>
                      </a:pPr>
                      <a:r>
                        <a:rPr sz="1200" i="1" spc="82" baseline="-20833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1200" i="1" spc="-7" baseline="-20833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1200" spc="-15" baseline="-20833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600" i="1" spc="-10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600" spc="-10" dirty="0">
                          <a:latin typeface="Arial"/>
                          <a:cs typeface="Arial"/>
                        </a:rPr>
                        <a:t>11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8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30</a:t>
                      </a:r>
                      <a:r>
                        <a:rPr sz="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i="1" spc="55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800" i="1" spc="-5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spc="-20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900" i="1" spc="-30" baseline="27777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900" spc="-30" baseline="27777" dirty="0">
                          <a:latin typeface="Arial"/>
                          <a:cs typeface="Arial"/>
                        </a:rPr>
                        <a:t>7</a:t>
                      </a:r>
                      <a:endParaRPr sz="900" baseline="27777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04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16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9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 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i="1" spc="55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800" i="1" spc="-5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spc="-20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900" i="1" spc="-30" baseline="27777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900" spc="-30" baseline="27777" dirty="0">
                          <a:latin typeface="Arial"/>
                          <a:cs typeface="Arial"/>
                        </a:rPr>
                        <a:t>4</a:t>
                      </a:r>
                      <a:endParaRPr sz="900" baseline="27777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16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9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30</a:t>
                      </a:r>
                      <a:r>
                        <a:rPr sz="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i="1" spc="55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800" i="1" spc="-5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spc="-20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900" i="1" spc="-30" baseline="27777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900" spc="-30" baseline="27777" dirty="0">
                          <a:latin typeface="Arial"/>
                          <a:cs typeface="Arial"/>
                        </a:rPr>
                        <a:t>2</a:t>
                      </a:r>
                      <a:endParaRPr sz="900" baseline="27777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04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16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12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 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90"/>
                        </a:lnSpc>
                      </a:pPr>
                      <a:r>
                        <a:rPr sz="1200" i="1" spc="82" baseline="-20833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1200" i="1" spc="-7" baseline="-20833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1200" spc="-15" baseline="-20833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600" i="1" spc="-10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600" spc="-10" dirty="0">
                          <a:latin typeface="Arial"/>
                          <a:cs typeface="Arial"/>
                        </a:rPr>
                        <a:t>21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16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12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30</a:t>
                      </a:r>
                      <a:r>
                        <a:rPr sz="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ts val="690"/>
                        </a:lnSpc>
                      </a:pPr>
                      <a:r>
                        <a:rPr sz="1200" i="1" spc="82" baseline="-20833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1200" i="1" spc="-7" baseline="-20833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1200" spc="-15" baseline="-20833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600" i="1" spc="-10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600" spc="-10" dirty="0">
                          <a:latin typeface="Arial"/>
                          <a:cs typeface="Arial"/>
                        </a:rPr>
                        <a:t>13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4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32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17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 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i="1" spc="55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800" i="1" spc="-5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spc="-20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900" i="1" spc="-30" baseline="27777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900" spc="-30" baseline="27777" dirty="0">
                          <a:latin typeface="Arial"/>
                          <a:cs typeface="Arial"/>
                        </a:rPr>
                        <a:t>4</a:t>
                      </a:r>
                      <a:endParaRPr sz="900" baseline="27777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32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17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30</a:t>
                      </a:r>
                      <a:r>
                        <a:rPr sz="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i="1" spc="55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800" i="1" spc="-5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spc="-20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900" i="1" spc="-30" baseline="27777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900" spc="-30" baseline="27777" dirty="0">
                          <a:latin typeface="Arial"/>
                          <a:cs typeface="Arial"/>
                        </a:rPr>
                        <a:t>2</a:t>
                      </a:r>
                      <a:endParaRPr sz="900" baseline="27777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04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32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24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 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90"/>
                        </a:lnSpc>
                      </a:pPr>
                      <a:r>
                        <a:rPr sz="1200" i="1" spc="82" baseline="-20833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1200" i="1" spc="-7" baseline="-20833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1200" spc="-15" baseline="-20833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600" i="1" spc="-10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600" spc="-10" dirty="0">
                          <a:latin typeface="Arial"/>
                          <a:cs typeface="Arial"/>
                        </a:rPr>
                        <a:t>43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32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24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30</a:t>
                      </a:r>
                      <a:r>
                        <a:rPr sz="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ts val="690"/>
                        </a:lnSpc>
                      </a:pPr>
                      <a:r>
                        <a:rPr sz="1200" i="1" spc="82" baseline="-20833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1200" i="1" spc="-7" baseline="-20833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1200" spc="-15" baseline="-20833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600" i="1" spc="-10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600" spc="-10" dirty="0">
                          <a:latin typeface="Arial"/>
                          <a:cs typeface="Arial"/>
                        </a:rPr>
                        <a:t>27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7" name="object 7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8" name="object 8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3467" y="3349927"/>
            <a:ext cx="73850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A</a:t>
            </a:r>
            <a:r>
              <a:rPr sz="500" spc="3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decentralized</a:t>
            </a:r>
            <a:r>
              <a:rPr sz="500" spc="3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algorithm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059910" y="-1515"/>
            <a:ext cx="49466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Mutual</a:t>
            </a:r>
            <a:r>
              <a:rPr sz="500" spc="-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exclusion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3097530" cy="49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Decentralized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mutual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exclusion</a:t>
            </a:r>
            <a:endParaRPr sz="1200">
              <a:latin typeface="Arial"/>
              <a:cs typeface="Arial"/>
            </a:endParaRPr>
          </a:p>
          <a:p>
            <a:pPr marL="26035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Violation</a:t>
            </a:r>
            <a:r>
              <a:rPr sz="1000" spc="-5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probabilities</a:t>
            </a:r>
            <a:r>
              <a:rPr sz="10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for</a:t>
            </a:r>
            <a:r>
              <a:rPr sz="1000" spc="-5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various</a:t>
            </a:r>
            <a:r>
              <a:rPr sz="10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parameter</a:t>
            </a:r>
            <a:r>
              <a:rPr sz="1000" spc="-5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values</a:t>
            </a:r>
            <a:endParaRPr sz="10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672909" y="880579"/>
          <a:ext cx="3412485" cy="10655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38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2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38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438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587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568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N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m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p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b="1" spc="-10" dirty="0">
                          <a:latin typeface="Arial"/>
                          <a:cs typeface="Arial"/>
                        </a:rPr>
                        <a:t>Violation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N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m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p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b="1" spc="-10" dirty="0">
                          <a:latin typeface="Arial"/>
                          <a:cs typeface="Arial"/>
                        </a:rPr>
                        <a:t>Violation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8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8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95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5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95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 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95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i="1" spc="55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800" i="1" spc="-5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spc="-20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900" i="1" spc="-30" baseline="27777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900" spc="-30" baseline="27777" dirty="0">
                          <a:latin typeface="Arial"/>
                          <a:cs typeface="Arial"/>
                        </a:rPr>
                        <a:t>5</a:t>
                      </a:r>
                      <a:endParaRPr sz="900" baseline="27777">
                        <a:latin typeface="Arial"/>
                        <a:cs typeface="Arial"/>
                      </a:endParaRPr>
                    </a:p>
                  </a:txBody>
                  <a:tcPr marL="0" marR="0" marT="95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8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95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5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95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30</a:t>
                      </a:r>
                      <a:r>
                        <a:rPr sz="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95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i="1" spc="55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800" i="1" spc="-5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spc="-20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900" i="1" spc="-30" baseline="27777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900" spc="-30" baseline="27777" dirty="0">
                          <a:latin typeface="Arial"/>
                          <a:cs typeface="Arial"/>
                        </a:rPr>
                        <a:t>3</a:t>
                      </a:r>
                      <a:endParaRPr sz="900" baseline="27777">
                        <a:latin typeface="Arial"/>
                        <a:cs typeface="Arial"/>
                      </a:endParaRPr>
                    </a:p>
                  </a:txBody>
                  <a:tcPr marL="0" marR="0" marT="95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8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 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90"/>
                        </a:lnSpc>
                      </a:pPr>
                      <a:r>
                        <a:rPr sz="1200" i="1" spc="82" baseline="-20833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1200" i="1" spc="-7" baseline="-20833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1200" spc="-15" baseline="-20833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600" i="1" spc="-10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600" spc="-10" dirty="0">
                          <a:latin typeface="Arial"/>
                          <a:cs typeface="Arial"/>
                        </a:rPr>
                        <a:t>11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8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30</a:t>
                      </a:r>
                      <a:r>
                        <a:rPr sz="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i="1" spc="55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800" i="1" spc="-5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spc="-20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900" i="1" spc="-30" baseline="27777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900" spc="-30" baseline="27777" dirty="0">
                          <a:latin typeface="Arial"/>
                          <a:cs typeface="Arial"/>
                        </a:rPr>
                        <a:t>7</a:t>
                      </a:r>
                      <a:endParaRPr sz="900" baseline="27777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04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16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9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 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i="1" spc="55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800" i="1" spc="-5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spc="-20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900" i="1" spc="-30" baseline="27777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900" spc="-30" baseline="27777" dirty="0">
                          <a:latin typeface="Arial"/>
                          <a:cs typeface="Arial"/>
                        </a:rPr>
                        <a:t>4</a:t>
                      </a:r>
                      <a:endParaRPr sz="900" baseline="27777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16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9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30</a:t>
                      </a:r>
                      <a:r>
                        <a:rPr sz="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i="1" spc="55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800" i="1" spc="-5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spc="-20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900" i="1" spc="-30" baseline="27777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900" spc="-30" baseline="27777" dirty="0">
                          <a:latin typeface="Arial"/>
                          <a:cs typeface="Arial"/>
                        </a:rPr>
                        <a:t>2</a:t>
                      </a:r>
                      <a:endParaRPr sz="900" baseline="27777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04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16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12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 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90"/>
                        </a:lnSpc>
                      </a:pPr>
                      <a:r>
                        <a:rPr sz="1200" i="1" spc="82" baseline="-20833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1200" i="1" spc="-7" baseline="-20833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1200" spc="-15" baseline="-20833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600" i="1" spc="-10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600" spc="-10" dirty="0">
                          <a:latin typeface="Arial"/>
                          <a:cs typeface="Arial"/>
                        </a:rPr>
                        <a:t>21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16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12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30</a:t>
                      </a:r>
                      <a:r>
                        <a:rPr sz="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ts val="690"/>
                        </a:lnSpc>
                      </a:pPr>
                      <a:r>
                        <a:rPr sz="1200" i="1" spc="82" baseline="-20833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1200" i="1" spc="-7" baseline="-20833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1200" spc="-15" baseline="-20833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600" i="1" spc="-10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600" spc="-10" dirty="0">
                          <a:latin typeface="Arial"/>
                          <a:cs typeface="Arial"/>
                        </a:rPr>
                        <a:t>13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4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32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17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 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i="1" spc="55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800" i="1" spc="-5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spc="-20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900" i="1" spc="-30" baseline="27777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900" spc="-30" baseline="27777" dirty="0">
                          <a:latin typeface="Arial"/>
                          <a:cs typeface="Arial"/>
                        </a:rPr>
                        <a:t>4</a:t>
                      </a:r>
                      <a:endParaRPr sz="900" baseline="27777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32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17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30</a:t>
                      </a:r>
                      <a:r>
                        <a:rPr sz="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i="1" spc="55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800" i="1" spc="-5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spc="-20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900" i="1" spc="-30" baseline="27777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900" spc="-30" baseline="27777" dirty="0">
                          <a:latin typeface="Arial"/>
                          <a:cs typeface="Arial"/>
                        </a:rPr>
                        <a:t>2</a:t>
                      </a:r>
                      <a:endParaRPr sz="900" baseline="27777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04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32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24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 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90"/>
                        </a:lnSpc>
                      </a:pPr>
                      <a:r>
                        <a:rPr sz="1200" i="1" spc="82" baseline="-20833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1200" i="1" spc="-7" baseline="-20833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1200" spc="-15" baseline="-20833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600" i="1" spc="-10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600" spc="-10" dirty="0">
                          <a:latin typeface="Arial"/>
                          <a:cs typeface="Arial"/>
                        </a:rPr>
                        <a:t>43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32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24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30</a:t>
                      </a:r>
                      <a:r>
                        <a:rPr sz="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sec/hour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ts val="690"/>
                        </a:lnSpc>
                      </a:pPr>
                      <a:r>
                        <a:rPr sz="1200" i="1" spc="82" baseline="-20833" dirty="0">
                          <a:latin typeface="STIX Two Text"/>
                          <a:cs typeface="STIX Two Text"/>
                        </a:rPr>
                        <a:t>&lt;</a:t>
                      </a:r>
                      <a:r>
                        <a:rPr sz="1200" i="1" spc="-7" baseline="-20833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1200" spc="-15" baseline="-20833" dirty="0">
                          <a:latin typeface="Arial"/>
                          <a:cs typeface="Arial"/>
                        </a:rPr>
                        <a:t>10</a:t>
                      </a:r>
                      <a:r>
                        <a:rPr sz="600" i="1" spc="-10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600" spc="-10" dirty="0">
                          <a:latin typeface="Arial"/>
                          <a:cs typeface="Arial"/>
                        </a:rPr>
                        <a:t>27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object 7"/>
          <p:cNvSpPr txBox="1"/>
          <p:nvPr/>
        </p:nvSpPr>
        <p:spPr>
          <a:xfrm>
            <a:off x="341947" y="2152683"/>
            <a:ext cx="1233170" cy="34353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So....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latin typeface="Arial"/>
                <a:cs typeface="Arial"/>
              </a:rPr>
              <a:t>What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conclude?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467" y="3349927"/>
            <a:ext cx="73850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A</a:t>
            </a:r>
            <a:r>
              <a:rPr sz="500" spc="3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decentralized</a:t>
            </a:r>
            <a:r>
              <a:rPr sz="500" spc="3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algorithm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059910" y="-1515"/>
            <a:ext cx="49466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Mutual</a:t>
            </a:r>
            <a:r>
              <a:rPr sz="500" spc="-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exclusion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03327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Mutual</a:t>
            </a:r>
            <a:r>
              <a:rPr sz="1200" spc="-6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exclusion:</a:t>
            </a:r>
            <a:r>
              <a:rPr sz="1200" spc="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comparison</a:t>
            </a:r>
            <a:endParaRPr sz="12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545515" y="765632"/>
          <a:ext cx="3512185" cy="9886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73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06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80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89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78105">
                        <a:lnSpc>
                          <a:spcPct val="100000"/>
                        </a:lnSpc>
                      </a:pPr>
                      <a:r>
                        <a:rPr sz="800" b="1" spc="-10" dirty="0">
                          <a:latin typeface="Arial"/>
                          <a:cs typeface="Arial"/>
                        </a:rPr>
                        <a:t>Algorithm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Messages</a:t>
                      </a:r>
                      <a:r>
                        <a:rPr sz="800" b="1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spc="-25" dirty="0">
                          <a:latin typeface="Arial"/>
                          <a:cs typeface="Arial"/>
                        </a:rPr>
                        <a:t>per</a:t>
                      </a:r>
                      <a:endParaRPr sz="800">
                        <a:latin typeface="Arial"/>
                        <a:cs typeface="Arial"/>
                      </a:endParaRPr>
                    </a:p>
                    <a:p>
                      <a:pPr marL="7810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800" b="1" spc="-10" dirty="0">
                          <a:latin typeface="Arial"/>
                          <a:cs typeface="Arial"/>
                        </a:rPr>
                        <a:t>entry/exit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Delay</a:t>
                      </a:r>
                      <a:r>
                        <a:rPr sz="800" b="1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dirty="0">
                          <a:latin typeface="Arial"/>
                          <a:cs typeface="Arial"/>
                        </a:rPr>
                        <a:t>before</a:t>
                      </a:r>
                      <a:r>
                        <a:rPr sz="800" b="1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spc="-10" dirty="0">
                          <a:latin typeface="Arial"/>
                          <a:cs typeface="Arial"/>
                        </a:rPr>
                        <a:t>entry</a:t>
                      </a:r>
                      <a:endParaRPr sz="800">
                        <a:latin typeface="Arial"/>
                        <a:cs typeface="Arial"/>
                      </a:endParaRPr>
                    </a:p>
                    <a:p>
                      <a:pPr marL="7810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(in</a:t>
                      </a:r>
                      <a:r>
                        <a:rPr sz="800" b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dirty="0">
                          <a:latin typeface="Arial"/>
                          <a:cs typeface="Arial"/>
                        </a:rPr>
                        <a:t>message</a:t>
                      </a:r>
                      <a:r>
                        <a:rPr sz="800" b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spc="-10" dirty="0">
                          <a:latin typeface="Arial"/>
                          <a:cs typeface="Arial"/>
                        </a:rPr>
                        <a:t>times)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80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800" spc="-10" dirty="0">
                          <a:latin typeface="Arial"/>
                          <a:cs typeface="Arial"/>
                        </a:rPr>
                        <a:t>Centralized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3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195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spc="-10" dirty="0">
                          <a:latin typeface="Arial"/>
                          <a:cs typeface="Arial"/>
                        </a:rPr>
                        <a:t>Distributed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2(</a:t>
                      </a:r>
                      <a:r>
                        <a:rPr sz="800" i="1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8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i="1" spc="130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800" i="1" spc="-350" dirty="0">
                          <a:latin typeface="Menlo"/>
                          <a:cs typeface="Menlo"/>
                        </a:rPr>
                        <a:t> </a:t>
                      </a:r>
                      <a:r>
                        <a:rPr sz="800" spc="-25" dirty="0">
                          <a:latin typeface="Arial"/>
                          <a:cs typeface="Arial"/>
                        </a:rPr>
                        <a:t>1)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2(</a:t>
                      </a:r>
                      <a:r>
                        <a:rPr sz="800" i="1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8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i="1" spc="130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800" i="1" spc="-350" dirty="0">
                          <a:latin typeface="Menlo"/>
                          <a:cs typeface="Menlo"/>
                        </a:rPr>
                        <a:t> </a:t>
                      </a:r>
                      <a:r>
                        <a:rPr sz="800" spc="-25" dirty="0">
                          <a:latin typeface="Arial"/>
                          <a:cs typeface="Arial"/>
                        </a:rPr>
                        <a:t>1)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3195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Token </a:t>
                      </a:r>
                      <a:r>
                        <a:rPr sz="800" spc="-20" dirty="0">
                          <a:latin typeface="Arial"/>
                          <a:cs typeface="Arial"/>
                        </a:rPr>
                        <a:t>ring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spc="7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800" i="1" spc="75" dirty="0">
                          <a:latin typeface="STIX Two Text"/>
                          <a:cs typeface="STIX Two Text"/>
                        </a:rPr>
                        <a:t>,...,</a:t>
                      </a:r>
                      <a:r>
                        <a:rPr sz="800" i="1" spc="-75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spc="-50" dirty="0">
                          <a:latin typeface="Times New Roman"/>
                          <a:cs typeface="Times New Roman"/>
                        </a:rPr>
                        <a:t>∞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spc="7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800" i="1" spc="75" dirty="0">
                          <a:latin typeface="STIX Two Text"/>
                          <a:cs typeface="STIX Two Text"/>
                        </a:rPr>
                        <a:t>,...,</a:t>
                      </a:r>
                      <a:r>
                        <a:rPr sz="800" i="1" spc="-90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i="1" spc="-10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800" i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i="1" spc="130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800" i="1" spc="-365" dirty="0">
                          <a:latin typeface="Menlo"/>
                          <a:cs typeface="Menlo"/>
                        </a:rPr>
                        <a:t> </a:t>
                      </a:r>
                      <a:r>
                        <a:rPr sz="800" spc="-50" dirty="0">
                          <a:latin typeface="Arial"/>
                          <a:cs typeface="Arial"/>
                        </a:rPr>
                        <a:t>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195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spc="-10" dirty="0">
                          <a:latin typeface="Arial"/>
                          <a:cs typeface="Arial"/>
                        </a:rPr>
                        <a:t>Decentralized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spc="-1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800" i="1" spc="-10" dirty="0">
                          <a:latin typeface="Arial"/>
                          <a:cs typeface="Arial"/>
                        </a:rPr>
                        <a:t>kN</a:t>
                      </a:r>
                      <a:r>
                        <a:rPr sz="800" i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114" dirty="0">
                          <a:latin typeface="Arial"/>
                          <a:cs typeface="Arial"/>
                        </a:rPr>
                        <a:t>+(</a:t>
                      </a:r>
                      <a:r>
                        <a:rPr sz="800" i="1" spc="114" dirty="0">
                          <a:latin typeface="Arial"/>
                          <a:cs typeface="Arial"/>
                        </a:rPr>
                        <a:t>k</a:t>
                      </a:r>
                      <a:r>
                        <a:rPr sz="800" i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i="1" spc="130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800" i="1" spc="-350" dirty="0">
                          <a:latin typeface="Menlo"/>
                          <a:cs typeface="Menlo"/>
                        </a:rPr>
                        <a:t>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1)</a:t>
                      </a:r>
                      <a:r>
                        <a:rPr sz="800" i="1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800" i="1" dirty="0">
                          <a:latin typeface="STIX Two Text"/>
                          <a:cs typeface="STIX Two Text"/>
                        </a:rPr>
                        <a:t>/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800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185" dirty="0">
                          <a:latin typeface="Arial"/>
                          <a:cs typeface="Arial"/>
                        </a:rPr>
                        <a:t>+</a:t>
                      </a:r>
                      <a:r>
                        <a:rPr sz="800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i="1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800" i="1" dirty="0">
                          <a:latin typeface="STIX Two Text"/>
                          <a:cs typeface="STIX Two Text"/>
                        </a:rPr>
                        <a:t>,</a:t>
                      </a:r>
                      <a:r>
                        <a:rPr sz="800" i="1" spc="-70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i="1" dirty="0">
                          <a:latin typeface="Arial"/>
                          <a:cs typeface="Arial"/>
                        </a:rPr>
                        <a:t>k</a:t>
                      </a:r>
                      <a:r>
                        <a:rPr sz="800" i="1" spc="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185" dirty="0">
                          <a:latin typeface="Arial"/>
                          <a:cs typeface="Arial"/>
                        </a:rPr>
                        <a:t>=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 1</a:t>
                      </a:r>
                      <a:r>
                        <a:rPr sz="800" i="1" dirty="0">
                          <a:latin typeface="STIX Two Text"/>
                          <a:cs typeface="STIX Two Text"/>
                        </a:rPr>
                        <a:t>,</a:t>
                      </a:r>
                      <a:r>
                        <a:rPr sz="800" i="1" spc="-75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spc="6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800" i="1" spc="60" dirty="0">
                          <a:latin typeface="STIX Two Text"/>
                          <a:cs typeface="STIX Two Text"/>
                        </a:rPr>
                        <a:t>,...</a:t>
                      </a:r>
                      <a:endParaRPr sz="800">
                        <a:latin typeface="STIX Two Text"/>
                        <a:cs typeface="STIX Two Text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800" spc="-1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800" i="1" spc="-10" dirty="0">
                          <a:latin typeface="Arial"/>
                          <a:cs typeface="Arial"/>
                        </a:rPr>
                        <a:t>kN</a:t>
                      </a:r>
                      <a:r>
                        <a:rPr sz="800" i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114" dirty="0">
                          <a:latin typeface="Arial"/>
                          <a:cs typeface="Arial"/>
                        </a:rPr>
                        <a:t>+(</a:t>
                      </a:r>
                      <a:r>
                        <a:rPr sz="800" i="1" spc="114" dirty="0">
                          <a:latin typeface="Arial"/>
                          <a:cs typeface="Arial"/>
                        </a:rPr>
                        <a:t>k</a:t>
                      </a:r>
                      <a:r>
                        <a:rPr sz="8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i="1" spc="130" dirty="0">
                          <a:latin typeface="Menlo"/>
                          <a:cs typeface="Menlo"/>
                        </a:rPr>
                        <a:t>−</a:t>
                      </a:r>
                      <a:r>
                        <a:rPr sz="800" i="1" spc="-370" dirty="0">
                          <a:latin typeface="Menlo"/>
                          <a:cs typeface="Menlo"/>
                        </a:rPr>
                        <a:t> 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1)</a:t>
                      </a:r>
                      <a:r>
                        <a:rPr sz="800" i="1" spc="-10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800" i="1" spc="-10" dirty="0">
                          <a:latin typeface="STIX Two Text"/>
                          <a:cs typeface="STIX Two Text"/>
                        </a:rPr>
                        <a:t>/</a:t>
                      </a:r>
                      <a:r>
                        <a:rPr sz="800" spc="-10" dirty="0">
                          <a:latin typeface="Arial"/>
                          <a:cs typeface="Arial"/>
                        </a:rPr>
                        <a:t>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7" name="object 7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8" name="object 8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3467" y="3349927"/>
            <a:ext cx="73850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A</a:t>
            </a:r>
            <a:r>
              <a:rPr sz="500" spc="3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decentralized</a:t>
            </a:r>
            <a:r>
              <a:rPr sz="500" spc="3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algorithm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1891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Mutual</a:t>
            </a:r>
            <a:r>
              <a:rPr sz="500" spc="-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exclusion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Example:</a:t>
            </a:r>
            <a:r>
              <a:rPr spc="15" dirty="0"/>
              <a:t> </a:t>
            </a:r>
            <a:r>
              <a:rPr spc="-10" dirty="0"/>
              <a:t>ZooKeeper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594" y="514774"/>
            <a:ext cx="3938270" cy="12839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Basics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(and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keeping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it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simple)</a:t>
            </a:r>
            <a:endParaRPr sz="1000">
              <a:latin typeface="Arial"/>
              <a:cs typeface="Arial"/>
            </a:endParaRPr>
          </a:p>
          <a:p>
            <a:pPr marL="278130" indent="-120650">
              <a:lnSpc>
                <a:spcPct val="100000"/>
              </a:lnSpc>
              <a:spcBef>
                <a:spcPts val="710"/>
              </a:spcBef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spc="-10" dirty="0">
                <a:latin typeface="Arial"/>
                <a:cs typeface="Arial"/>
              </a:rPr>
              <a:t>Centralized</a:t>
            </a:r>
            <a:r>
              <a:rPr sz="900" dirty="0">
                <a:latin typeface="Arial"/>
                <a:cs typeface="Arial"/>
              </a:rPr>
              <a:t> server </a:t>
            </a:r>
            <a:r>
              <a:rPr sz="900" spc="-10" dirty="0">
                <a:latin typeface="Arial"/>
                <a:cs typeface="Arial"/>
              </a:rPr>
              <a:t>setup</a:t>
            </a:r>
            <a:endParaRPr sz="900">
              <a:latin typeface="Arial"/>
              <a:cs typeface="Arial"/>
            </a:endParaRPr>
          </a:p>
          <a:p>
            <a:pPr marL="278130" marR="17780" indent="-120650">
              <a:lnSpc>
                <a:spcPct val="111600"/>
              </a:lnSpc>
              <a:spcBef>
                <a:spcPts val="295"/>
              </a:spcBef>
              <a:buClr>
                <a:srgbClr val="3333B2"/>
              </a:buClr>
              <a:buFont typeface="Menlo"/>
              <a:buChar char="•"/>
              <a:tabLst>
                <a:tab pos="274955" algn="l"/>
              </a:tabLst>
            </a:pPr>
            <a:r>
              <a:rPr sz="900" dirty="0">
                <a:latin typeface="Arial"/>
                <a:cs typeface="Arial"/>
              </a:rPr>
              <a:t>All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client-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communication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nonblocking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immediately</a:t>
            </a:r>
            <a:r>
              <a:rPr sz="900" spc="-20" dirty="0">
                <a:latin typeface="Arial"/>
                <a:cs typeface="Arial"/>
              </a:rPr>
              <a:t> gets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response</a:t>
            </a:r>
            <a:endParaRPr sz="900">
              <a:latin typeface="Arial"/>
              <a:cs typeface="Arial"/>
            </a:endParaRPr>
          </a:p>
          <a:p>
            <a:pPr marL="278130" marR="440690" indent="-120650">
              <a:lnSpc>
                <a:spcPct val="111600"/>
              </a:lnSpc>
              <a:spcBef>
                <a:spcPts val="300"/>
              </a:spcBef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spc="-10" dirty="0">
                <a:latin typeface="Arial"/>
                <a:cs typeface="Arial"/>
              </a:rPr>
              <a:t>ZooKeeper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maintains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tree-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based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namespace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akin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filesystem</a:t>
            </a:r>
            <a:endParaRPr sz="900">
              <a:latin typeface="Arial"/>
              <a:cs typeface="Arial"/>
            </a:endParaRPr>
          </a:p>
          <a:p>
            <a:pPr marL="278130" indent="-120650">
              <a:lnSpc>
                <a:spcPct val="100000"/>
              </a:lnSpc>
              <a:spcBef>
                <a:spcPts val="425"/>
              </a:spcBef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dirty="0">
                <a:latin typeface="Arial"/>
                <a:cs typeface="Arial"/>
              </a:rPr>
              <a:t>Clients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create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delete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update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nodes,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well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check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existence</a:t>
            </a:r>
            <a:r>
              <a:rPr sz="900" spc="-1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11760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Example:</a:t>
            </a:r>
            <a:r>
              <a:rPr sz="500" spc="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Simple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locking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with</a:t>
            </a:r>
            <a:r>
              <a:rPr sz="500" spc="-2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ZooKeeper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1891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Mutual</a:t>
            </a:r>
            <a:r>
              <a:rPr sz="500" spc="-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exclusion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ZooKeeper</a:t>
            </a:r>
            <a:r>
              <a:rPr spc="-35" dirty="0"/>
              <a:t> </a:t>
            </a:r>
            <a:r>
              <a:rPr dirty="0"/>
              <a:t>race</a:t>
            </a:r>
            <a:r>
              <a:rPr spc="-35" dirty="0"/>
              <a:t> </a:t>
            </a:r>
            <a:r>
              <a:rPr spc="-10" dirty="0"/>
              <a:t>condition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1894" y="499476"/>
            <a:ext cx="3945890" cy="234378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215"/>
              </a:spcBef>
            </a:pPr>
            <a:r>
              <a:rPr sz="1000" spc="-20" dirty="0">
                <a:solidFill>
                  <a:srgbClr val="C80000"/>
                </a:solidFill>
                <a:latin typeface="Arial"/>
                <a:cs typeface="Arial"/>
              </a:rPr>
              <a:t>Note</a:t>
            </a:r>
            <a:endParaRPr sz="1000">
              <a:latin typeface="Arial"/>
              <a:cs typeface="Arial"/>
            </a:endParaRPr>
          </a:p>
          <a:p>
            <a:pPr marL="38100" marR="30480">
              <a:lnSpc>
                <a:spcPts val="1210"/>
              </a:lnSpc>
              <a:spcBef>
                <a:spcPts val="35"/>
              </a:spcBef>
            </a:pPr>
            <a:r>
              <a:rPr sz="900" spc="-10" dirty="0">
                <a:latin typeface="Arial"/>
                <a:cs typeface="Arial"/>
              </a:rPr>
              <a:t>ZooKeeper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allows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notified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branch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tree, </a:t>
            </a:r>
            <a:r>
              <a:rPr sz="900" dirty="0">
                <a:latin typeface="Arial"/>
                <a:cs typeface="Arial"/>
              </a:rPr>
              <a:t>changes.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easily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lead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race</a:t>
            </a:r>
            <a:r>
              <a:rPr sz="900" spc="-3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conditions</a:t>
            </a:r>
            <a:r>
              <a:rPr sz="900" spc="-1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38100">
              <a:lnSpc>
                <a:spcPct val="100000"/>
              </a:lnSpc>
              <a:spcBef>
                <a:spcPts val="750"/>
              </a:spcBef>
            </a:pPr>
            <a:r>
              <a:rPr sz="1000" dirty="0">
                <a:solidFill>
                  <a:srgbClr val="4C994C"/>
                </a:solidFill>
                <a:latin typeface="Arial"/>
                <a:cs typeface="Arial"/>
              </a:rPr>
              <a:t>Consider</a:t>
            </a:r>
            <a:r>
              <a:rPr sz="1000" spc="-40" dirty="0">
                <a:solidFill>
                  <a:srgbClr val="4C994C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4C994C"/>
                </a:solidFill>
                <a:latin typeface="Arial"/>
                <a:cs typeface="Arial"/>
              </a:rPr>
              <a:t>a</a:t>
            </a:r>
            <a:r>
              <a:rPr sz="1000" spc="-35" dirty="0">
                <a:solidFill>
                  <a:srgbClr val="4C994C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4C994C"/>
                </a:solidFill>
                <a:latin typeface="Arial"/>
                <a:cs typeface="Arial"/>
              </a:rPr>
              <a:t>simple</a:t>
            </a:r>
            <a:r>
              <a:rPr sz="1000" spc="-35" dirty="0">
                <a:solidFill>
                  <a:srgbClr val="4C994C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4C994C"/>
                </a:solidFill>
                <a:latin typeface="Arial"/>
                <a:cs typeface="Arial"/>
              </a:rPr>
              <a:t>locking</a:t>
            </a:r>
            <a:r>
              <a:rPr sz="1000" spc="-40" dirty="0">
                <a:solidFill>
                  <a:srgbClr val="4C994C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4C994C"/>
                </a:solidFill>
                <a:latin typeface="Arial"/>
                <a:cs typeface="Arial"/>
              </a:rPr>
              <a:t>mechanism</a:t>
            </a:r>
            <a:endParaRPr sz="1000">
              <a:latin typeface="Arial"/>
              <a:cs typeface="Arial"/>
            </a:endParaRPr>
          </a:p>
          <a:p>
            <a:pPr marL="287020" indent="-154940">
              <a:lnSpc>
                <a:spcPct val="100000"/>
              </a:lnSpc>
              <a:spcBef>
                <a:spcPts val="705"/>
              </a:spcBef>
              <a:buClr>
                <a:srgbClr val="264C26"/>
              </a:buClr>
              <a:buAutoNum type="arabicPeriod"/>
              <a:tabLst>
                <a:tab pos="287655" algn="l"/>
              </a:tabLst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1050" i="1" baseline="-15873" dirty="0">
                <a:latin typeface="Arial"/>
                <a:cs typeface="Arial"/>
              </a:rPr>
              <a:t>1</a:t>
            </a:r>
            <a:r>
              <a:rPr sz="1050" i="1" spc="14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creates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dirty="0">
                <a:latin typeface="STIX Two Text"/>
                <a:cs typeface="STIX Two Text"/>
              </a:rPr>
              <a:t>/</a:t>
            </a:r>
            <a:r>
              <a:rPr sz="900" i="1" dirty="0">
                <a:latin typeface="Arial"/>
                <a:cs typeface="Arial"/>
              </a:rPr>
              <a:t>lock</a:t>
            </a:r>
            <a:r>
              <a:rPr sz="900" i="1" spc="-16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290830" marR="133350" indent="-158750">
              <a:lnSpc>
                <a:spcPct val="111600"/>
              </a:lnSpc>
              <a:spcBef>
                <a:spcPts val="300"/>
              </a:spcBef>
              <a:buClr>
                <a:srgbClr val="264C26"/>
              </a:buClr>
              <a:buAutoNum type="arabicPeriod"/>
              <a:tabLst>
                <a:tab pos="287655" algn="l"/>
              </a:tabLst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1050" i="1" baseline="-15873" dirty="0">
                <a:latin typeface="Arial"/>
                <a:cs typeface="Arial"/>
              </a:rPr>
              <a:t>2</a:t>
            </a:r>
            <a:r>
              <a:rPr sz="1050" i="1" spc="165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wants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acquire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lock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but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notified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associated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already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exists.</a:t>
            </a:r>
            <a:endParaRPr sz="900">
              <a:latin typeface="Arial"/>
              <a:cs typeface="Arial"/>
            </a:endParaRPr>
          </a:p>
          <a:p>
            <a:pPr marL="290830" indent="-158750">
              <a:lnSpc>
                <a:spcPct val="100000"/>
              </a:lnSpc>
              <a:spcBef>
                <a:spcPts val="425"/>
              </a:spcBef>
              <a:buClr>
                <a:srgbClr val="264C26"/>
              </a:buClr>
              <a:buAutoNum type="arabicPeriod"/>
              <a:tabLst>
                <a:tab pos="291465" algn="l"/>
              </a:tabLst>
            </a:pPr>
            <a:r>
              <a:rPr sz="900" dirty="0">
                <a:latin typeface="Arial"/>
                <a:cs typeface="Arial"/>
              </a:rPr>
              <a:t>Before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1050" i="1" baseline="-15873" dirty="0">
                <a:latin typeface="Arial"/>
                <a:cs typeface="Arial"/>
              </a:rPr>
              <a:t>2</a:t>
            </a:r>
            <a:r>
              <a:rPr sz="1050" i="1" spc="15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subscribes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notification,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1050" i="1" baseline="-15873" dirty="0">
                <a:latin typeface="Arial"/>
                <a:cs typeface="Arial"/>
              </a:rPr>
              <a:t>1</a:t>
            </a:r>
            <a:r>
              <a:rPr sz="1050" i="1" spc="104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releases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lock,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i.e.,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deletes</a:t>
            </a:r>
            <a:endParaRPr sz="900">
              <a:latin typeface="Arial"/>
              <a:cs typeface="Arial"/>
            </a:endParaRPr>
          </a:p>
          <a:p>
            <a:pPr marL="290830">
              <a:lnSpc>
                <a:spcPct val="100000"/>
              </a:lnSpc>
              <a:spcBef>
                <a:spcPts val="125"/>
              </a:spcBef>
            </a:pPr>
            <a:r>
              <a:rPr sz="900" i="1" dirty="0">
                <a:latin typeface="STIX Two Text"/>
                <a:cs typeface="STIX Two Text"/>
              </a:rPr>
              <a:t>/</a:t>
            </a:r>
            <a:r>
              <a:rPr sz="900" i="1" dirty="0">
                <a:latin typeface="Arial"/>
                <a:cs typeface="Arial"/>
              </a:rPr>
              <a:t>lock</a:t>
            </a:r>
            <a:r>
              <a:rPr sz="900" i="1" spc="-10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290830" indent="-158750">
              <a:lnSpc>
                <a:spcPct val="100000"/>
              </a:lnSpc>
              <a:spcBef>
                <a:spcPts val="425"/>
              </a:spcBef>
              <a:buClr>
                <a:srgbClr val="264C26"/>
              </a:buClr>
              <a:buAutoNum type="arabicPeriod" startAt="4"/>
              <a:tabLst>
                <a:tab pos="291465" algn="l"/>
              </a:tabLst>
            </a:pPr>
            <a:r>
              <a:rPr sz="900" dirty="0">
                <a:latin typeface="Arial"/>
                <a:cs typeface="Arial"/>
              </a:rPr>
              <a:t>Client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1050" i="1" baseline="-15873" dirty="0">
                <a:latin typeface="Arial"/>
                <a:cs typeface="Arial"/>
              </a:rPr>
              <a:t>2</a:t>
            </a:r>
            <a:r>
              <a:rPr sz="1050" i="1" spc="195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subscribes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changes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dirty="0">
                <a:latin typeface="STIX Two Text"/>
                <a:cs typeface="STIX Two Text"/>
              </a:rPr>
              <a:t>/</a:t>
            </a:r>
            <a:r>
              <a:rPr sz="900" i="1" dirty="0">
                <a:latin typeface="Arial"/>
                <a:cs typeface="Arial"/>
              </a:rPr>
              <a:t>lock</a:t>
            </a:r>
            <a:r>
              <a:rPr sz="900" i="1" spc="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10" dirty="0">
                <a:latin typeface="Arial"/>
                <a:cs typeface="Arial"/>
              </a:rPr>
              <a:t> blocks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locally.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00">
              <a:latin typeface="Arial"/>
              <a:cs typeface="Arial"/>
            </a:endParaRPr>
          </a:p>
          <a:p>
            <a:pPr marL="38100">
              <a:lnSpc>
                <a:spcPct val="100000"/>
              </a:lnSpc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Solution</a:t>
            </a:r>
            <a:endParaRPr sz="1000">
              <a:latin typeface="Arial"/>
              <a:cs typeface="Arial"/>
            </a:endParaRPr>
          </a:p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latin typeface="Arial"/>
                <a:cs typeface="Arial"/>
              </a:rPr>
              <a:t>Use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version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numbers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11760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Example:</a:t>
            </a:r>
            <a:r>
              <a:rPr sz="500" spc="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Simple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locking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with</a:t>
            </a:r>
            <a:r>
              <a:rPr sz="500" spc="-2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ZooKeeper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059910" y="-1515"/>
            <a:ext cx="49466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Mutual</a:t>
            </a:r>
            <a:r>
              <a:rPr sz="500" spc="-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exclusion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150114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ZooKeeper</a:t>
            </a:r>
            <a:r>
              <a:rPr sz="12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versioning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36122" y="584380"/>
            <a:ext cx="2970032" cy="1163241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21894" y="1808875"/>
            <a:ext cx="3817620" cy="1022985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66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Notations</a:t>
            </a:r>
            <a:endParaRPr sz="1000">
              <a:latin typeface="Arial"/>
              <a:cs typeface="Arial"/>
            </a:endParaRPr>
          </a:p>
          <a:p>
            <a:pPr marL="290830" indent="-120650">
              <a:lnSpc>
                <a:spcPct val="100000"/>
              </a:lnSpc>
              <a:spcBef>
                <a:spcPts val="500"/>
              </a:spcBef>
              <a:buClr>
                <a:srgbClr val="3333B2"/>
              </a:buClr>
              <a:buFont typeface="Menlo"/>
              <a:buChar char="•"/>
              <a:tabLst>
                <a:tab pos="291465" algn="l"/>
              </a:tabLst>
            </a:pPr>
            <a:r>
              <a:rPr sz="900" i="1" spc="-10" dirty="0">
                <a:solidFill>
                  <a:srgbClr val="C80000"/>
                </a:solidFill>
                <a:latin typeface="Arial"/>
                <a:cs typeface="Arial"/>
              </a:rPr>
              <a:t>W</a:t>
            </a:r>
            <a:r>
              <a:rPr sz="900" i="1" spc="-1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(</a:t>
            </a:r>
            <a:r>
              <a:rPr sz="900" i="1" dirty="0">
                <a:solidFill>
                  <a:srgbClr val="C80000"/>
                </a:solidFill>
                <a:latin typeface="Arial"/>
                <a:cs typeface="Arial"/>
              </a:rPr>
              <a:t>n</a:t>
            </a:r>
            <a:r>
              <a:rPr sz="900" i="1" dirty="0">
                <a:solidFill>
                  <a:srgbClr val="C80000"/>
                </a:solidFill>
                <a:latin typeface="STIX Two Text"/>
                <a:cs typeface="STIX Two Text"/>
              </a:rPr>
              <a:t>,</a:t>
            </a:r>
            <a:r>
              <a:rPr sz="900" i="1" spc="-105" dirty="0">
                <a:solidFill>
                  <a:srgbClr val="C80000"/>
                </a:solidFill>
                <a:latin typeface="STIX Two Text"/>
                <a:cs typeface="STIX Two Text"/>
              </a:rPr>
              <a:t> </a:t>
            </a:r>
            <a:r>
              <a:rPr sz="900" i="1" spc="-10" dirty="0">
                <a:solidFill>
                  <a:srgbClr val="C80000"/>
                </a:solidFill>
                <a:latin typeface="Arial"/>
                <a:cs typeface="Arial"/>
              </a:rPr>
              <a:t>k</a:t>
            </a:r>
            <a:r>
              <a:rPr sz="900" i="1" spc="-16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)</a:t>
            </a:r>
            <a:r>
              <a:rPr sz="900" i="1" dirty="0">
                <a:solidFill>
                  <a:srgbClr val="C80000"/>
                </a:solidFill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request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write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n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assuming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current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version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k</a:t>
            </a:r>
            <a:r>
              <a:rPr sz="900" i="1" spc="-16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290830" indent="-120650">
              <a:lnSpc>
                <a:spcPct val="100000"/>
              </a:lnSpc>
              <a:spcBef>
                <a:spcPts val="425"/>
              </a:spcBef>
              <a:buClr>
                <a:srgbClr val="3333B2"/>
              </a:buClr>
              <a:buFont typeface="Menlo"/>
              <a:buChar char="•"/>
              <a:tabLst>
                <a:tab pos="291465" algn="l"/>
              </a:tabLst>
            </a:pPr>
            <a:r>
              <a:rPr sz="900" i="1" dirty="0">
                <a:solidFill>
                  <a:srgbClr val="C80000"/>
                </a:solidFill>
                <a:latin typeface="Arial"/>
                <a:cs typeface="Arial"/>
              </a:rPr>
              <a:t>R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(</a:t>
            </a:r>
            <a:r>
              <a:rPr sz="900" i="1" dirty="0">
                <a:solidFill>
                  <a:srgbClr val="C80000"/>
                </a:solidFill>
                <a:latin typeface="Arial"/>
                <a:cs typeface="Arial"/>
              </a:rPr>
              <a:t>n</a:t>
            </a:r>
            <a:r>
              <a:rPr sz="900" i="1" dirty="0">
                <a:solidFill>
                  <a:srgbClr val="C80000"/>
                </a:solidFill>
                <a:latin typeface="STIX Two Text"/>
                <a:cs typeface="STIX Two Text"/>
              </a:rPr>
              <a:t>,</a:t>
            </a:r>
            <a:r>
              <a:rPr sz="900" i="1" spc="-105" dirty="0">
                <a:solidFill>
                  <a:srgbClr val="C80000"/>
                </a:solidFill>
                <a:latin typeface="STIX Two Text"/>
                <a:cs typeface="STIX Two Text"/>
              </a:rPr>
              <a:t> </a:t>
            </a:r>
            <a:r>
              <a:rPr sz="900" i="1" spc="-10" dirty="0">
                <a:solidFill>
                  <a:srgbClr val="C80000"/>
                </a:solidFill>
                <a:latin typeface="Arial"/>
                <a:cs typeface="Arial"/>
              </a:rPr>
              <a:t>k</a:t>
            </a:r>
            <a:r>
              <a:rPr sz="900" i="1" spc="-16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)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6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current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version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 node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n</a:t>
            </a:r>
            <a:r>
              <a:rPr sz="900" i="1" spc="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k</a:t>
            </a:r>
            <a:r>
              <a:rPr sz="900" i="1" spc="-160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290830" indent="-120650">
              <a:lnSpc>
                <a:spcPct val="100000"/>
              </a:lnSpc>
              <a:spcBef>
                <a:spcPts val="425"/>
              </a:spcBef>
              <a:buClr>
                <a:srgbClr val="3333B2"/>
              </a:buClr>
              <a:buFont typeface="Menlo"/>
              <a:buChar char="•"/>
              <a:tabLst>
                <a:tab pos="291465" algn="l"/>
              </a:tabLst>
            </a:pPr>
            <a:r>
              <a:rPr sz="900" i="1" dirty="0">
                <a:solidFill>
                  <a:srgbClr val="C80000"/>
                </a:solidFill>
                <a:latin typeface="Arial"/>
                <a:cs typeface="Arial"/>
              </a:rPr>
              <a:t>R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(</a:t>
            </a:r>
            <a:r>
              <a:rPr sz="900" i="1" dirty="0">
                <a:solidFill>
                  <a:srgbClr val="C80000"/>
                </a:solidFill>
                <a:latin typeface="Arial"/>
                <a:cs typeface="Arial"/>
              </a:rPr>
              <a:t>n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)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wants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know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current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value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spc="-50" dirty="0">
                <a:latin typeface="Arial"/>
                <a:cs typeface="Arial"/>
              </a:rPr>
              <a:t>n</a:t>
            </a:r>
            <a:endParaRPr sz="900">
              <a:latin typeface="Arial"/>
              <a:cs typeface="Arial"/>
            </a:endParaRPr>
          </a:p>
          <a:p>
            <a:pPr marL="290830" indent="-120650">
              <a:lnSpc>
                <a:spcPct val="100000"/>
              </a:lnSpc>
              <a:spcBef>
                <a:spcPts val="425"/>
              </a:spcBef>
              <a:buClr>
                <a:srgbClr val="3333B2"/>
              </a:buClr>
              <a:buFont typeface="Menlo"/>
              <a:buChar char="•"/>
              <a:tabLst>
                <a:tab pos="291465" algn="l"/>
              </a:tabLst>
            </a:pPr>
            <a:r>
              <a:rPr sz="900" i="1" dirty="0">
                <a:solidFill>
                  <a:srgbClr val="C80000"/>
                </a:solidFill>
                <a:latin typeface="Arial"/>
                <a:cs typeface="Arial"/>
              </a:rPr>
              <a:t>R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(</a:t>
            </a:r>
            <a:r>
              <a:rPr sz="900" i="1" dirty="0">
                <a:solidFill>
                  <a:srgbClr val="C80000"/>
                </a:solidFill>
                <a:latin typeface="Arial"/>
                <a:cs typeface="Arial"/>
              </a:rPr>
              <a:t>n</a:t>
            </a:r>
            <a:r>
              <a:rPr sz="900" i="1" dirty="0">
                <a:solidFill>
                  <a:srgbClr val="C80000"/>
                </a:solidFill>
                <a:latin typeface="STIX Two Text"/>
                <a:cs typeface="STIX Two Text"/>
              </a:rPr>
              <a:t>,</a:t>
            </a:r>
            <a:r>
              <a:rPr sz="900" i="1" spc="-105" dirty="0">
                <a:solidFill>
                  <a:srgbClr val="C80000"/>
                </a:solidFill>
                <a:latin typeface="STIX Two Text"/>
                <a:cs typeface="STIX Two Text"/>
              </a:rPr>
              <a:t> </a:t>
            </a:r>
            <a:r>
              <a:rPr sz="900" i="1" spc="-10" dirty="0">
                <a:solidFill>
                  <a:srgbClr val="C80000"/>
                </a:solidFill>
                <a:latin typeface="Arial"/>
                <a:cs typeface="Arial"/>
              </a:rPr>
              <a:t>k</a:t>
            </a:r>
            <a:r>
              <a:rPr sz="900" i="1" spc="-16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)</a:t>
            </a:r>
            <a:r>
              <a:rPr sz="900" i="1" dirty="0">
                <a:solidFill>
                  <a:srgbClr val="C80000"/>
                </a:solidFill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value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n</a:t>
            </a:r>
            <a:r>
              <a:rPr sz="900" i="1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returned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its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current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version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k</a:t>
            </a:r>
            <a:r>
              <a:rPr sz="900" i="1" spc="-16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467" y="3349927"/>
            <a:ext cx="11760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5" action="ppaction://hlinksldjump"/>
              </a:rPr>
              <a:t>Example:</a:t>
            </a:r>
            <a:r>
              <a:rPr sz="500" spc="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Simple</a:t>
            </a:r>
            <a:r>
              <a:rPr sz="500" spc="-20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locking</a:t>
            </a:r>
            <a:r>
              <a:rPr sz="500" spc="-20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with</a:t>
            </a:r>
            <a:r>
              <a:rPr sz="500" spc="-2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ZooKeeper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1891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Mutual</a:t>
            </a:r>
            <a:r>
              <a:rPr sz="500" spc="-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exclusion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ZooKeeper</a:t>
            </a:r>
            <a:r>
              <a:rPr spc="-50" dirty="0"/>
              <a:t> </a:t>
            </a:r>
            <a:r>
              <a:rPr dirty="0"/>
              <a:t>locking</a:t>
            </a:r>
            <a:r>
              <a:rPr spc="-45" dirty="0"/>
              <a:t> </a:t>
            </a:r>
            <a:r>
              <a:rPr spc="-10" dirty="0"/>
              <a:t>protocol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594" y="514774"/>
            <a:ext cx="3837304" cy="12452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It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is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now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very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simple</a:t>
            </a:r>
            <a:endParaRPr sz="1000">
              <a:latin typeface="Arial"/>
              <a:cs typeface="Arial"/>
            </a:endParaRPr>
          </a:p>
          <a:p>
            <a:pPr marL="278130" indent="-158750">
              <a:lnSpc>
                <a:spcPct val="100000"/>
              </a:lnSpc>
              <a:spcBef>
                <a:spcPts val="700"/>
              </a:spcBef>
              <a:buClr>
                <a:srgbClr val="3333B2"/>
              </a:buClr>
              <a:buAutoNum type="arabicPeriod"/>
              <a:tabLst>
                <a:tab pos="278765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lock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1050" i="1" baseline="-15873" dirty="0">
                <a:latin typeface="Arial"/>
                <a:cs typeface="Arial"/>
              </a:rPr>
              <a:t>1</a:t>
            </a:r>
            <a:r>
              <a:rPr sz="1050" i="1" spc="135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creates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STIX Two Text"/>
                <a:cs typeface="STIX Two Text"/>
              </a:rPr>
              <a:t>/</a:t>
            </a:r>
            <a:r>
              <a:rPr sz="900" i="1" dirty="0">
                <a:latin typeface="Arial"/>
                <a:cs typeface="Arial"/>
              </a:rPr>
              <a:t>lock</a:t>
            </a:r>
            <a:r>
              <a:rPr sz="900" i="1" spc="-16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278130" marR="238760" indent="-158750">
              <a:lnSpc>
                <a:spcPct val="111600"/>
              </a:lnSpc>
              <a:spcBef>
                <a:spcPts val="300"/>
              </a:spcBef>
              <a:buClr>
                <a:srgbClr val="3333B2"/>
              </a:buClr>
              <a:buAutoNum type="arabicPeriod"/>
              <a:tabLst>
                <a:tab pos="278765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lock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1050" i="1" baseline="-15873" dirty="0">
                <a:latin typeface="Arial"/>
                <a:cs typeface="Arial"/>
              </a:rPr>
              <a:t>2</a:t>
            </a:r>
            <a:r>
              <a:rPr sz="1050" i="1" spc="165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wants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acquire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lock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but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notified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the </a:t>
            </a:r>
            <a:r>
              <a:rPr sz="900" dirty="0">
                <a:latin typeface="Arial"/>
                <a:cs typeface="Arial"/>
              </a:rPr>
              <a:t>associated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already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exists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1050" i="1" baseline="-15873" dirty="0">
                <a:latin typeface="Arial"/>
                <a:cs typeface="Arial"/>
              </a:rPr>
              <a:t>2</a:t>
            </a:r>
            <a:r>
              <a:rPr sz="1050" i="1" spc="15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subscribes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notification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on </a:t>
            </a:r>
            <a:r>
              <a:rPr sz="900" dirty="0">
                <a:latin typeface="Arial"/>
                <a:cs typeface="Arial"/>
              </a:rPr>
              <a:t>changes of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i="1" dirty="0">
                <a:latin typeface="STIX Two Text"/>
                <a:cs typeface="STIX Two Text"/>
              </a:rPr>
              <a:t>/</a:t>
            </a:r>
            <a:r>
              <a:rPr sz="900" i="1" dirty="0">
                <a:latin typeface="Arial"/>
                <a:cs typeface="Arial"/>
              </a:rPr>
              <a:t>lock</a:t>
            </a:r>
            <a:r>
              <a:rPr sz="900" i="1" spc="-160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278130" marR="17780" indent="-158750">
              <a:lnSpc>
                <a:spcPct val="111600"/>
              </a:lnSpc>
              <a:spcBef>
                <a:spcPts val="300"/>
              </a:spcBef>
              <a:buClr>
                <a:srgbClr val="3333B2"/>
              </a:buClr>
              <a:buAutoNum type="arabicPeriod"/>
              <a:tabLst>
                <a:tab pos="278765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unlock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1050" i="1" baseline="-15873" dirty="0">
                <a:latin typeface="Arial"/>
                <a:cs typeface="Arial"/>
              </a:rPr>
              <a:t>1</a:t>
            </a:r>
            <a:r>
              <a:rPr sz="1050" i="1" spc="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deletes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STIX Two Text"/>
                <a:cs typeface="STIX Two Text"/>
              </a:rPr>
              <a:t>/</a:t>
            </a:r>
            <a:r>
              <a:rPr sz="900" i="1" dirty="0">
                <a:latin typeface="Arial"/>
                <a:cs typeface="Arial"/>
              </a:rPr>
              <a:t>lock</a:t>
            </a:r>
            <a:r>
              <a:rPr sz="900" i="1" spc="7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subscribers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changes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are </a:t>
            </a:r>
            <a:r>
              <a:rPr sz="900" spc="-10" dirty="0">
                <a:latin typeface="Arial"/>
                <a:cs typeface="Arial"/>
              </a:rPr>
              <a:t>notified.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11760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Example:</a:t>
            </a:r>
            <a:r>
              <a:rPr sz="500" spc="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Simple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locking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with</a:t>
            </a:r>
            <a:r>
              <a:rPr sz="500" spc="-2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ZooKeeper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95287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Election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Election</a:t>
            </a:r>
            <a:r>
              <a:rPr spc="-50" dirty="0"/>
              <a:t> </a:t>
            </a:r>
            <a:r>
              <a:rPr spc="-10" dirty="0"/>
              <a:t>algorithms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3547" y="472482"/>
            <a:ext cx="3917315" cy="110680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5875">
              <a:lnSpc>
                <a:spcPct val="100000"/>
              </a:lnSpc>
              <a:spcBef>
                <a:spcPts val="43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Principle</a:t>
            </a:r>
            <a:endParaRPr sz="1000">
              <a:latin typeface="Arial"/>
              <a:cs typeface="Arial"/>
            </a:endParaRPr>
          </a:p>
          <a:p>
            <a:pPr marL="15875" marR="5080" indent="-3810">
              <a:lnSpc>
                <a:spcPct val="111600"/>
              </a:lnSpc>
              <a:spcBef>
                <a:spcPts val="170"/>
              </a:spcBef>
            </a:pPr>
            <a:r>
              <a:rPr sz="900" dirty="0">
                <a:latin typeface="Arial"/>
                <a:cs typeface="Arial"/>
              </a:rPr>
              <a:t>An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algorithm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requires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some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acts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coordinator.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question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is </a:t>
            </a:r>
            <a:r>
              <a:rPr sz="900" dirty="0">
                <a:latin typeface="Arial"/>
                <a:cs typeface="Arial"/>
              </a:rPr>
              <a:t>how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select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special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dynamically</a:t>
            </a:r>
            <a:r>
              <a:rPr sz="900" spc="-1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15875">
              <a:lnSpc>
                <a:spcPct val="100000"/>
              </a:lnSpc>
              <a:spcBef>
                <a:spcPts val="810"/>
              </a:spcBef>
            </a:pP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Note</a:t>
            </a:r>
            <a:endParaRPr sz="1000">
              <a:latin typeface="Arial"/>
              <a:cs typeface="Arial"/>
            </a:endParaRPr>
          </a:p>
          <a:p>
            <a:pPr marL="15875" marR="24130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In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many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systems,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coordinator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chosen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manually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(e.g.,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file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servers).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This </a:t>
            </a:r>
            <a:r>
              <a:rPr sz="900" dirty="0">
                <a:latin typeface="Arial"/>
                <a:cs typeface="Arial"/>
              </a:rPr>
              <a:t>leads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centralized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solutions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single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point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failure.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95287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Election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Election</a:t>
            </a:r>
            <a:r>
              <a:rPr spc="-50" dirty="0"/>
              <a:t> </a:t>
            </a:r>
            <a:r>
              <a:rPr spc="-10" dirty="0"/>
              <a:t>algorithms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3382" y="472482"/>
            <a:ext cx="3917950" cy="207327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6510">
              <a:lnSpc>
                <a:spcPct val="100000"/>
              </a:lnSpc>
              <a:spcBef>
                <a:spcPts val="43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Principle</a:t>
            </a:r>
            <a:endParaRPr sz="1000">
              <a:latin typeface="Arial"/>
              <a:cs typeface="Arial"/>
            </a:endParaRPr>
          </a:p>
          <a:p>
            <a:pPr marL="16510" marR="5080" indent="-3810">
              <a:lnSpc>
                <a:spcPct val="111600"/>
              </a:lnSpc>
              <a:spcBef>
                <a:spcPts val="170"/>
              </a:spcBef>
            </a:pPr>
            <a:r>
              <a:rPr sz="900" dirty="0">
                <a:latin typeface="Arial"/>
                <a:cs typeface="Arial"/>
              </a:rPr>
              <a:t>An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algorithm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requires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some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acts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coordinator.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question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is </a:t>
            </a:r>
            <a:r>
              <a:rPr sz="900" dirty="0">
                <a:latin typeface="Arial"/>
                <a:cs typeface="Arial"/>
              </a:rPr>
              <a:t>how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select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special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dynamically</a:t>
            </a:r>
            <a:r>
              <a:rPr sz="900" spc="-1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16510">
              <a:lnSpc>
                <a:spcPct val="100000"/>
              </a:lnSpc>
              <a:spcBef>
                <a:spcPts val="810"/>
              </a:spcBef>
            </a:pP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Note</a:t>
            </a:r>
            <a:endParaRPr sz="1000">
              <a:latin typeface="Arial"/>
              <a:cs typeface="Arial"/>
            </a:endParaRPr>
          </a:p>
          <a:p>
            <a:pPr marL="16510" marR="24130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In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many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systems,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coordinator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chosen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manually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(e.g.,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file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servers).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This </a:t>
            </a:r>
            <a:r>
              <a:rPr sz="900" dirty="0">
                <a:latin typeface="Arial"/>
                <a:cs typeface="Arial"/>
              </a:rPr>
              <a:t>leads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centralized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solutions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single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point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failure.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5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Teasers</a:t>
            </a:r>
            <a:endParaRPr sz="1000">
              <a:latin typeface="Arial"/>
              <a:cs typeface="Arial"/>
            </a:endParaRPr>
          </a:p>
          <a:p>
            <a:pPr marL="269240" marR="5080" indent="-158750">
              <a:lnSpc>
                <a:spcPct val="111600"/>
              </a:lnSpc>
              <a:spcBef>
                <a:spcPts val="375"/>
              </a:spcBef>
              <a:buClr>
                <a:srgbClr val="3333B2"/>
              </a:buClr>
              <a:buAutoNum type="arabicPeriod"/>
              <a:tabLst>
                <a:tab pos="269875" algn="l"/>
              </a:tabLst>
            </a:pPr>
            <a:r>
              <a:rPr sz="900" dirty="0">
                <a:latin typeface="Arial"/>
                <a:cs typeface="Arial"/>
              </a:rPr>
              <a:t>If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coordinator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chosen</a:t>
            </a:r>
            <a:r>
              <a:rPr sz="900" spc="-25" dirty="0">
                <a:latin typeface="Arial"/>
                <a:cs typeface="Arial"/>
              </a:rPr>
              <a:t> dynamically,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what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extent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speak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about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centralized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distributed</a:t>
            </a:r>
            <a:r>
              <a:rPr sz="900" spc="-10" dirty="0">
                <a:latin typeface="Arial"/>
                <a:cs typeface="Arial"/>
              </a:rPr>
              <a:t> solution?</a:t>
            </a:r>
            <a:endParaRPr sz="900">
              <a:latin typeface="Arial"/>
              <a:cs typeface="Arial"/>
            </a:endParaRPr>
          </a:p>
          <a:p>
            <a:pPr marL="269240" marR="26670" indent="-1587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AutoNum type="arabicPeriod"/>
              <a:tabLst>
                <a:tab pos="269875" algn="l"/>
              </a:tabLst>
            </a:pP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fully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distributed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solution,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i.e.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without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coordinator,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always</a:t>
            </a:r>
            <a:r>
              <a:rPr sz="900" spc="-20" dirty="0">
                <a:latin typeface="Arial"/>
                <a:cs typeface="Arial"/>
              </a:rPr>
              <a:t> more </a:t>
            </a:r>
            <a:r>
              <a:rPr sz="900" dirty="0">
                <a:latin typeface="Arial"/>
                <a:cs typeface="Arial"/>
              </a:rPr>
              <a:t>robust than any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centralized/coordinated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solution?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915168" y="-1515"/>
            <a:ext cx="63944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Clock</a:t>
            </a:r>
            <a:r>
              <a:rPr sz="500" spc="-3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synchronization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641600" cy="4819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Detecting</a:t>
            </a:r>
            <a:r>
              <a:rPr sz="12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adjusting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incorrect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times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960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Getting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current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time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from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timeserver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18031" y="813090"/>
            <a:ext cx="2007428" cy="955960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467" y="3349927"/>
            <a:ext cx="94996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Clock</a:t>
            </a:r>
            <a:r>
              <a:rPr sz="500" spc="4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synchronization</a:t>
            </a:r>
            <a:r>
              <a:rPr sz="500" spc="4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E76813B-1EB6-2C6C-1F22-B2ED8D0C19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758" y="1801440"/>
            <a:ext cx="4211855" cy="1507899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993806" y="-1515"/>
            <a:ext cx="5613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Election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2600" y="197711"/>
            <a:ext cx="4216400" cy="12541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Basic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assumptions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500">
              <a:latin typeface="Arial"/>
              <a:cs typeface="Arial"/>
            </a:endParaRPr>
          </a:p>
          <a:p>
            <a:pPr marL="526415" indent="-116839">
              <a:lnSpc>
                <a:spcPct val="100000"/>
              </a:lnSpc>
              <a:spcBef>
                <a:spcPts val="1020"/>
              </a:spcBef>
              <a:buClr>
                <a:srgbClr val="3333B2"/>
              </a:buClr>
              <a:buFont typeface="Menlo"/>
              <a:buChar char="•"/>
              <a:tabLst>
                <a:tab pos="527050" algn="l"/>
              </a:tabLst>
            </a:pPr>
            <a:r>
              <a:rPr sz="900" dirty="0">
                <a:latin typeface="Arial"/>
                <a:cs typeface="Arial"/>
              </a:rPr>
              <a:t>All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unique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id’s</a:t>
            </a:r>
            <a:endParaRPr sz="900">
              <a:latin typeface="Arial"/>
              <a:cs typeface="Arial"/>
            </a:endParaRPr>
          </a:p>
          <a:p>
            <a:pPr marL="530225" marR="43180" indent="-120650">
              <a:lnSpc>
                <a:spcPct val="111600"/>
              </a:lnSpc>
              <a:spcBef>
                <a:spcPts val="395"/>
              </a:spcBef>
              <a:buClr>
                <a:srgbClr val="3333B2"/>
              </a:buClr>
              <a:buFont typeface="Menlo"/>
              <a:buChar char="•"/>
              <a:tabLst>
                <a:tab pos="527050" algn="l"/>
              </a:tabLst>
            </a:pPr>
            <a:r>
              <a:rPr sz="900" dirty="0">
                <a:latin typeface="Arial"/>
                <a:cs typeface="Arial"/>
              </a:rPr>
              <a:t>All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know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id’s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system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(but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are </a:t>
            </a:r>
            <a:r>
              <a:rPr sz="900" dirty="0">
                <a:latin typeface="Arial"/>
                <a:cs typeface="Arial"/>
              </a:rPr>
              <a:t>up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down)</a:t>
            </a:r>
            <a:endParaRPr sz="900">
              <a:latin typeface="Arial"/>
              <a:cs typeface="Arial"/>
            </a:endParaRPr>
          </a:p>
          <a:p>
            <a:pPr marL="530225" indent="-120650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530860" algn="l"/>
              </a:tabLst>
            </a:pPr>
            <a:r>
              <a:rPr sz="900" dirty="0">
                <a:latin typeface="Arial"/>
                <a:cs typeface="Arial"/>
              </a:rPr>
              <a:t>Election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means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identifying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highest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up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95287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Election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Election</a:t>
            </a:r>
            <a:r>
              <a:rPr spc="-50" dirty="0"/>
              <a:t> </a:t>
            </a:r>
            <a:r>
              <a:rPr dirty="0"/>
              <a:t>by</a:t>
            </a:r>
            <a:r>
              <a:rPr spc="-45" dirty="0"/>
              <a:t> </a:t>
            </a:r>
            <a:r>
              <a:rPr spc="-10" dirty="0"/>
              <a:t>bullying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594" y="472482"/>
            <a:ext cx="3954779" cy="146494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43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Principle</a:t>
            </a:r>
            <a:endParaRPr sz="1000">
              <a:latin typeface="Arial"/>
              <a:cs typeface="Arial"/>
            </a:endParaRPr>
          </a:p>
          <a:p>
            <a:pPr marL="25400" marR="43180" algn="just">
              <a:lnSpc>
                <a:spcPct val="111600"/>
              </a:lnSpc>
              <a:spcBef>
                <a:spcPts val="170"/>
              </a:spcBef>
            </a:pPr>
            <a:r>
              <a:rPr sz="900" spc="-10" dirty="0">
                <a:latin typeface="Arial"/>
                <a:cs typeface="Arial"/>
              </a:rPr>
              <a:t>Consider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i="1" spc="-15" dirty="0">
                <a:latin typeface="Arial"/>
                <a:cs typeface="Arial"/>
              </a:rPr>
              <a:t>N</a:t>
            </a:r>
            <a:r>
              <a:rPr sz="900" i="1" spc="6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i="1" spc="-40" dirty="0">
                <a:latin typeface="Menlo"/>
                <a:cs typeface="Menlo"/>
              </a:rPr>
              <a:t>{</a:t>
            </a:r>
            <a:r>
              <a:rPr sz="900" i="1" spc="-40" dirty="0">
                <a:latin typeface="Arial"/>
                <a:cs typeface="Arial"/>
              </a:rPr>
              <a:t>P</a:t>
            </a:r>
            <a:r>
              <a:rPr sz="1050" i="1" spc="-60" baseline="-15873" dirty="0">
                <a:latin typeface="Arial"/>
                <a:cs typeface="Arial"/>
              </a:rPr>
              <a:t>0</a:t>
            </a:r>
            <a:r>
              <a:rPr sz="1050" i="1" spc="-165" baseline="-15873" dirty="0">
                <a:latin typeface="Arial"/>
                <a:cs typeface="Arial"/>
              </a:rPr>
              <a:t> </a:t>
            </a:r>
            <a:r>
              <a:rPr sz="900" i="1" spc="30" dirty="0">
                <a:latin typeface="STIX Two Text"/>
                <a:cs typeface="STIX Two Text"/>
              </a:rPr>
              <a:t>,</a:t>
            </a:r>
            <a:r>
              <a:rPr sz="900" i="1" spc="-105" dirty="0">
                <a:latin typeface="STIX Two Text"/>
                <a:cs typeface="STIX Two Text"/>
              </a:rPr>
              <a:t> </a:t>
            </a:r>
            <a:r>
              <a:rPr sz="900" i="1" spc="30" dirty="0">
                <a:latin typeface="STIX Two Text"/>
                <a:cs typeface="STIX Two Text"/>
              </a:rPr>
              <a:t>.</a:t>
            </a:r>
            <a:r>
              <a:rPr sz="900" i="1" spc="-105" dirty="0">
                <a:latin typeface="STIX Two Text"/>
                <a:cs typeface="STIX Two Text"/>
              </a:rPr>
              <a:t> </a:t>
            </a:r>
            <a:r>
              <a:rPr sz="900" i="1" spc="30" dirty="0">
                <a:latin typeface="STIX Two Text"/>
                <a:cs typeface="STIX Two Text"/>
              </a:rPr>
              <a:t>.</a:t>
            </a:r>
            <a:r>
              <a:rPr sz="900" i="1" spc="-105" dirty="0">
                <a:latin typeface="STIX Two Text"/>
                <a:cs typeface="STIX Two Text"/>
              </a:rPr>
              <a:t> </a:t>
            </a:r>
            <a:r>
              <a:rPr sz="900" i="1" spc="30" dirty="0">
                <a:latin typeface="STIX Two Text"/>
                <a:cs typeface="STIX Two Text"/>
              </a:rPr>
              <a:t>.</a:t>
            </a:r>
            <a:r>
              <a:rPr sz="900" i="1" spc="-105" dirty="0">
                <a:latin typeface="STIX Two Text"/>
                <a:cs typeface="STIX Two Text"/>
              </a:rPr>
              <a:t> </a:t>
            </a:r>
            <a:r>
              <a:rPr sz="900" i="1" spc="30" dirty="0">
                <a:latin typeface="STIX Two Text"/>
                <a:cs typeface="STIX Two Text"/>
              </a:rPr>
              <a:t>,</a:t>
            </a:r>
            <a:r>
              <a:rPr sz="900" i="1" spc="-105" dirty="0">
                <a:latin typeface="STIX Two Text"/>
                <a:cs typeface="STIX Two Text"/>
              </a:rPr>
              <a:t> </a:t>
            </a:r>
            <a:r>
              <a:rPr sz="900" i="1" spc="15" dirty="0">
                <a:latin typeface="Arial"/>
                <a:cs typeface="Arial"/>
              </a:rPr>
              <a:t>P</a:t>
            </a:r>
            <a:r>
              <a:rPr sz="1050" i="1" spc="22" baseline="-15873" dirty="0">
                <a:latin typeface="Arial"/>
                <a:cs typeface="Arial"/>
              </a:rPr>
              <a:t>N</a:t>
            </a:r>
            <a:r>
              <a:rPr sz="1050" i="1" spc="22" baseline="-15873" dirty="0">
                <a:latin typeface="Menlo"/>
                <a:cs typeface="Menlo"/>
              </a:rPr>
              <a:t>−</a:t>
            </a:r>
            <a:r>
              <a:rPr sz="1050" i="1" spc="22" baseline="-15873" dirty="0">
                <a:latin typeface="Arial"/>
                <a:cs typeface="Arial"/>
              </a:rPr>
              <a:t>1</a:t>
            </a:r>
            <a:r>
              <a:rPr sz="900" i="1" spc="15" dirty="0">
                <a:latin typeface="Menlo"/>
                <a:cs typeface="Menlo"/>
              </a:rPr>
              <a:t>}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spc="-1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let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id</a:t>
            </a:r>
            <a:r>
              <a:rPr sz="900" i="1" spc="-165" dirty="0">
                <a:latin typeface="Arial"/>
                <a:cs typeface="Arial"/>
              </a:rPr>
              <a:t> </a:t>
            </a:r>
            <a:r>
              <a:rPr sz="900" spc="10" dirty="0">
                <a:latin typeface="Arial"/>
                <a:cs typeface="Arial"/>
              </a:rPr>
              <a:t>(</a:t>
            </a:r>
            <a:r>
              <a:rPr sz="900" i="1" spc="10" dirty="0">
                <a:latin typeface="Arial"/>
                <a:cs typeface="Arial"/>
              </a:rPr>
              <a:t>P</a:t>
            </a:r>
            <a:r>
              <a:rPr sz="1050" i="1" spc="15" baseline="-15873" dirty="0">
                <a:latin typeface="Arial"/>
                <a:cs typeface="Arial"/>
              </a:rPr>
              <a:t>k</a:t>
            </a:r>
            <a:r>
              <a:rPr sz="1050" i="1" spc="-112" baseline="-15873" dirty="0">
                <a:latin typeface="Arial"/>
                <a:cs typeface="Arial"/>
              </a:rPr>
              <a:t> </a:t>
            </a:r>
            <a:r>
              <a:rPr sz="900" spc="55" dirty="0">
                <a:latin typeface="Arial"/>
                <a:cs typeface="Arial"/>
              </a:rPr>
              <a:t>)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k</a:t>
            </a:r>
            <a:r>
              <a:rPr sz="900" i="1" spc="-16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spc="55" dirty="0">
                <a:latin typeface="Arial"/>
                <a:cs typeface="Arial"/>
              </a:rPr>
              <a:t> </a:t>
            </a:r>
            <a:r>
              <a:rPr sz="900" spc="-15" dirty="0">
                <a:latin typeface="Arial"/>
                <a:cs typeface="Arial"/>
              </a:rPr>
              <a:t>When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i="1" spc="-5" dirty="0">
                <a:latin typeface="Arial"/>
                <a:cs typeface="Arial"/>
              </a:rPr>
              <a:t>P</a:t>
            </a:r>
            <a:r>
              <a:rPr sz="1050" i="1" spc="-7" baseline="-15873" dirty="0">
                <a:latin typeface="Arial"/>
                <a:cs typeface="Arial"/>
              </a:rPr>
              <a:t>k </a:t>
            </a:r>
            <a:r>
              <a:rPr sz="900" spc="-5" dirty="0">
                <a:latin typeface="Arial"/>
                <a:cs typeface="Arial"/>
              </a:rPr>
              <a:t>notices that the coordinator is no longer responding to </a:t>
            </a:r>
            <a:r>
              <a:rPr sz="900" spc="-10" dirty="0">
                <a:latin typeface="Arial"/>
                <a:cs typeface="Arial"/>
              </a:rPr>
              <a:t>requests,</a:t>
            </a:r>
            <a:r>
              <a:rPr sz="900" spc="-5" dirty="0">
                <a:latin typeface="Arial"/>
                <a:cs typeface="Arial"/>
              </a:rPr>
              <a:t> it initiates an election:</a:t>
            </a:r>
            <a:endParaRPr sz="900">
              <a:latin typeface="Arial"/>
              <a:cs typeface="Arial"/>
            </a:endParaRPr>
          </a:p>
          <a:p>
            <a:pPr marL="278130" indent="-158750" algn="just">
              <a:lnSpc>
                <a:spcPct val="100000"/>
              </a:lnSpc>
              <a:spcBef>
                <a:spcPts val="520"/>
              </a:spcBef>
              <a:buClr>
                <a:srgbClr val="3333B2"/>
              </a:buClr>
              <a:buFont typeface="Arial"/>
              <a:buAutoNum type="arabicPeriod"/>
              <a:tabLst>
                <a:tab pos="278765" algn="l"/>
              </a:tabLst>
            </a:pP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k</a:t>
            </a:r>
            <a:r>
              <a:rPr sz="1050" i="1" spc="195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sends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ELECTION</a:t>
            </a:r>
            <a:r>
              <a:rPr sz="900" i="1" spc="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message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higher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identifiers:</a:t>
            </a:r>
            <a:endParaRPr sz="900">
              <a:latin typeface="Arial"/>
              <a:cs typeface="Arial"/>
            </a:endParaRPr>
          </a:p>
          <a:p>
            <a:pPr marL="278130">
              <a:lnSpc>
                <a:spcPct val="100000"/>
              </a:lnSpc>
              <a:spcBef>
                <a:spcPts val="125"/>
              </a:spcBef>
            </a:pPr>
            <a:r>
              <a:rPr sz="900" i="1" spc="-10" dirty="0">
                <a:latin typeface="Arial"/>
                <a:cs typeface="Arial"/>
              </a:rPr>
              <a:t>P</a:t>
            </a:r>
            <a:r>
              <a:rPr sz="1050" i="1" spc="-15" baseline="-15873" dirty="0">
                <a:latin typeface="Arial"/>
                <a:cs typeface="Arial"/>
              </a:rPr>
              <a:t>k</a:t>
            </a:r>
            <a:r>
              <a:rPr sz="1050" i="1" spc="-165" baseline="-15873" dirty="0">
                <a:latin typeface="Arial"/>
                <a:cs typeface="Arial"/>
              </a:rPr>
              <a:t> </a:t>
            </a:r>
            <a:r>
              <a:rPr sz="1050" spc="112" baseline="-15873" dirty="0">
                <a:latin typeface="Arial"/>
                <a:cs typeface="Arial"/>
              </a:rPr>
              <a:t>+</a:t>
            </a:r>
            <a:r>
              <a:rPr sz="1050" i="1" spc="112" baseline="-15873" dirty="0">
                <a:latin typeface="Arial"/>
                <a:cs typeface="Arial"/>
              </a:rPr>
              <a:t>1</a:t>
            </a:r>
            <a:r>
              <a:rPr sz="900" i="1" spc="75" dirty="0">
                <a:latin typeface="STIX Two Text"/>
                <a:cs typeface="STIX Two Text"/>
              </a:rPr>
              <a:t>,</a:t>
            </a:r>
            <a:r>
              <a:rPr sz="900" i="1" spc="-85" dirty="0">
                <a:latin typeface="STIX Two Text"/>
                <a:cs typeface="STIX Two Text"/>
              </a:rPr>
              <a:t> </a:t>
            </a:r>
            <a:r>
              <a:rPr sz="900" i="1" spc="-10" dirty="0">
                <a:latin typeface="Arial"/>
                <a:cs typeface="Arial"/>
              </a:rPr>
              <a:t>P</a:t>
            </a:r>
            <a:r>
              <a:rPr sz="1050" i="1" spc="-15" baseline="-15873" dirty="0">
                <a:latin typeface="Arial"/>
                <a:cs typeface="Arial"/>
              </a:rPr>
              <a:t>k</a:t>
            </a:r>
            <a:r>
              <a:rPr sz="1050" i="1" spc="-165" baseline="-15873" dirty="0">
                <a:latin typeface="Arial"/>
                <a:cs typeface="Arial"/>
              </a:rPr>
              <a:t> </a:t>
            </a:r>
            <a:r>
              <a:rPr sz="1050" spc="112" baseline="-15873" dirty="0">
                <a:latin typeface="Arial"/>
                <a:cs typeface="Arial"/>
              </a:rPr>
              <a:t>+</a:t>
            </a:r>
            <a:r>
              <a:rPr sz="1050" i="1" spc="112" baseline="-15873" dirty="0">
                <a:latin typeface="Arial"/>
                <a:cs typeface="Arial"/>
              </a:rPr>
              <a:t>2</a:t>
            </a:r>
            <a:r>
              <a:rPr sz="1050" i="1" spc="-120" baseline="-15873" dirty="0">
                <a:latin typeface="Arial"/>
                <a:cs typeface="Arial"/>
              </a:rPr>
              <a:t> 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85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STIX Two Text"/>
                <a:cs typeface="STIX Two Text"/>
              </a:rPr>
              <a:t>.</a:t>
            </a:r>
            <a:r>
              <a:rPr sz="900" i="1" spc="-80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STIX Two Text"/>
                <a:cs typeface="STIX Two Text"/>
              </a:rPr>
              <a:t>.</a:t>
            </a:r>
            <a:r>
              <a:rPr sz="900" i="1" spc="-85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STIX Two Text"/>
                <a:cs typeface="STIX Two Text"/>
              </a:rPr>
              <a:t>.</a:t>
            </a:r>
            <a:r>
              <a:rPr sz="900" i="1" spc="-80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85" dirty="0">
                <a:latin typeface="STIX Two Text"/>
                <a:cs typeface="STIX Two Text"/>
              </a:rPr>
              <a:t> </a:t>
            </a:r>
            <a:r>
              <a:rPr sz="900" i="1" spc="-20" dirty="0">
                <a:latin typeface="Arial"/>
                <a:cs typeface="Arial"/>
              </a:rPr>
              <a:t>P</a:t>
            </a:r>
            <a:r>
              <a:rPr sz="1050" i="1" spc="-30" baseline="-15873" dirty="0">
                <a:latin typeface="Arial"/>
                <a:cs typeface="Arial"/>
              </a:rPr>
              <a:t>N</a:t>
            </a:r>
            <a:r>
              <a:rPr sz="1050" i="1" spc="-30" baseline="-15873" dirty="0">
                <a:latin typeface="Menlo"/>
                <a:cs typeface="Menlo"/>
              </a:rPr>
              <a:t>−</a:t>
            </a:r>
            <a:r>
              <a:rPr sz="1050" i="1" spc="-30" baseline="-15873" dirty="0">
                <a:latin typeface="Arial"/>
                <a:cs typeface="Arial"/>
              </a:rPr>
              <a:t>1</a:t>
            </a:r>
            <a:r>
              <a:rPr sz="900" spc="-2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278130" indent="-158750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AutoNum type="arabicPeriod" startAt="2"/>
              <a:tabLst>
                <a:tab pos="278765" algn="l"/>
              </a:tabLst>
            </a:pPr>
            <a:r>
              <a:rPr sz="900" dirty="0">
                <a:latin typeface="Arial"/>
                <a:cs typeface="Arial"/>
              </a:rPr>
              <a:t>If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responds,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k</a:t>
            </a:r>
            <a:r>
              <a:rPr sz="1050" i="1" spc="20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wins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election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becomes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coordinator.</a:t>
            </a:r>
            <a:endParaRPr sz="900">
              <a:latin typeface="Arial"/>
              <a:cs typeface="Arial"/>
            </a:endParaRPr>
          </a:p>
          <a:p>
            <a:pPr marL="278130" indent="-158750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AutoNum type="arabicPeriod" startAt="2"/>
              <a:tabLst>
                <a:tab pos="278765" algn="l"/>
              </a:tabLst>
            </a:pPr>
            <a:r>
              <a:rPr sz="900" dirty="0">
                <a:latin typeface="Arial"/>
                <a:cs typeface="Arial"/>
              </a:rPr>
              <a:t>If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higher-</a:t>
            </a:r>
            <a:r>
              <a:rPr sz="900" dirty="0">
                <a:latin typeface="Arial"/>
                <a:cs typeface="Arial"/>
              </a:rPr>
              <a:t>ups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answers,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takes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over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P</a:t>
            </a:r>
            <a:r>
              <a:rPr sz="1050" i="1" spc="-15" baseline="-15873" dirty="0">
                <a:latin typeface="Arial"/>
                <a:cs typeface="Arial"/>
              </a:rPr>
              <a:t>k</a:t>
            </a:r>
            <a:r>
              <a:rPr sz="1050" i="1" spc="-11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’s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job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done.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56007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The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bully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algorithm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993806" y="-1515"/>
            <a:ext cx="5613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Election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1812925" cy="49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Election</a:t>
            </a:r>
            <a:r>
              <a:rPr sz="12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by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bullying</a:t>
            </a:r>
            <a:endParaRPr sz="1200">
              <a:latin typeface="Arial"/>
              <a:cs typeface="Arial"/>
            </a:endParaRPr>
          </a:p>
          <a:p>
            <a:pPr marL="26035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bully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election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algorithm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93169" y="797052"/>
            <a:ext cx="948182" cy="94710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769495" y="794887"/>
            <a:ext cx="947100" cy="9471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938244" y="802779"/>
            <a:ext cx="1075547" cy="94678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09487" y="1818418"/>
            <a:ext cx="958287" cy="94710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648152" y="1819500"/>
            <a:ext cx="947100" cy="947100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2" name="object 12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53467" y="3349927"/>
            <a:ext cx="56007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9" action="ppaction://hlinksldjump"/>
              </a:rPr>
              <a:t>The</a:t>
            </a:r>
            <a:r>
              <a:rPr sz="500" spc="-20" dirty="0">
                <a:latin typeface="Arial"/>
                <a:cs typeface="Arial"/>
                <a:hlinkClick r:id="rId9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9" action="ppaction://hlinksldjump"/>
              </a:rPr>
              <a:t>bully</a:t>
            </a:r>
            <a:r>
              <a:rPr sz="500" spc="-20" dirty="0">
                <a:latin typeface="Arial"/>
                <a:cs typeface="Arial"/>
                <a:hlinkClick r:id="rId9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9" action="ppaction://hlinksldjump"/>
              </a:rPr>
              <a:t>algorithm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95287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Election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Election</a:t>
            </a:r>
            <a:r>
              <a:rPr spc="-25" dirty="0"/>
              <a:t> </a:t>
            </a:r>
            <a:r>
              <a:rPr dirty="0"/>
              <a:t>in</a:t>
            </a:r>
            <a:r>
              <a:rPr spc="-25" dirty="0"/>
              <a:t> </a:t>
            </a:r>
            <a:r>
              <a:rPr dirty="0"/>
              <a:t>a</a:t>
            </a:r>
            <a:r>
              <a:rPr spc="-25" dirty="0"/>
              <a:t> </a:t>
            </a:r>
            <a:r>
              <a:rPr spc="-20" dirty="0"/>
              <a:t>ring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594" y="472482"/>
            <a:ext cx="3961129" cy="192405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43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Principle</a:t>
            </a:r>
            <a:endParaRPr sz="1000">
              <a:latin typeface="Arial"/>
              <a:cs typeface="Arial"/>
            </a:endParaRPr>
          </a:p>
          <a:p>
            <a:pPr marL="25400" marR="69215">
              <a:lnSpc>
                <a:spcPct val="111600"/>
              </a:lnSpc>
              <a:spcBef>
                <a:spcPts val="170"/>
              </a:spcBef>
            </a:pPr>
            <a:r>
              <a:rPr sz="900" dirty="0">
                <a:latin typeface="Arial"/>
                <a:cs typeface="Arial"/>
              </a:rPr>
              <a:t>Process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priority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obtained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organizing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(logical)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ring.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The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highest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priority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should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elected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coordinator.</a:t>
            </a:r>
            <a:endParaRPr sz="900">
              <a:latin typeface="Arial"/>
              <a:cs typeface="Arial"/>
            </a:endParaRPr>
          </a:p>
          <a:p>
            <a:pPr marL="278130" marR="39370" indent="-120650" algn="just">
              <a:lnSpc>
                <a:spcPct val="111600"/>
              </a:lnSpc>
              <a:spcBef>
                <a:spcPts val="395"/>
              </a:spcBef>
              <a:buClr>
                <a:srgbClr val="3333B2"/>
              </a:buClr>
              <a:buFont typeface="Menlo"/>
              <a:buChar char="•"/>
              <a:tabLst>
                <a:tab pos="274955" algn="l"/>
              </a:tabLst>
            </a:pPr>
            <a:r>
              <a:rPr sz="900" dirty="0">
                <a:latin typeface="Arial"/>
                <a:cs typeface="Arial"/>
              </a:rPr>
              <a:t>Any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start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election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sending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election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its </a:t>
            </a:r>
            <a:r>
              <a:rPr sz="900" dirty="0">
                <a:latin typeface="Arial"/>
                <a:cs typeface="Arial"/>
              </a:rPr>
              <a:t>successor.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successor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down,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passed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next </a:t>
            </a:r>
            <a:r>
              <a:rPr sz="900" spc="-10" dirty="0">
                <a:latin typeface="Arial"/>
                <a:cs typeface="Arial"/>
              </a:rPr>
              <a:t>successor.</a:t>
            </a:r>
            <a:endParaRPr sz="900">
              <a:latin typeface="Arial"/>
              <a:cs typeface="Arial"/>
            </a:endParaRPr>
          </a:p>
          <a:p>
            <a:pPr marL="278130" marR="17780" indent="-120650" algn="just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dirty="0">
                <a:latin typeface="Arial"/>
                <a:cs typeface="Arial"/>
              </a:rPr>
              <a:t>If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message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passed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sender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adds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itself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list.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gets </a:t>
            </a:r>
            <a:r>
              <a:rPr sz="900" dirty="0">
                <a:latin typeface="Arial"/>
                <a:cs typeface="Arial"/>
              </a:rPr>
              <a:t>back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initiator,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everyone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chance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make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presence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known.</a:t>
            </a:r>
            <a:endParaRPr sz="900">
              <a:latin typeface="Arial"/>
              <a:cs typeface="Arial"/>
            </a:endParaRPr>
          </a:p>
          <a:p>
            <a:pPr marL="278130" marR="70485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274955" algn="l"/>
              </a:tabLst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initiator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sends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coordinator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around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containing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 list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living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processes.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highest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priority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elected</a:t>
            </a:r>
            <a:r>
              <a:rPr sz="900" spc="-25" dirty="0">
                <a:latin typeface="Arial"/>
                <a:cs typeface="Arial"/>
              </a:rPr>
              <a:t> as </a:t>
            </a:r>
            <a:r>
              <a:rPr sz="900" spc="-10" dirty="0">
                <a:latin typeface="Arial"/>
                <a:cs typeface="Arial"/>
              </a:rPr>
              <a:t>coordinator.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470534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A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ring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 algorithm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993806" y="-1515"/>
            <a:ext cx="5613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Election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1976120" cy="49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Election</a:t>
            </a:r>
            <a:r>
              <a:rPr sz="12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in</a:t>
            </a:r>
            <a:r>
              <a:rPr sz="12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2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ring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Election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algorithm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using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ring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52032" y="796319"/>
            <a:ext cx="2702683" cy="1136276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54748" y="2054012"/>
            <a:ext cx="3111500" cy="433070"/>
          </a:xfrm>
          <a:prstGeom prst="rect">
            <a:avLst/>
          </a:prstGeom>
        </p:spPr>
        <p:txBody>
          <a:bodyPr vert="horz" wrap="square" lIns="0" tIns="79375" rIns="0" bIns="0" rtlCol="0">
            <a:spAutoFit/>
          </a:bodyPr>
          <a:lstStyle/>
          <a:p>
            <a:pPr marL="154305" indent="-116839">
              <a:lnSpc>
                <a:spcPct val="100000"/>
              </a:lnSpc>
              <a:spcBef>
                <a:spcPts val="625"/>
              </a:spcBef>
              <a:buClr>
                <a:srgbClr val="3333B2"/>
              </a:buClr>
              <a:buFont typeface="Menlo"/>
              <a:buChar char="•"/>
              <a:tabLst>
                <a:tab pos="154940" algn="l"/>
              </a:tabLst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solid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line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shows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election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initiated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spc="-25" dirty="0">
                <a:latin typeface="Arial"/>
                <a:cs typeface="Arial"/>
              </a:rPr>
              <a:t>P</a:t>
            </a:r>
            <a:r>
              <a:rPr sz="1050" i="1" spc="-37" baseline="-15873" dirty="0">
                <a:latin typeface="Arial"/>
                <a:cs typeface="Arial"/>
              </a:rPr>
              <a:t>6</a:t>
            </a:r>
            <a:endParaRPr sz="1050" baseline="-15873">
              <a:latin typeface="Arial"/>
              <a:cs typeface="Arial"/>
            </a:endParaRPr>
          </a:p>
          <a:p>
            <a:pPr marL="154305" indent="-116839">
              <a:lnSpc>
                <a:spcPct val="100000"/>
              </a:lnSpc>
              <a:spcBef>
                <a:spcPts val="520"/>
              </a:spcBef>
              <a:buClr>
                <a:srgbClr val="3333B2"/>
              </a:buClr>
              <a:buFont typeface="Menlo"/>
              <a:buChar char="•"/>
              <a:tabLst>
                <a:tab pos="154940" algn="l"/>
              </a:tabLst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dashed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one,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i="1" spc="-25" dirty="0">
                <a:latin typeface="Arial"/>
                <a:cs typeface="Arial"/>
              </a:rPr>
              <a:t>P</a:t>
            </a:r>
            <a:r>
              <a:rPr sz="1050" i="1" spc="-37" baseline="-15873" dirty="0">
                <a:latin typeface="Arial"/>
                <a:cs typeface="Arial"/>
              </a:rPr>
              <a:t>3</a:t>
            </a:r>
            <a:endParaRPr sz="1050" baseline="-15873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467" y="3349927"/>
            <a:ext cx="470534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5" action="ppaction://hlinksldjump"/>
              </a:rPr>
              <a:t>A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ring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 algorithm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95287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Election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Example:</a:t>
            </a:r>
            <a:r>
              <a:rPr spc="35" dirty="0"/>
              <a:t> </a:t>
            </a:r>
            <a:r>
              <a:rPr dirty="0"/>
              <a:t>Leader</a:t>
            </a:r>
            <a:r>
              <a:rPr spc="-35" dirty="0"/>
              <a:t> </a:t>
            </a:r>
            <a:r>
              <a:rPr dirty="0"/>
              <a:t>election</a:t>
            </a:r>
            <a:r>
              <a:rPr spc="-35" dirty="0"/>
              <a:t> </a:t>
            </a:r>
            <a:r>
              <a:rPr dirty="0">
                <a:solidFill>
                  <a:srgbClr val="C80000"/>
                </a:solidFill>
              </a:rPr>
              <a:t>in</a:t>
            </a:r>
            <a:r>
              <a:rPr spc="-35" dirty="0">
                <a:solidFill>
                  <a:srgbClr val="C80000"/>
                </a:solidFill>
              </a:rPr>
              <a:t> </a:t>
            </a:r>
            <a:r>
              <a:rPr spc="-10" dirty="0"/>
              <a:t>ZooKeeper</a:t>
            </a:r>
            <a:r>
              <a:rPr spc="-35" dirty="0"/>
              <a:t> </a:t>
            </a:r>
            <a:r>
              <a:rPr dirty="0"/>
              <a:t>server</a:t>
            </a:r>
            <a:r>
              <a:rPr spc="-35" dirty="0"/>
              <a:t> </a:t>
            </a:r>
            <a:r>
              <a:rPr spc="-10" dirty="0"/>
              <a:t>group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594" y="443244"/>
            <a:ext cx="3838575" cy="2336800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66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Basics</a:t>
            </a:r>
            <a:endParaRPr sz="1000">
              <a:latin typeface="Arial"/>
              <a:cs typeface="Arial"/>
            </a:endParaRPr>
          </a:p>
          <a:p>
            <a:pPr marL="278130" indent="-120650">
              <a:lnSpc>
                <a:spcPct val="100000"/>
              </a:lnSpc>
              <a:spcBef>
                <a:spcPts val="500"/>
              </a:spcBef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dirty="0">
                <a:latin typeface="Arial"/>
                <a:cs typeface="Arial"/>
              </a:rPr>
              <a:t>Each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900" i="1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group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identifier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-20" dirty="0">
                <a:solidFill>
                  <a:srgbClr val="3333B2"/>
                </a:solidFill>
                <a:latin typeface="Arial"/>
                <a:cs typeface="Arial"/>
              </a:rPr>
              <a:t>id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(</a:t>
            </a:r>
            <a:r>
              <a:rPr sz="900" i="1" spc="-20" dirty="0">
                <a:solidFill>
                  <a:srgbClr val="3333B2"/>
                </a:solidFill>
                <a:latin typeface="Arial"/>
                <a:cs typeface="Arial"/>
              </a:rPr>
              <a:t>s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)</a:t>
            </a:r>
            <a:endParaRPr sz="900">
              <a:latin typeface="Arial"/>
              <a:cs typeface="Arial"/>
            </a:endParaRPr>
          </a:p>
          <a:p>
            <a:pPr marL="278130" marR="67310" indent="-120650">
              <a:lnSpc>
                <a:spcPct val="111600"/>
              </a:lnSpc>
              <a:spcBef>
                <a:spcPts val="300"/>
              </a:spcBef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dirty="0">
                <a:latin typeface="Arial"/>
                <a:cs typeface="Arial"/>
              </a:rPr>
              <a:t>Each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monotonically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increasing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counter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solidFill>
                  <a:srgbClr val="3333B2"/>
                </a:solidFill>
                <a:latin typeface="Arial"/>
                <a:cs typeface="Arial"/>
              </a:rPr>
              <a:t>tx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(</a:t>
            </a:r>
            <a:r>
              <a:rPr sz="900" i="1" dirty="0">
                <a:solidFill>
                  <a:srgbClr val="3333B2"/>
                </a:solidFill>
                <a:latin typeface="Arial"/>
                <a:cs typeface="Arial"/>
              </a:rPr>
              <a:t>s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)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latest </a:t>
            </a:r>
            <a:r>
              <a:rPr sz="900" dirty="0">
                <a:latin typeface="Arial"/>
                <a:cs typeface="Arial"/>
              </a:rPr>
              <a:t>transaction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handled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(i.e.,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series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operations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namespace).</a:t>
            </a:r>
            <a:endParaRPr sz="900">
              <a:latin typeface="Arial"/>
              <a:cs typeface="Arial"/>
            </a:endParaRPr>
          </a:p>
          <a:p>
            <a:pPr marL="273050" indent="-115570">
              <a:lnSpc>
                <a:spcPct val="100000"/>
              </a:lnSpc>
              <a:spcBef>
                <a:spcPts val="425"/>
              </a:spcBef>
              <a:buClr>
                <a:srgbClr val="3333B2"/>
              </a:buClr>
              <a:buFont typeface="Menlo"/>
              <a:buChar char="•"/>
              <a:tabLst>
                <a:tab pos="273685" algn="l"/>
              </a:tabLst>
            </a:pPr>
            <a:r>
              <a:rPr sz="900" dirty="0">
                <a:latin typeface="Arial"/>
                <a:cs typeface="Arial"/>
              </a:rPr>
              <a:t>When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follower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 </a:t>
            </a:r>
            <a:r>
              <a:rPr sz="900" dirty="0">
                <a:latin typeface="Arial"/>
                <a:cs typeface="Arial"/>
              </a:rPr>
              <a:t>suspects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leader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crashed,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broadcasts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ELECTION</a:t>
            </a:r>
            <a:endParaRPr sz="900">
              <a:latin typeface="Arial"/>
              <a:cs typeface="Arial"/>
            </a:endParaRPr>
          </a:p>
          <a:p>
            <a:pPr marL="278130">
              <a:lnSpc>
                <a:spcPct val="100000"/>
              </a:lnSpc>
              <a:spcBef>
                <a:spcPts val="125"/>
              </a:spcBef>
            </a:pPr>
            <a:r>
              <a:rPr sz="900" dirty="0">
                <a:latin typeface="Arial"/>
                <a:cs typeface="Arial"/>
              </a:rPr>
              <a:t>message,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along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pair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(</a:t>
            </a:r>
            <a:r>
              <a:rPr sz="900" i="1" spc="-10" dirty="0">
                <a:latin typeface="Arial"/>
                <a:cs typeface="Arial"/>
              </a:rPr>
              <a:t>voteID</a:t>
            </a:r>
            <a:r>
              <a:rPr sz="900" spc="-10" dirty="0">
                <a:latin typeface="Arial"/>
                <a:cs typeface="Arial"/>
              </a:rPr>
              <a:t>,</a:t>
            </a:r>
            <a:r>
              <a:rPr sz="900" i="1" spc="-10" dirty="0">
                <a:latin typeface="Arial"/>
                <a:cs typeface="Arial"/>
              </a:rPr>
              <a:t>voteTX</a:t>
            </a:r>
            <a:r>
              <a:rPr sz="900" i="1" spc="-1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).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Initially,</a:t>
            </a:r>
            <a:endParaRPr sz="900">
              <a:latin typeface="Arial"/>
              <a:cs typeface="Arial"/>
            </a:endParaRPr>
          </a:p>
          <a:p>
            <a:pPr marL="531495" lvl="1" indent="-121285">
              <a:lnSpc>
                <a:spcPct val="100000"/>
              </a:lnSpc>
              <a:spcBef>
                <a:spcPts val="325"/>
              </a:spcBef>
              <a:buClr>
                <a:srgbClr val="3333B2"/>
              </a:buClr>
              <a:buFont typeface="Menlo"/>
              <a:buChar char="•"/>
              <a:tabLst>
                <a:tab pos="532130" algn="l"/>
              </a:tabLst>
            </a:pPr>
            <a:r>
              <a:rPr sz="900" i="1" spc="-10" dirty="0">
                <a:latin typeface="Arial"/>
                <a:cs typeface="Arial"/>
              </a:rPr>
              <a:t>voteID </a:t>
            </a:r>
            <a:r>
              <a:rPr sz="900" i="1" spc="350" dirty="0">
                <a:latin typeface="Menlo"/>
                <a:cs typeface="Menlo"/>
              </a:rPr>
              <a:t>←</a:t>
            </a:r>
            <a:r>
              <a:rPr sz="900" i="1" spc="-340" dirty="0">
                <a:latin typeface="Menlo"/>
                <a:cs typeface="Menlo"/>
              </a:rPr>
              <a:t> </a:t>
            </a:r>
            <a:r>
              <a:rPr sz="900" i="1" spc="-10" dirty="0">
                <a:latin typeface="Arial"/>
                <a:cs typeface="Arial"/>
              </a:rPr>
              <a:t>id</a:t>
            </a:r>
            <a:r>
              <a:rPr sz="900" spc="-10" dirty="0">
                <a:latin typeface="Arial"/>
                <a:cs typeface="Arial"/>
              </a:rPr>
              <a:t>(</a:t>
            </a:r>
            <a:r>
              <a:rPr sz="900" i="1" spc="-10" dirty="0">
                <a:latin typeface="Arial"/>
                <a:cs typeface="Arial"/>
              </a:rPr>
              <a:t>s</a:t>
            </a:r>
            <a:r>
              <a:rPr sz="900" spc="-10" dirty="0">
                <a:latin typeface="Arial"/>
                <a:cs typeface="Arial"/>
              </a:rPr>
              <a:t>)</a:t>
            </a:r>
            <a:endParaRPr sz="900">
              <a:latin typeface="Arial"/>
              <a:cs typeface="Arial"/>
            </a:endParaRPr>
          </a:p>
          <a:p>
            <a:pPr marL="531495" lvl="1" indent="-121285">
              <a:lnSpc>
                <a:spcPct val="100000"/>
              </a:lnSpc>
              <a:spcBef>
                <a:spcPts val="425"/>
              </a:spcBef>
              <a:buClr>
                <a:srgbClr val="3333B2"/>
              </a:buClr>
              <a:buFont typeface="Menlo"/>
              <a:buChar char="•"/>
              <a:tabLst>
                <a:tab pos="532130" algn="l"/>
              </a:tabLst>
            </a:pPr>
            <a:r>
              <a:rPr sz="900" i="1" dirty="0">
                <a:latin typeface="Arial"/>
                <a:cs typeface="Arial"/>
              </a:rPr>
              <a:t>voteTX </a:t>
            </a:r>
            <a:r>
              <a:rPr sz="900" i="1" spc="350" dirty="0">
                <a:latin typeface="Menlo"/>
                <a:cs typeface="Menlo"/>
              </a:rPr>
              <a:t>←</a:t>
            </a:r>
            <a:r>
              <a:rPr sz="900" i="1" spc="-345" dirty="0">
                <a:latin typeface="Menlo"/>
                <a:cs typeface="Menlo"/>
              </a:rPr>
              <a:t> </a:t>
            </a:r>
            <a:r>
              <a:rPr sz="900" i="1" spc="-10" dirty="0">
                <a:latin typeface="Arial"/>
                <a:cs typeface="Arial"/>
              </a:rPr>
              <a:t>tx</a:t>
            </a:r>
            <a:r>
              <a:rPr sz="900" spc="-10" dirty="0">
                <a:latin typeface="Arial"/>
                <a:cs typeface="Arial"/>
              </a:rPr>
              <a:t>(</a:t>
            </a:r>
            <a:r>
              <a:rPr sz="900" i="1" spc="-10" dirty="0">
                <a:latin typeface="Arial"/>
                <a:cs typeface="Arial"/>
              </a:rPr>
              <a:t>s</a:t>
            </a:r>
            <a:r>
              <a:rPr sz="900" spc="-10" dirty="0">
                <a:latin typeface="Arial"/>
                <a:cs typeface="Arial"/>
              </a:rPr>
              <a:t>)</a:t>
            </a:r>
            <a:endParaRPr sz="900">
              <a:latin typeface="Arial"/>
              <a:cs typeface="Arial"/>
            </a:endParaRPr>
          </a:p>
          <a:p>
            <a:pPr marL="278130" indent="-120650">
              <a:lnSpc>
                <a:spcPct val="100000"/>
              </a:lnSpc>
              <a:spcBef>
                <a:spcPts val="425"/>
              </a:spcBef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dirty="0">
                <a:latin typeface="Arial"/>
                <a:cs typeface="Arial"/>
              </a:rPr>
              <a:t>Each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 </a:t>
            </a:r>
            <a:r>
              <a:rPr sz="900" dirty="0">
                <a:latin typeface="Arial"/>
                <a:cs typeface="Arial"/>
              </a:rPr>
              <a:t>maintains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two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variables:</a:t>
            </a:r>
            <a:endParaRPr sz="900">
              <a:latin typeface="Arial"/>
              <a:cs typeface="Arial"/>
            </a:endParaRPr>
          </a:p>
          <a:p>
            <a:pPr marL="531495" marR="84455" lvl="1" indent="-120650">
              <a:lnSpc>
                <a:spcPct val="111600"/>
              </a:lnSpc>
              <a:spcBef>
                <a:spcPts val="200"/>
              </a:spcBef>
              <a:buFont typeface="Menlo"/>
              <a:buChar char="•"/>
              <a:tabLst>
                <a:tab pos="532130" algn="l"/>
              </a:tabLst>
            </a:pPr>
            <a:r>
              <a:rPr sz="900" i="1" dirty="0">
                <a:solidFill>
                  <a:srgbClr val="3333B2"/>
                </a:solidFill>
                <a:latin typeface="Arial"/>
                <a:cs typeface="Arial"/>
              </a:rPr>
              <a:t>leader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(</a:t>
            </a:r>
            <a:r>
              <a:rPr sz="900" i="1" dirty="0">
                <a:solidFill>
                  <a:srgbClr val="3333B2"/>
                </a:solidFill>
                <a:latin typeface="Arial"/>
                <a:cs typeface="Arial"/>
              </a:rPr>
              <a:t>s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)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records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900" i="1" spc="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believes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final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leader. Initially,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leader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←</a:t>
            </a:r>
            <a:r>
              <a:rPr sz="900" i="1" spc="-315" dirty="0">
                <a:latin typeface="Menlo"/>
                <a:cs typeface="Menlo"/>
              </a:rPr>
              <a:t> </a:t>
            </a:r>
            <a:r>
              <a:rPr sz="900" i="1" spc="-10" dirty="0">
                <a:latin typeface="Arial"/>
                <a:cs typeface="Arial"/>
              </a:rPr>
              <a:t>id</a:t>
            </a:r>
            <a:r>
              <a:rPr sz="900" spc="-10" dirty="0">
                <a:latin typeface="Arial"/>
                <a:cs typeface="Arial"/>
              </a:rPr>
              <a:t>(</a:t>
            </a:r>
            <a:r>
              <a:rPr sz="900" i="1" spc="-10" dirty="0">
                <a:latin typeface="Arial"/>
                <a:cs typeface="Arial"/>
              </a:rPr>
              <a:t>s</a:t>
            </a:r>
            <a:r>
              <a:rPr sz="900" spc="-10" dirty="0">
                <a:latin typeface="Arial"/>
                <a:cs typeface="Arial"/>
              </a:rPr>
              <a:t>).</a:t>
            </a:r>
            <a:endParaRPr sz="900">
              <a:latin typeface="Arial"/>
              <a:cs typeface="Arial"/>
            </a:endParaRPr>
          </a:p>
          <a:p>
            <a:pPr marL="531495" marR="363855" lvl="1" indent="-120650">
              <a:lnSpc>
                <a:spcPct val="111600"/>
              </a:lnSpc>
              <a:buFont typeface="Menlo"/>
              <a:buChar char="•"/>
              <a:tabLst>
                <a:tab pos="532130" algn="l"/>
              </a:tabLst>
            </a:pPr>
            <a:r>
              <a:rPr sz="900" i="1" dirty="0">
                <a:solidFill>
                  <a:srgbClr val="3333B2"/>
                </a:solidFill>
                <a:latin typeface="Arial"/>
                <a:cs typeface="Arial"/>
              </a:rPr>
              <a:t>lastTX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(</a:t>
            </a:r>
            <a:r>
              <a:rPr sz="900" i="1" dirty="0">
                <a:solidFill>
                  <a:srgbClr val="3333B2"/>
                </a:solidFill>
                <a:latin typeface="Arial"/>
                <a:cs typeface="Arial"/>
              </a:rPr>
              <a:t>s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)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900" i="1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knows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most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recent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transaction. Initially,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lastTX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←</a:t>
            </a:r>
            <a:r>
              <a:rPr sz="900" i="1" spc="-315" dirty="0">
                <a:latin typeface="Menlo"/>
                <a:cs typeface="Menlo"/>
              </a:rPr>
              <a:t> </a:t>
            </a:r>
            <a:r>
              <a:rPr sz="900" i="1" spc="-10" dirty="0">
                <a:latin typeface="Arial"/>
                <a:cs typeface="Arial"/>
              </a:rPr>
              <a:t>tx</a:t>
            </a:r>
            <a:r>
              <a:rPr sz="900" spc="-10" dirty="0">
                <a:latin typeface="Arial"/>
                <a:cs typeface="Arial"/>
              </a:rPr>
              <a:t>(</a:t>
            </a:r>
            <a:r>
              <a:rPr sz="900" i="1" spc="-10" dirty="0">
                <a:latin typeface="Arial"/>
                <a:cs typeface="Arial"/>
              </a:rPr>
              <a:t>s</a:t>
            </a:r>
            <a:r>
              <a:rPr sz="900" spc="-10" dirty="0">
                <a:latin typeface="Arial"/>
                <a:cs typeface="Arial"/>
              </a:rPr>
              <a:t>).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113855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Example:</a:t>
            </a:r>
            <a:r>
              <a:rPr sz="500" spc="1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Leader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election</a:t>
            </a:r>
            <a:r>
              <a:rPr sz="500" spc="-1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in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ZooKeeper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95287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Election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Example:</a:t>
            </a:r>
            <a:r>
              <a:rPr spc="35" dirty="0"/>
              <a:t> </a:t>
            </a:r>
            <a:r>
              <a:rPr dirty="0"/>
              <a:t>Leader</a:t>
            </a:r>
            <a:r>
              <a:rPr spc="-35" dirty="0"/>
              <a:t> </a:t>
            </a:r>
            <a:r>
              <a:rPr dirty="0"/>
              <a:t>election</a:t>
            </a:r>
            <a:r>
              <a:rPr spc="-35" dirty="0"/>
              <a:t> </a:t>
            </a:r>
            <a:r>
              <a:rPr dirty="0">
                <a:solidFill>
                  <a:srgbClr val="C80000"/>
                </a:solidFill>
              </a:rPr>
              <a:t>in</a:t>
            </a:r>
            <a:r>
              <a:rPr spc="-35" dirty="0">
                <a:solidFill>
                  <a:srgbClr val="C80000"/>
                </a:solidFill>
              </a:rPr>
              <a:t> </a:t>
            </a:r>
            <a:r>
              <a:rPr spc="-10" dirty="0"/>
              <a:t>ZooKeeper</a:t>
            </a:r>
            <a:r>
              <a:rPr spc="-35" dirty="0"/>
              <a:t> </a:t>
            </a:r>
            <a:r>
              <a:rPr dirty="0"/>
              <a:t>server</a:t>
            </a:r>
            <a:r>
              <a:rPr spc="-35" dirty="0"/>
              <a:t> </a:t>
            </a:r>
            <a:r>
              <a:rPr spc="-10" dirty="0"/>
              <a:t>group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3847" y="514774"/>
            <a:ext cx="3982720" cy="23025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165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When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i="1" spc="-20" dirty="0">
                <a:solidFill>
                  <a:srgbClr val="3333B2"/>
                </a:solidFill>
                <a:latin typeface="Arial"/>
                <a:cs typeface="Arial"/>
              </a:rPr>
              <a:t>s</a:t>
            </a:r>
            <a:r>
              <a:rPr sz="1050" i="1" spc="-30" baseline="27777" dirty="0">
                <a:solidFill>
                  <a:srgbClr val="3333B2"/>
                </a:solidFill>
                <a:latin typeface="Menlo"/>
                <a:cs typeface="Menlo"/>
              </a:rPr>
              <a:t>∗</a:t>
            </a:r>
            <a:r>
              <a:rPr sz="1050" i="1" spc="-142" baseline="27777" dirty="0">
                <a:solidFill>
                  <a:srgbClr val="3333B2"/>
                </a:solidFill>
                <a:latin typeface="Menlo"/>
                <a:cs typeface="Menlo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receives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 (</a:t>
            </a:r>
            <a:r>
              <a:rPr sz="1000" i="1" spc="-10" dirty="0">
                <a:solidFill>
                  <a:srgbClr val="3333B2"/>
                </a:solidFill>
                <a:latin typeface="Arial"/>
                <a:cs typeface="Arial"/>
              </a:rPr>
              <a:t>voteID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,</a:t>
            </a:r>
            <a:r>
              <a:rPr sz="1000" i="1" spc="-10" dirty="0">
                <a:solidFill>
                  <a:srgbClr val="3333B2"/>
                </a:solidFill>
                <a:latin typeface="Arial"/>
                <a:cs typeface="Arial"/>
              </a:rPr>
              <a:t>voteTX</a:t>
            </a:r>
            <a:r>
              <a:rPr sz="1000" i="1" spc="-16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50" dirty="0">
                <a:solidFill>
                  <a:srgbClr val="3333B2"/>
                </a:solidFill>
                <a:latin typeface="Arial"/>
                <a:cs typeface="Arial"/>
              </a:rPr>
              <a:t>)</a:t>
            </a:r>
            <a:endParaRPr sz="1000">
              <a:latin typeface="Arial"/>
              <a:cs typeface="Arial"/>
            </a:endParaRPr>
          </a:p>
          <a:p>
            <a:pPr marL="308610" marR="30480" indent="-120650">
              <a:lnSpc>
                <a:spcPct val="111600"/>
              </a:lnSpc>
              <a:spcBef>
                <a:spcPts val="570"/>
              </a:spcBef>
              <a:buClr>
                <a:srgbClr val="3333B2"/>
              </a:buClr>
              <a:buFont typeface="Menlo"/>
              <a:buChar char="•"/>
              <a:tabLst>
                <a:tab pos="309245" algn="l"/>
              </a:tabLst>
            </a:pPr>
            <a:r>
              <a:rPr sz="900" dirty="0">
                <a:latin typeface="Arial"/>
                <a:cs typeface="Arial"/>
              </a:rPr>
              <a:t>If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lastTX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1050" i="1" baseline="27777" dirty="0">
                <a:latin typeface="Menlo"/>
                <a:cs typeface="Menlo"/>
              </a:rPr>
              <a:t>∗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i="1" spc="60" dirty="0">
                <a:latin typeface="STIX Two Text"/>
                <a:cs typeface="STIX Two Text"/>
              </a:rPr>
              <a:t>&lt;</a:t>
            </a:r>
            <a:r>
              <a:rPr sz="900" i="1" spc="-10" dirty="0">
                <a:latin typeface="STIX Two Text"/>
                <a:cs typeface="STIX Two Text"/>
              </a:rPr>
              <a:t> </a:t>
            </a:r>
            <a:r>
              <a:rPr sz="900" i="1" spc="-10" dirty="0">
                <a:latin typeface="Arial"/>
                <a:cs typeface="Arial"/>
              </a:rPr>
              <a:t>voteTX</a:t>
            </a:r>
            <a:r>
              <a:rPr sz="900" i="1" spc="-1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then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spc="-35" dirty="0">
                <a:latin typeface="Arial"/>
                <a:cs typeface="Arial"/>
              </a:rPr>
              <a:t>s</a:t>
            </a:r>
            <a:r>
              <a:rPr sz="1050" i="1" spc="-52" baseline="27777" dirty="0">
                <a:latin typeface="Menlo"/>
                <a:cs typeface="Menlo"/>
              </a:rPr>
              <a:t>∗</a:t>
            </a:r>
            <a:r>
              <a:rPr sz="1050" i="1" spc="-187" baseline="27777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just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received </a:t>
            </a:r>
            <a:r>
              <a:rPr sz="900" dirty="0">
                <a:latin typeface="Arial"/>
                <a:cs typeface="Arial"/>
              </a:rPr>
              <a:t>more</a:t>
            </a:r>
            <a:r>
              <a:rPr sz="900" spc="-10" dirty="0">
                <a:latin typeface="Arial"/>
                <a:cs typeface="Arial"/>
              </a:rPr>
              <a:t> up-to-</a:t>
            </a:r>
            <a:r>
              <a:rPr sz="900" dirty="0">
                <a:latin typeface="Arial"/>
                <a:cs typeface="Arial"/>
              </a:rPr>
              <a:t>date</a:t>
            </a:r>
            <a:r>
              <a:rPr sz="900" spc="-10" dirty="0">
                <a:latin typeface="Arial"/>
                <a:cs typeface="Arial"/>
              </a:rPr>
              <a:t> information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most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recent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transaction,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sets</a:t>
            </a:r>
            <a:endParaRPr sz="900">
              <a:latin typeface="Arial"/>
              <a:cs typeface="Arial"/>
            </a:endParaRPr>
          </a:p>
          <a:p>
            <a:pPr marL="561975" lvl="1" indent="-120650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562610" algn="l"/>
              </a:tabLst>
            </a:pPr>
            <a:r>
              <a:rPr sz="900" i="1" dirty="0">
                <a:latin typeface="Arial"/>
                <a:cs typeface="Arial"/>
              </a:rPr>
              <a:t>leader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1050" i="1" baseline="27777" dirty="0">
                <a:latin typeface="Menlo"/>
                <a:cs typeface="Menlo"/>
              </a:rPr>
              <a:t>∗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←</a:t>
            </a:r>
            <a:r>
              <a:rPr sz="900" i="1" spc="-305" dirty="0">
                <a:latin typeface="Menlo"/>
                <a:cs typeface="Menlo"/>
              </a:rPr>
              <a:t> </a:t>
            </a:r>
            <a:r>
              <a:rPr sz="900" i="1" spc="-10" dirty="0">
                <a:latin typeface="Arial"/>
                <a:cs typeface="Arial"/>
              </a:rPr>
              <a:t>voteID</a:t>
            </a:r>
            <a:endParaRPr sz="900">
              <a:latin typeface="Arial"/>
              <a:cs typeface="Arial"/>
            </a:endParaRPr>
          </a:p>
          <a:p>
            <a:pPr marL="561975" lvl="1" indent="-120650">
              <a:lnSpc>
                <a:spcPct val="100000"/>
              </a:lnSpc>
              <a:spcBef>
                <a:spcPts val="420"/>
              </a:spcBef>
              <a:buClr>
                <a:srgbClr val="3333B2"/>
              </a:buClr>
              <a:buFont typeface="Menlo"/>
              <a:buChar char="•"/>
              <a:tabLst>
                <a:tab pos="562610" algn="l"/>
              </a:tabLst>
            </a:pPr>
            <a:r>
              <a:rPr sz="900" i="1" dirty="0">
                <a:latin typeface="Arial"/>
                <a:cs typeface="Arial"/>
              </a:rPr>
              <a:t>lastTX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1050" i="1" baseline="27777" dirty="0">
                <a:latin typeface="Menlo"/>
                <a:cs typeface="Menlo"/>
              </a:rPr>
              <a:t>∗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←</a:t>
            </a:r>
            <a:r>
              <a:rPr sz="900" i="1" spc="-305" dirty="0">
                <a:latin typeface="Menlo"/>
                <a:cs typeface="Menlo"/>
              </a:rPr>
              <a:t> </a:t>
            </a:r>
            <a:r>
              <a:rPr sz="900" i="1" spc="-10" dirty="0">
                <a:latin typeface="Arial"/>
                <a:cs typeface="Arial"/>
              </a:rPr>
              <a:t>voteTX</a:t>
            </a:r>
            <a:endParaRPr sz="900">
              <a:latin typeface="Arial"/>
              <a:cs typeface="Arial"/>
            </a:endParaRPr>
          </a:p>
          <a:p>
            <a:pPr marL="308610" marR="49530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309245" algn="l"/>
              </a:tabLst>
            </a:pPr>
            <a:r>
              <a:rPr sz="900" dirty="0">
                <a:latin typeface="Arial"/>
                <a:cs typeface="Arial"/>
              </a:rPr>
              <a:t>If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lastTX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1050" i="1" baseline="27777" dirty="0">
                <a:latin typeface="Menlo"/>
                <a:cs typeface="Menlo"/>
              </a:rPr>
              <a:t>∗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voteTX</a:t>
            </a:r>
            <a:r>
              <a:rPr sz="900" i="1" spc="10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and leader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1050" i="1" baseline="27777" dirty="0">
                <a:latin typeface="Menlo"/>
                <a:cs typeface="Menlo"/>
              </a:rPr>
              <a:t>∗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i="1" spc="60" dirty="0">
                <a:latin typeface="STIX Two Text"/>
                <a:cs typeface="STIX Two Text"/>
              </a:rPr>
              <a:t>&lt;</a:t>
            </a:r>
            <a:r>
              <a:rPr sz="900" i="1" spc="-5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Arial"/>
                <a:cs typeface="Arial"/>
              </a:rPr>
              <a:t>voteID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then </a:t>
            </a:r>
            <a:r>
              <a:rPr sz="900" i="1" spc="-35" dirty="0">
                <a:latin typeface="Arial"/>
                <a:cs typeface="Arial"/>
              </a:rPr>
              <a:t>s</a:t>
            </a:r>
            <a:r>
              <a:rPr sz="1050" i="1" spc="-52" baseline="27777" dirty="0">
                <a:latin typeface="Menlo"/>
                <a:cs typeface="Menlo"/>
              </a:rPr>
              <a:t>∗</a:t>
            </a:r>
            <a:r>
              <a:rPr sz="1050" i="1" spc="-187" baseline="27777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knows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much </a:t>
            </a:r>
            <a:r>
              <a:rPr sz="900" dirty="0">
                <a:latin typeface="Arial"/>
                <a:cs typeface="Arial"/>
              </a:rPr>
              <a:t>about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most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recent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transaction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was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just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sent,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but</a:t>
            </a:r>
            <a:r>
              <a:rPr sz="900" spc="-25" dirty="0">
                <a:latin typeface="Arial"/>
                <a:cs typeface="Arial"/>
              </a:rPr>
              <a:t> its </a:t>
            </a:r>
            <a:r>
              <a:rPr sz="900" spc="-10" dirty="0">
                <a:latin typeface="Arial"/>
                <a:cs typeface="Arial"/>
              </a:rPr>
              <a:t>perspective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next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leader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needs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updated:</a:t>
            </a:r>
            <a:endParaRPr sz="900">
              <a:latin typeface="Arial"/>
              <a:cs typeface="Arial"/>
            </a:endParaRPr>
          </a:p>
          <a:p>
            <a:pPr marL="561975" lvl="1" indent="-120650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562610" algn="l"/>
              </a:tabLst>
            </a:pPr>
            <a:r>
              <a:rPr sz="900" i="1" dirty="0">
                <a:latin typeface="Arial"/>
                <a:cs typeface="Arial"/>
              </a:rPr>
              <a:t>leader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1050" i="1" baseline="27777" dirty="0">
                <a:latin typeface="Menlo"/>
                <a:cs typeface="Menlo"/>
              </a:rPr>
              <a:t>∗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←</a:t>
            </a:r>
            <a:r>
              <a:rPr sz="900" i="1" spc="-305" dirty="0">
                <a:latin typeface="Menlo"/>
                <a:cs typeface="Menlo"/>
              </a:rPr>
              <a:t> </a:t>
            </a:r>
            <a:r>
              <a:rPr sz="900" i="1" spc="-10" dirty="0">
                <a:latin typeface="Arial"/>
                <a:cs typeface="Arial"/>
              </a:rPr>
              <a:t>voteID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00">
              <a:latin typeface="Arial"/>
              <a:cs typeface="Arial"/>
            </a:endParaRPr>
          </a:p>
          <a:p>
            <a:pPr marL="55880">
              <a:lnSpc>
                <a:spcPct val="100000"/>
              </a:lnSpc>
            </a:pPr>
            <a:r>
              <a:rPr sz="1000" spc="-20" dirty="0">
                <a:solidFill>
                  <a:srgbClr val="C80000"/>
                </a:solidFill>
                <a:latin typeface="Arial"/>
                <a:cs typeface="Arial"/>
              </a:rPr>
              <a:t>Note</a:t>
            </a:r>
            <a:endParaRPr sz="1000">
              <a:latin typeface="Arial"/>
              <a:cs typeface="Arial"/>
            </a:endParaRPr>
          </a:p>
          <a:p>
            <a:pPr marL="55880" marR="408305" indent="-5715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When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i="1" spc="-35" dirty="0">
                <a:latin typeface="Arial"/>
                <a:cs typeface="Arial"/>
              </a:rPr>
              <a:t>s</a:t>
            </a:r>
            <a:r>
              <a:rPr sz="1050" i="1" spc="-52" baseline="27777" dirty="0">
                <a:latin typeface="Menlo"/>
                <a:cs typeface="Menlo"/>
              </a:rPr>
              <a:t>∗</a:t>
            </a:r>
            <a:r>
              <a:rPr sz="1050" i="1" spc="-187" baseline="27777" dirty="0">
                <a:latin typeface="Menlo"/>
                <a:cs typeface="Menlo"/>
              </a:rPr>
              <a:t> </a:t>
            </a:r>
            <a:r>
              <a:rPr sz="900" spc="-10" dirty="0">
                <a:latin typeface="Arial"/>
                <a:cs typeface="Arial"/>
              </a:rPr>
              <a:t>believes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should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leader,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broadcasts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spc="-10" dirty="0">
                <a:latin typeface="Menlo"/>
                <a:cs typeface="Menlo"/>
              </a:rPr>
              <a:t>⟨</a:t>
            </a:r>
            <a:r>
              <a:rPr sz="900" i="1" spc="-10" dirty="0">
                <a:latin typeface="Arial"/>
                <a:cs typeface="Arial"/>
              </a:rPr>
              <a:t>id</a:t>
            </a:r>
            <a:r>
              <a:rPr sz="900" spc="-10" dirty="0">
                <a:latin typeface="Arial"/>
                <a:cs typeface="Arial"/>
              </a:rPr>
              <a:t>(</a:t>
            </a:r>
            <a:r>
              <a:rPr sz="900" i="1" spc="-10" dirty="0">
                <a:latin typeface="Arial"/>
                <a:cs typeface="Arial"/>
              </a:rPr>
              <a:t>s</a:t>
            </a:r>
            <a:r>
              <a:rPr sz="1050" i="1" spc="-15" baseline="27777" dirty="0">
                <a:latin typeface="Menlo"/>
                <a:cs typeface="Menlo"/>
              </a:rPr>
              <a:t>∗</a:t>
            </a:r>
            <a:r>
              <a:rPr sz="900" spc="-10" dirty="0">
                <a:latin typeface="Arial"/>
                <a:cs typeface="Arial"/>
              </a:rPr>
              <a:t>)</a:t>
            </a:r>
            <a:r>
              <a:rPr sz="900" i="1" spc="-10" dirty="0">
                <a:latin typeface="STIX Two Text"/>
                <a:cs typeface="STIX Two Text"/>
              </a:rPr>
              <a:t>,</a:t>
            </a:r>
            <a:r>
              <a:rPr sz="900" i="1" spc="-105" dirty="0">
                <a:latin typeface="STIX Two Text"/>
                <a:cs typeface="STIX Two Text"/>
              </a:rPr>
              <a:t> </a:t>
            </a:r>
            <a:r>
              <a:rPr sz="900" i="1" spc="-10" dirty="0">
                <a:latin typeface="Arial"/>
                <a:cs typeface="Arial"/>
              </a:rPr>
              <a:t>tx</a:t>
            </a:r>
            <a:r>
              <a:rPr sz="900" spc="-10" dirty="0">
                <a:latin typeface="Arial"/>
                <a:cs typeface="Arial"/>
              </a:rPr>
              <a:t>(</a:t>
            </a:r>
            <a:r>
              <a:rPr sz="900" i="1" spc="-10" dirty="0">
                <a:latin typeface="Arial"/>
                <a:cs typeface="Arial"/>
              </a:rPr>
              <a:t>s</a:t>
            </a:r>
            <a:r>
              <a:rPr sz="1050" i="1" spc="-15" baseline="27777" dirty="0">
                <a:latin typeface="Menlo"/>
                <a:cs typeface="Menlo"/>
              </a:rPr>
              <a:t>∗</a:t>
            </a:r>
            <a:r>
              <a:rPr sz="900" spc="-10" dirty="0">
                <a:latin typeface="Arial"/>
                <a:cs typeface="Arial"/>
              </a:rPr>
              <a:t>)</a:t>
            </a:r>
            <a:r>
              <a:rPr sz="900" i="1" spc="-10" dirty="0">
                <a:latin typeface="Menlo"/>
                <a:cs typeface="Menlo"/>
              </a:rPr>
              <a:t>⟩</a:t>
            </a:r>
            <a:r>
              <a:rPr sz="900" spc="-10" dirty="0">
                <a:latin typeface="Arial"/>
                <a:cs typeface="Arial"/>
              </a:rPr>
              <a:t>.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Essentially,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we’re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bullying</a:t>
            </a:r>
            <a:r>
              <a:rPr sz="900" spc="-1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113855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Example:</a:t>
            </a:r>
            <a:r>
              <a:rPr sz="500" spc="1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Leader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election</a:t>
            </a:r>
            <a:r>
              <a:rPr sz="500" spc="-1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in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ZooKeeper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993806" y="-1515"/>
            <a:ext cx="5613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Election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00" y="197711"/>
            <a:ext cx="3940175" cy="16129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Example:</a:t>
            </a:r>
            <a:r>
              <a:rPr sz="1200" spc="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Leader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election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in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Raft</a:t>
            </a:r>
            <a:endParaRPr sz="1200">
              <a:latin typeface="Arial"/>
              <a:cs typeface="Arial"/>
            </a:endParaRPr>
          </a:p>
          <a:p>
            <a:pPr marL="28956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Basics</a:t>
            </a:r>
            <a:endParaRPr sz="1000">
              <a:latin typeface="Arial"/>
              <a:cs typeface="Arial"/>
            </a:endParaRPr>
          </a:p>
          <a:p>
            <a:pPr marL="537210" indent="-114935">
              <a:lnSpc>
                <a:spcPct val="100000"/>
              </a:lnSpc>
              <a:spcBef>
                <a:spcPts val="505"/>
              </a:spcBef>
              <a:buClr>
                <a:srgbClr val="3333B2"/>
              </a:buClr>
              <a:buFont typeface="Menlo"/>
              <a:buChar char="•"/>
              <a:tabLst>
                <a:tab pos="537845" algn="l"/>
              </a:tabLst>
            </a:pPr>
            <a:r>
              <a:rPr sz="900" dirty="0">
                <a:latin typeface="Arial"/>
                <a:cs typeface="Arial"/>
              </a:rPr>
              <a:t>We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(relatively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small)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group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servers</a:t>
            </a:r>
            <a:endParaRPr sz="900">
              <a:latin typeface="Arial"/>
              <a:cs typeface="Arial"/>
            </a:endParaRPr>
          </a:p>
          <a:p>
            <a:pPr marL="539115" indent="-116839">
              <a:lnSpc>
                <a:spcPct val="100000"/>
              </a:lnSpc>
              <a:spcBef>
                <a:spcPts val="425"/>
              </a:spcBef>
              <a:buClr>
                <a:srgbClr val="3333B2"/>
              </a:buClr>
              <a:buFont typeface="Menlo"/>
              <a:buChar char="•"/>
              <a:tabLst>
                <a:tab pos="539750" algn="l"/>
              </a:tabLst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states:</a:t>
            </a:r>
            <a:r>
              <a:rPr sz="900" spc="45" dirty="0">
                <a:latin typeface="Arial"/>
                <a:cs typeface="Arial"/>
              </a:rPr>
              <a:t> </a:t>
            </a:r>
            <a:r>
              <a:rPr sz="900" i="1" spc="-20" dirty="0">
                <a:solidFill>
                  <a:srgbClr val="C80000"/>
                </a:solidFill>
                <a:latin typeface="Arial"/>
                <a:cs typeface="Arial"/>
              </a:rPr>
              <a:t>follower</a:t>
            </a:r>
            <a:r>
              <a:rPr sz="900" i="1" spc="-15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dirty="0">
                <a:solidFill>
                  <a:srgbClr val="C80000"/>
                </a:solidFill>
                <a:latin typeface="Arial"/>
                <a:cs typeface="Arial"/>
              </a:rPr>
              <a:t>candidate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spc="-10" dirty="0">
                <a:solidFill>
                  <a:srgbClr val="C80000"/>
                </a:solidFill>
                <a:latin typeface="Arial"/>
                <a:cs typeface="Arial"/>
              </a:rPr>
              <a:t>leader</a:t>
            </a:r>
            <a:endParaRPr sz="900">
              <a:latin typeface="Arial"/>
              <a:cs typeface="Arial"/>
            </a:endParaRPr>
          </a:p>
          <a:p>
            <a:pPr marL="539115" indent="-116839">
              <a:lnSpc>
                <a:spcPct val="100000"/>
              </a:lnSpc>
              <a:spcBef>
                <a:spcPts val="425"/>
              </a:spcBef>
              <a:buClr>
                <a:srgbClr val="3333B2"/>
              </a:buClr>
              <a:buFont typeface="Menlo"/>
              <a:buChar char="•"/>
              <a:tabLst>
                <a:tab pos="539750" algn="l"/>
              </a:tabLst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protocol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works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terms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starting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term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0</a:t>
            </a:r>
            <a:endParaRPr sz="900">
              <a:latin typeface="Arial"/>
              <a:cs typeface="Arial"/>
            </a:endParaRPr>
          </a:p>
          <a:p>
            <a:pPr marL="542925" indent="-120650">
              <a:lnSpc>
                <a:spcPct val="100000"/>
              </a:lnSpc>
              <a:spcBef>
                <a:spcPts val="420"/>
              </a:spcBef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dirty="0">
                <a:latin typeface="Arial"/>
                <a:cs typeface="Arial"/>
              </a:rPr>
              <a:t>Each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starts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follower</a:t>
            </a:r>
            <a:r>
              <a:rPr sz="900" i="1" spc="7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state.</a:t>
            </a:r>
            <a:endParaRPr sz="900">
              <a:latin typeface="Arial"/>
              <a:cs typeface="Arial"/>
            </a:endParaRPr>
          </a:p>
          <a:p>
            <a:pPr marL="542925" marR="30480" indent="-120650">
              <a:lnSpc>
                <a:spcPct val="111600"/>
              </a:lnSpc>
              <a:spcBef>
                <a:spcPts val="300"/>
              </a:spcBef>
              <a:buClr>
                <a:srgbClr val="3333B2"/>
              </a:buClr>
              <a:buFont typeface="Menlo"/>
              <a:buChar char="•"/>
              <a:tabLst>
                <a:tab pos="539750" algn="l"/>
              </a:tabLst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leader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regularly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broadcast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(perhaps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just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simple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heartbeat</a:t>
            </a:r>
            <a:r>
              <a:rPr sz="900" spc="-10" dirty="0">
                <a:latin typeface="Arial"/>
                <a:cs typeface="Arial"/>
              </a:rPr>
              <a:t>)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944244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Example:</a:t>
            </a:r>
            <a:r>
              <a:rPr sz="500" spc="1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Leader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election</a:t>
            </a:r>
            <a:r>
              <a:rPr sz="500" spc="-1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in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Raft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95287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Election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Example:</a:t>
            </a:r>
            <a:r>
              <a:rPr spc="30" dirty="0"/>
              <a:t> </a:t>
            </a:r>
            <a:r>
              <a:rPr dirty="0"/>
              <a:t>Leader</a:t>
            </a:r>
            <a:r>
              <a:rPr spc="-35" dirty="0"/>
              <a:t> </a:t>
            </a:r>
            <a:r>
              <a:rPr dirty="0"/>
              <a:t>election</a:t>
            </a:r>
            <a:r>
              <a:rPr spc="-40" dirty="0"/>
              <a:t> </a:t>
            </a:r>
            <a:r>
              <a:rPr dirty="0"/>
              <a:t>in</a:t>
            </a:r>
            <a:r>
              <a:rPr spc="-35" dirty="0"/>
              <a:t> </a:t>
            </a:r>
            <a:r>
              <a:rPr spc="-20" dirty="0"/>
              <a:t>Raft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9247" y="470520"/>
            <a:ext cx="3944620" cy="1711325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30480" algn="just">
              <a:lnSpc>
                <a:spcPct val="100000"/>
              </a:lnSpc>
              <a:spcBef>
                <a:spcPts val="44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Selecting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new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leader</a:t>
            </a:r>
            <a:endParaRPr sz="1000">
              <a:latin typeface="Arial"/>
              <a:cs typeface="Arial"/>
            </a:endParaRPr>
          </a:p>
          <a:p>
            <a:pPr marL="30480" marR="17780" indent="-5715" algn="just">
              <a:lnSpc>
                <a:spcPct val="111600"/>
              </a:lnSpc>
              <a:spcBef>
                <a:spcPts val="180"/>
              </a:spcBef>
            </a:pPr>
            <a:r>
              <a:rPr sz="900" dirty="0">
                <a:latin typeface="Arial"/>
                <a:cs typeface="Arial"/>
              </a:rPr>
              <a:t>When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follower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i="1" spc="-75" dirty="0">
                <a:latin typeface="Arial"/>
                <a:cs typeface="Arial"/>
              </a:rPr>
              <a:t>s</a:t>
            </a:r>
            <a:r>
              <a:rPr sz="1050" i="1" spc="-112" baseline="27777" dirty="0">
                <a:latin typeface="Menlo"/>
                <a:cs typeface="Menlo"/>
              </a:rPr>
              <a:t>∗</a:t>
            </a:r>
            <a:r>
              <a:rPr sz="1050" i="1" spc="-52" baseline="27777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hasn’t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received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anything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alleged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leader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900" i="1" spc="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some </a:t>
            </a:r>
            <a:r>
              <a:rPr sz="900" dirty="0">
                <a:latin typeface="Arial"/>
                <a:cs typeface="Arial"/>
              </a:rPr>
              <a:t>time,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i="1" spc="-75" dirty="0">
                <a:latin typeface="Arial"/>
                <a:cs typeface="Arial"/>
              </a:rPr>
              <a:t>s</a:t>
            </a:r>
            <a:r>
              <a:rPr sz="1050" i="1" spc="-112" baseline="27777" dirty="0">
                <a:latin typeface="Menlo"/>
                <a:cs typeface="Menlo"/>
              </a:rPr>
              <a:t>∗</a:t>
            </a:r>
            <a:r>
              <a:rPr sz="1050" i="1" spc="-44" baseline="27777" dirty="0">
                <a:latin typeface="Menlo"/>
                <a:cs typeface="Menlo"/>
              </a:rPr>
              <a:t> </a:t>
            </a:r>
            <a:r>
              <a:rPr sz="900" spc="-10" dirty="0">
                <a:latin typeface="Arial"/>
                <a:cs typeface="Arial"/>
              </a:rPr>
              <a:t>broadcasts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volunteers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next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leader,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increasing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term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1.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i="1" spc="-35" dirty="0">
                <a:latin typeface="Arial"/>
                <a:cs typeface="Arial"/>
              </a:rPr>
              <a:t>s</a:t>
            </a:r>
            <a:r>
              <a:rPr sz="1050" i="1" spc="-52" baseline="27777" dirty="0">
                <a:latin typeface="Menlo"/>
                <a:cs typeface="Menlo"/>
              </a:rPr>
              <a:t>∗</a:t>
            </a:r>
            <a:r>
              <a:rPr sz="1050" i="1" spc="-187" baseline="27777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enters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candidate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state.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Then:</a:t>
            </a:r>
            <a:endParaRPr sz="900">
              <a:latin typeface="Arial"/>
              <a:cs typeface="Arial"/>
            </a:endParaRPr>
          </a:p>
          <a:p>
            <a:pPr marL="283210" marR="40640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283845" algn="l"/>
              </a:tabLst>
            </a:pPr>
            <a:r>
              <a:rPr sz="900" dirty="0">
                <a:latin typeface="Arial"/>
                <a:cs typeface="Arial"/>
              </a:rPr>
              <a:t>If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leader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900" i="1" spc="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receives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responds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acknowledging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is </a:t>
            </a:r>
            <a:r>
              <a:rPr sz="900" dirty="0">
                <a:latin typeface="Arial"/>
                <a:cs typeface="Arial"/>
              </a:rPr>
              <a:t>still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leader.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i="1" spc="-35" dirty="0">
                <a:latin typeface="Arial"/>
                <a:cs typeface="Arial"/>
              </a:rPr>
              <a:t>s</a:t>
            </a:r>
            <a:r>
              <a:rPr sz="1050" i="1" spc="-52" baseline="27777" dirty="0">
                <a:latin typeface="Menlo"/>
                <a:cs typeface="Menlo"/>
              </a:rPr>
              <a:t>∗</a:t>
            </a:r>
            <a:r>
              <a:rPr sz="1050" i="1" spc="-187" baseline="27777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returns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follower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state.</a:t>
            </a:r>
            <a:endParaRPr sz="900">
              <a:latin typeface="Arial"/>
              <a:cs typeface="Arial"/>
            </a:endParaRPr>
          </a:p>
          <a:p>
            <a:pPr marL="283210" marR="17780" indent="-120650">
              <a:lnSpc>
                <a:spcPct val="111600"/>
              </a:lnSpc>
              <a:spcBef>
                <a:spcPts val="300"/>
              </a:spcBef>
              <a:buClr>
                <a:srgbClr val="3333B2"/>
              </a:buClr>
              <a:buFont typeface="Menlo"/>
              <a:buChar char="•"/>
              <a:tabLst>
                <a:tab pos="283845" algn="l"/>
              </a:tabLst>
            </a:pPr>
            <a:r>
              <a:rPr sz="900" dirty="0">
                <a:latin typeface="Arial"/>
                <a:cs typeface="Arial"/>
              </a:rPr>
              <a:t>If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another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follower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spc="-50" dirty="0">
                <a:latin typeface="Arial"/>
                <a:cs typeface="Arial"/>
              </a:rPr>
              <a:t>s</a:t>
            </a:r>
            <a:r>
              <a:rPr sz="1050" i="1" spc="-75" baseline="27777" dirty="0">
                <a:latin typeface="Menlo"/>
                <a:cs typeface="Menlo"/>
              </a:rPr>
              <a:t>∗∗</a:t>
            </a:r>
            <a:r>
              <a:rPr sz="1050" i="1" spc="-195" baseline="27777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gets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election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message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1050" i="1" baseline="27777" dirty="0">
                <a:latin typeface="Menlo"/>
                <a:cs typeface="Menlo"/>
              </a:rPr>
              <a:t>∗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first </a:t>
            </a:r>
            <a:r>
              <a:rPr sz="900" dirty="0">
                <a:latin typeface="Arial"/>
                <a:cs typeface="Arial"/>
              </a:rPr>
              <a:t>election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during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current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term,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50" dirty="0">
                <a:latin typeface="Arial"/>
                <a:cs typeface="Arial"/>
              </a:rPr>
              <a:t>s</a:t>
            </a:r>
            <a:r>
              <a:rPr sz="1050" i="1" spc="-75" baseline="27777" dirty="0">
                <a:latin typeface="Menlo"/>
                <a:cs typeface="Menlo"/>
              </a:rPr>
              <a:t>∗∗</a:t>
            </a:r>
            <a:r>
              <a:rPr sz="1050" i="1" spc="-187" baseline="27777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votes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1050" i="1" baseline="27777" dirty="0">
                <a:latin typeface="Menlo"/>
                <a:cs typeface="Menlo"/>
              </a:rPr>
              <a:t>∗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Otherwise,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it </a:t>
            </a:r>
            <a:r>
              <a:rPr sz="900" dirty="0">
                <a:latin typeface="Arial"/>
                <a:cs typeface="Arial"/>
              </a:rPr>
              <a:t>simply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ignores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election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1050" i="1" baseline="27777" dirty="0">
                <a:latin typeface="Menlo"/>
                <a:cs typeface="Menlo"/>
              </a:rPr>
              <a:t>∗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-35" dirty="0">
                <a:latin typeface="Arial"/>
                <a:cs typeface="Arial"/>
              </a:rPr>
              <a:t>s</a:t>
            </a:r>
            <a:r>
              <a:rPr sz="1050" i="1" spc="-52" baseline="27777" dirty="0">
                <a:latin typeface="Menlo"/>
                <a:cs typeface="Menlo"/>
              </a:rPr>
              <a:t>∗</a:t>
            </a:r>
            <a:r>
              <a:rPr sz="1050" i="1" spc="-187" baseline="27777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collected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 majority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votes,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new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term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starts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new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leader.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944244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Example:</a:t>
            </a:r>
            <a:r>
              <a:rPr sz="500" spc="1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Leader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election</a:t>
            </a:r>
            <a:r>
              <a:rPr sz="500" spc="-1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in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Raft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95287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Election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Example:</a:t>
            </a:r>
            <a:r>
              <a:rPr spc="30" dirty="0"/>
              <a:t> </a:t>
            </a:r>
            <a:r>
              <a:rPr dirty="0"/>
              <a:t>Leader</a:t>
            </a:r>
            <a:r>
              <a:rPr spc="-35" dirty="0"/>
              <a:t> </a:t>
            </a:r>
            <a:r>
              <a:rPr dirty="0"/>
              <a:t>election</a:t>
            </a:r>
            <a:r>
              <a:rPr spc="-40" dirty="0"/>
              <a:t> </a:t>
            </a:r>
            <a:r>
              <a:rPr dirty="0"/>
              <a:t>in</a:t>
            </a:r>
            <a:r>
              <a:rPr spc="-35" dirty="0"/>
              <a:t> </a:t>
            </a:r>
            <a:r>
              <a:rPr spc="-20" dirty="0"/>
              <a:t>Raft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6547" y="470520"/>
            <a:ext cx="3970020" cy="2498725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43180" algn="just">
              <a:lnSpc>
                <a:spcPct val="100000"/>
              </a:lnSpc>
              <a:spcBef>
                <a:spcPts val="44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Selecting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new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leader</a:t>
            </a:r>
            <a:endParaRPr sz="1000">
              <a:latin typeface="Arial"/>
              <a:cs typeface="Arial"/>
            </a:endParaRPr>
          </a:p>
          <a:p>
            <a:pPr marL="43180" marR="30480" indent="-5715" algn="just">
              <a:lnSpc>
                <a:spcPct val="111600"/>
              </a:lnSpc>
              <a:spcBef>
                <a:spcPts val="180"/>
              </a:spcBef>
            </a:pPr>
            <a:r>
              <a:rPr sz="900" dirty="0">
                <a:latin typeface="Arial"/>
                <a:cs typeface="Arial"/>
              </a:rPr>
              <a:t>When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follower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i="1" spc="-75" dirty="0">
                <a:latin typeface="Arial"/>
                <a:cs typeface="Arial"/>
              </a:rPr>
              <a:t>s</a:t>
            </a:r>
            <a:r>
              <a:rPr sz="1050" i="1" spc="-112" baseline="27777" dirty="0">
                <a:latin typeface="Menlo"/>
                <a:cs typeface="Menlo"/>
              </a:rPr>
              <a:t>∗</a:t>
            </a:r>
            <a:r>
              <a:rPr sz="1050" i="1" spc="-52" baseline="27777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hasn’t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received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anything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alleged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leader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900" i="1" spc="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some </a:t>
            </a:r>
            <a:r>
              <a:rPr sz="900" dirty="0">
                <a:latin typeface="Arial"/>
                <a:cs typeface="Arial"/>
              </a:rPr>
              <a:t>time,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i="1" spc="-75" dirty="0">
                <a:latin typeface="Arial"/>
                <a:cs typeface="Arial"/>
              </a:rPr>
              <a:t>s</a:t>
            </a:r>
            <a:r>
              <a:rPr sz="1050" i="1" spc="-112" baseline="27777" dirty="0">
                <a:latin typeface="Menlo"/>
                <a:cs typeface="Menlo"/>
              </a:rPr>
              <a:t>∗</a:t>
            </a:r>
            <a:r>
              <a:rPr sz="1050" i="1" spc="-44" baseline="27777" dirty="0">
                <a:latin typeface="Menlo"/>
                <a:cs typeface="Menlo"/>
              </a:rPr>
              <a:t> </a:t>
            </a:r>
            <a:r>
              <a:rPr sz="900" spc="-10" dirty="0">
                <a:latin typeface="Arial"/>
                <a:cs typeface="Arial"/>
              </a:rPr>
              <a:t>broadcasts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volunteers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next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leader,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increasing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term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1.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i="1" spc="-35" dirty="0">
                <a:latin typeface="Arial"/>
                <a:cs typeface="Arial"/>
              </a:rPr>
              <a:t>s</a:t>
            </a:r>
            <a:r>
              <a:rPr sz="1050" i="1" spc="-52" baseline="27777" dirty="0">
                <a:latin typeface="Menlo"/>
                <a:cs typeface="Menlo"/>
              </a:rPr>
              <a:t>∗</a:t>
            </a:r>
            <a:r>
              <a:rPr sz="1050" i="1" spc="-187" baseline="27777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enters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candidate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state.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Then:</a:t>
            </a:r>
            <a:endParaRPr sz="900">
              <a:latin typeface="Arial"/>
              <a:cs typeface="Arial"/>
            </a:endParaRPr>
          </a:p>
          <a:p>
            <a:pPr marL="295910" marR="53340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296545" algn="l"/>
              </a:tabLst>
            </a:pPr>
            <a:r>
              <a:rPr sz="900" dirty="0">
                <a:latin typeface="Arial"/>
                <a:cs typeface="Arial"/>
              </a:rPr>
              <a:t>If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leader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900" i="1" spc="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receives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responds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acknowledging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is </a:t>
            </a:r>
            <a:r>
              <a:rPr sz="900" dirty="0">
                <a:latin typeface="Arial"/>
                <a:cs typeface="Arial"/>
              </a:rPr>
              <a:t>still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leader.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i="1" spc="-35" dirty="0">
                <a:latin typeface="Arial"/>
                <a:cs typeface="Arial"/>
              </a:rPr>
              <a:t>s</a:t>
            </a:r>
            <a:r>
              <a:rPr sz="1050" i="1" spc="-52" baseline="27777" dirty="0">
                <a:latin typeface="Menlo"/>
                <a:cs typeface="Menlo"/>
              </a:rPr>
              <a:t>∗</a:t>
            </a:r>
            <a:r>
              <a:rPr sz="1050" i="1" spc="-187" baseline="27777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returns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follower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state.</a:t>
            </a:r>
            <a:endParaRPr sz="900">
              <a:latin typeface="Arial"/>
              <a:cs typeface="Arial"/>
            </a:endParaRPr>
          </a:p>
          <a:p>
            <a:pPr marL="295910" marR="30480" indent="-120650">
              <a:lnSpc>
                <a:spcPct val="111600"/>
              </a:lnSpc>
              <a:spcBef>
                <a:spcPts val="300"/>
              </a:spcBef>
              <a:buClr>
                <a:srgbClr val="3333B2"/>
              </a:buClr>
              <a:buFont typeface="Menlo"/>
              <a:buChar char="•"/>
              <a:tabLst>
                <a:tab pos="296545" algn="l"/>
              </a:tabLst>
            </a:pPr>
            <a:r>
              <a:rPr sz="900" dirty="0">
                <a:latin typeface="Arial"/>
                <a:cs typeface="Arial"/>
              </a:rPr>
              <a:t>If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another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follower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spc="-50" dirty="0">
                <a:latin typeface="Arial"/>
                <a:cs typeface="Arial"/>
              </a:rPr>
              <a:t>s</a:t>
            </a:r>
            <a:r>
              <a:rPr sz="1050" i="1" spc="-75" baseline="27777" dirty="0">
                <a:latin typeface="Menlo"/>
                <a:cs typeface="Menlo"/>
              </a:rPr>
              <a:t>∗∗</a:t>
            </a:r>
            <a:r>
              <a:rPr sz="1050" i="1" spc="-195" baseline="27777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gets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election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message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1050" i="1" baseline="27777" dirty="0">
                <a:latin typeface="Menlo"/>
                <a:cs typeface="Menlo"/>
              </a:rPr>
              <a:t>∗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first </a:t>
            </a:r>
            <a:r>
              <a:rPr sz="900" dirty="0">
                <a:latin typeface="Arial"/>
                <a:cs typeface="Arial"/>
              </a:rPr>
              <a:t>election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during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current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term,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50" dirty="0">
                <a:latin typeface="Arial"/>
                <a:cs typeface="Arial"/>
              </a:rPr>
              <a:t>s</a:t>
            </a:r>
            <a:r>
              <a:rPr sz="1050" i="1" spc="-75" baseline="27777" dirty="0">
                <a:latin typeface="Menlo"/>
                <a:cs typeface="Menlo"/>
              </a:rPr>
              <a:t>∗∗</a:t>
            </a:r>
            <a:r>
              <a:rPr sz="1050" i="1" spc="-187" baseline="27777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votes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1050" i="1" baseline="27777" dirty="0">
                <a:latin typeface="Menlo"/>
                <a:cs typeface="Menlo"/>
              </a:rPr>
              <a:t>∗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Otherwise,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it </a:t>
            </a:r>
            <a:r>
              <a:rPr sz="900" dirty="0">
                <a:latin typeface="Arial"/>
                <a:cs typeface="Arial"/>
              </a:rPr>
              <a:t>simply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ignores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election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1050" i="1" baseline="27777" dirty="0">
                <a:latin typeface="Menlo"/>
                <a:cs typeface="Menlo"/>
              </a:rPr>
              <a:t>∗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-35" dirty="0">
                <a:latin typeface="Arial"/>
                <a:cs typeface="Arial"/>
              </a:rPr>
              <a:t>s</a:t>
            </a:r>
            <a:r>
              <a:rPr sz="1050" i="1" spc="-52" baseline="27777" dirty="0">
                <a:latin typeface="Menlo"/>
                <a:cs typeface="Menlo"/>
              </a:rPr>
              <a:t>∗</a:t>
            </a:r>
            <a:r>
              <a:rPr sz="1050" i="1" spc="-187" baseline="27777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collected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 majority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votes,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new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term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starts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new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leader.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Arial"/>
              <a:cs typeface="Arial"/>
            </a:endParaRPr>
          </a:p>
          <a:p>
            <a:pPr marL="43180">
              <a:lnSpc>
                <a:spcPct val="100000"/>
              </a:lnSpc>
              <a:spcBef>
                <a:spcPts val="5"/>
              </a:spcBef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Observation</a:t>
            </a:r>
            <a:endParaRPr sz="1000">
              <a:latin typeface="Arial"/>
              <a:cs typeface="Arial"/>
            </a:endParaRPr>
          </a:p>
          <a:p>
            <a:pPr marL="43180" marR="99060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By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slightly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differing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timeout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values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follower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deciding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start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election,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avoid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concurrent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elections,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election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will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rapidly converge.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944244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Example:</a:t>
            </a:r>
            <a:r>
              <a:rPr sz="500" spc="1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Leader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election</a:t>
            </a:r>
            <a:r>
              <a:rPr sz="500" spc="-1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in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Raft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87413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Clock</a:t>
            </a:r>
            <a:r>
              <a:rPr sz="500" spc="-3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synchronization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Reference</a:t>
            </a:r>
            <a:r>
              <a:rPr spc="-35" dirty="0"/>
              <a:t> </a:t>
            </a:r>
            <a:r>
              <a:rPr dirty="0"/>
              <a:t>broadcast</a:t>
            </a:r>
            <a:r>
              <a:rPr spc="-35" dirty="0"/>
              <a:t> </a:t>
            </a:r>
            <a:r>
              <a:rPr spc="-10" dirty="0"/>
              <a:t>synchronization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79400" y="443244"/>
            <a:ext cx="3832225" cy="1296670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80010">
              <a:lnSpc>
                <a:spcPct val="100000"/>
              </a:lnSpc>
              <a:spcBef>
                <a:spcPts val="66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Essence</a:t>
            </a:r>
            <a:endParaRPr sz="1000">
              <a:latin typeface="Arial"/>
              <a:cs typeface="Arial"/>
            </a:endParaRPr>
          </a:p>
          <a:p>
            <a:pPr marL="329565" indent="-116839">
              <a:lnSpc>
                <a:spcPct val="100000"/>
              </a:lnSpc>
              <a:spcBef>
                <a:spcPts val="500"/>
              </a:spcBef>
              <a:buClr>
                <a:srgbClr val="3333B2"/>
              </a:buClr>
              <a:buFont typeface="Menlo"/>
              <a:buChar char="•"/>
              <a:tabLst>
                <a:tab pos="330200" algn="l"/>
              </a:tabLst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broadcasts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reference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receiving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50" dirty="0">
                <a:latin typeface="Arial"/>
                <a:cs typeface="Arial"/>
              </a:rPr>
              <a:t>p</a:t>
            </a:r>
            <a:endParaRPr sz="900">
              <a:latin typeface="Arial"/>
              <a:cs typeface="Arial"/>
            </a:endParaRPr>
          </a:p>
          <a:p>
            <a:pPr marL="333375">
              <a:lnSpc>
                <a:spcPct val="100000"/>
              </a:lnSpc>
              <a:spcBef>
                <a:spcPts val="125"/>
              </a:spcBef>
            </a:pPr>
            <a:r>
              <a:rPr sz="900" dirty="0">
                <a:latin typeface="Arial"/>
                <a:cs typeface="Arial"/>
              </a:rPr>
              <a:t>records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time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T</a:t>
            </a:r>
            <a:r>
              <a:rPr sz="1050" i="1" baseline="-11904" dirty="0">
                <a:latin typeface="Arial"/>
                <a:cs typeface="Arial"/>
              </a:rPr>
              <a:t>p</a:t>
            </a:r>
            <a:r>
              <a:rPr sz="1050" i="1" baseline="-11904" dirty="0">
                <a:latin typeface="STIX Two Text"/>
                <a:cs typeface="STIX Two Text"/>
              </a:rPr>
              <a:t>,</a:t>
            </a:r>
            <a:r>
              <a:rPr sz="1050" i="1" baseline="-11904" dirty="0">
                <a:latin typeface="Arial"/>
                <a:cs typeface="Arial"/>
              </a:rPr>
              <a:t>m</a:t>
            </a:r>
            <a:r>
              <a:rPr sz="1050" i="1" spc="150" baseline="-11904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10" dirty="0">
                <a:latin typeface="Arial"/>
                <a:cs typeface="Arial"/>
              </a:rPr>
              <a:t> received </a:t>
            </a:r>
            <a:r>
              <a:rPr sz="900" i="1" spc="-25" dirty="0">
                <a:latin typeface="Arial"/>
                <a:cs typeface="Arial"/>
              </a:rPr>
              <a:t>m</a:t>
            </a:r>
            <a:r>
              <a:rPr sz="900" spc="-2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333375" indent="-120650">
              <a:lnSpc>
                <a:spcPct val="100000"/>
              </a:lnSpc>
              <a:spcBef>
                <a:spcPts val="125"/>
              </a:spcBef>
              <a:buFont typeface="Menlo"/>
              <a:buChar char="•"/>
              <a:tabLst>
                <a:tab pos="334010" algn="l"/>
              </a:tabLst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Note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T</a:t>
            </a:r>
            <a:r>
              <a:rPr sz="1050" i="1" baseline="-11904" dirty="0">
                <a:latin typeface="Arial"/>
                <a:cs typeface="Arial"/>
              </a:rPr>
              <a:t>p</a:t>
            </a:r>
            <a:r>
              <a:rPr sz="1050" i="1" baseline="-11904" dirty="0">
                <a:latin typeface="STIX Two Text"/>
                <a:cs typeface="STIX Two Text"/>
              </a:rPr>
              <a:t>,</a:t>
            </a:r>
            <a:r>
              <a:rPr sz="1050" i="1" baseline="-11904" dirty="0">
                <a:latin typeface="Arial"/>
                <a:cs typeface="Arial"/>
              </a:rPr>
              <a:t>m</a:t>
            </a:r>
            <a:r>
              <a:rPr sz="1050" i="1" spc="142" baseline="-11904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read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900" dirty="0">
                <a:latin typeface="Arial"/>
                <a:cs typeface="Arial"/>
              </a:rPr>
              <a:t>’s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local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clock.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400">
              <a:latin typeface="Arial"/>
              <a:cs typeface="Arial"/>
            </a:endParaRPr>
          </a:p>
          <a:p>
            <a:pPr marL="25400" marR="17780">
              <a:lnSpc>
                <a:spcPct val="108400"/>
              </a:lnSpc>
              <a:tabLst>
                <a:tab pos="2273935" algn="l"/>
              </a:tabLst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Problem:</a:t>
            </a:r>
            <a:r>
              <a:rPr sz="1000" spc="1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averaging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will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not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capture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	RBS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minimizes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critical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path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drift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i="1" spc="390" dirty="0">
                <a:solidFill>
                  <a:srgbClr val="3333B2"/>
                </a:solidFill>
                <a:latin typeface="Menlo"/>
                <a:cs typeface="Menlo"/>
              </a:rPr>
              <a:t>⇒</a:t>
            </a:r>
            <a:r>
              <a:rPr sz="1000" i="1" spc="-330" dirty="0">
                <a:solidFill>
                  <a:srgbClr val="3333B2"/>
                </a:solidFill>
                <a:latin typeface="Menlo"/>
                <a:cs typeface="Menlo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use</a:t>
            </a:r>
            <a:r>
              <a:rPr sz="10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linear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regression</a:t>
            </a:r>
            <a:endParaRPr sz="1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55371" y="2019549"/>
            <a:ext cx="121221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98145" algn="l"/>
              </a:tabLst>
            </a:pPr>
            <a:r>
              <a:rPr sz="900" spc="-25" dirty="0">
                <a:latin typeface="Arial"/>
                <a:cs typeface="Arial"/>
              </a:rPr>
              <a:t>NO:</a:t>
            </a:r>
            <a:r>
              <a:rPr sz="900" dirty="0">
                <a:latin typeface="Arial"/>
                <a:cs typeface="Arial"/>
              </a:rPr>
              <a:t>	</a:t>
            </a:r>
            <a:r>
              <a:rPr sz="900" i="1" dirty="0">
                <a:latin typeface="Arial"/>
                <a:cs typeface="Arial"/>
              </a:rPr>
              <a:t>Offset</a:t>
            </a:r>
            <a:r>
              <a:rPr sz="900" dirty="0">
                <a:latin typeface="Arial"/>
                <a:cs typeface="Arial"/>
              </a:rPr>
              <a:t>[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70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Arial"/>
                <a:cs typeface="Arial"/>
              </a:rPr>
              <a:t>q</a:t>
            </a:r>
            <a:r>
              <a:rPr sz="900" dirty="0">
                <a:latin typeface="Arial"/>
                <a:cs typeface="Arial"/>
              </a:rPr>
              <a:t>](</a:t>
            </a:r>
            <a:r>
              <a:rPr sz="900" i="1" dirty="0">
                <a:latin typeface="Arial"/>
                <a:cs typeface="Arial"/>
              </a:rPr>
              <a:t>t</a:t>
            </a:r>
            <a:r>
              <a:rPr sz="900" i="1" spc="-135" dirty="0">
                <a:latin typeface="Arial"/>
                <a:cs typeface="Arial"/>
              </a:rPr>
              <a:t> </a:t>
            </a:r>
            <a:r>
              <a:rPr sz="900" spc="55" dirty="0">
                <a:latin typeface="Arial"/>
                <a:cs typeface="Arial"/>
              </a:rPr>
              <a:t>)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spc="135" dirty="0">
                <a:latin typeface="Arial"/>
                <a:cs typeface="Arial"/>
              </a:rPr>
              <a:t>=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582496" y="1987667"/>
            <a:ext cx="8890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latin typeface="Times New Roman"/>
                <a:cs typeface="Times New Roman"/>
              </a:rPr>
              <a:t>∑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645653" y="1970782"/>
            <a:ext cx="151130" cy="1612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535"/>
              </a:lnSpc>
              <a:spcBef>
                <a:spcPts val="95"/>
              </a:spcBef>
            </a:pPr>
            <a:r>
              <a:rPr sz="500" i="1" spc="-5" dirty="0">
                <a:latin typeface="Arial"/>
                <a:cs typeface="Arial"/>
              </a:rPr>
              <a:t>M</a:t>
            </a:r>
            <a:endParaRPr sz="500">
              <a:latin typeface="Arial"/>
              <a:cs typeface="Arial"/>
            </a:endParaRPr>
          </a:p>
          <a:p>
            <a:pPr marL="12700">
              <a:lnSpc>
                <a:spcPts val="535"/>
              </a:lnSpc>
            </a:pPr>
            <a:r>
              <a:rPr sz="500" i="1" spc="-10" dirty="0">
                <a:latin typeface="Arial"/>
                <a:cs typeface="Arial"/>
              </a:rPr>
              <a:t>k</a:t>
            </a:r>
            <a:r>
              <a:rPr sz="500" i="1" spc="-85" dirty="0">
                <a:latin typeface="Arial"/>
                <a:cs typeface="Arial"/>
              </a:rPr>
              <a:t> </a:t>
            </a:r>
            <a:r>
              <a:rPr sz="500" spc="30" dirty="0">
                <a:latin typeface="Arial"/>
                <a:cs typeface="Arial"/>
              </a:rPr>
              <a:t>=1</a:t>
            </a:r>
            <a:endParaRPr sz="5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868093" y="2021671"/>
            <a:ext cx="33464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34315" algn="l"/>
              </a:tabLst>
            </a:pPr>
            <a:r>
              <a:rPr sz="500" i="1" spc="-25" dirty="0">
                <a:latin typeface="Arial"/>
                <a:cs typeface="Arial"/>
              </a:rPr>
              <a:t>p</a:t>
            </a:r>
            <a:r>
              <a:rPr sz="500" i="1" spc="-25" dirty="0">
                <a:latin typeface="STIX Two Text"/>
                <a:cs typeface="STIX Two Text"/>
              </a:rPr>
              <a:t>,</a:t>
            </a:r>
            <a:r>
              <a:rPr sz="500" i="1" spc="-25" dirty="0">
                <a:latin typeface="Arial"/>
                <a:cs typeface="Arial"/>
              </a:rPr>
              <a:t>k</a:t>
            </a:r>
            <a:r>
              <a:rPr sz="500" i="1" dirty="0">
                <a:latin typeface="Arial"/>
                <a:cs typeface="Arial"/>
              </a:rPr>
              <a:t>	</a:t>
            </a:r>
            <a:r>
              <a:rPr sz="500" i="1" spc="-25" dirty="0">
                <a:latin typeface="Arial"/>
                <a:cs typeface="Arial"/>
              </a:rPr>
              <a:t>q</a:t>
            </a:r>
            <a:r>
              <a:rPr sz="500" i="1" spc="-25" dirty="0">
                <a:latin typeface="STIX Two Text"/>
                <a:cs typeface="STIX Two Text"/>
              </a:rPr>
              <a:t>,</a:t>
            </a:r>
            <a:r>
              <a:rPr sz="500" i="1" spc="-25" dirty="0">
                <a:latin typeface="Arial"/>
                <a:cs typeface="Arial"/>
              </a:rPr>
              <a:t>k</a:t>
            </a:r>
            <a:endParaRPr sz="5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777390" y="1981126"/>
            <a:ext cx="47498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latin typeface="Arial"/>
                <a:cs typeface="Arial"/>
              </a:rPr>
              <a:t>(</a:t>
            </a:r>
            <a:r>
              <a:rPr sz="700" i="1" dirty="0">
                <a:latin typeface="Arial"/>
                <a:cs typeface="Arial"/>
              </a:rPr>
              <a:t>T</a:t>
            </a:r>
            <a:r>
              <a:rPr sz="700" i="1" spc="200" dirty="0">
                <a:latin typeface="Arial"/>
                <a:cs typeface="Arial"/>
              </a:rPr>
              <a:t>  </a:t>
            </a:r>
            <a:r>
              <a:rPr sz="700" i="1" spc="55" dirty="0">
                <a:latin typeface="Menlo"/>
                <a:cs typeface="Menlo"/>
              </a:rPr>
              <a:t>−</a:t>
            </a:r>
            <a:r>
              <a:rPr sz="700" i="1" spc="55" dirty="0">
                <a:latin typeface="Arial"/>
                <a:cs typeface="Arial"/>
              </a:rPr>
              <a:t>T</a:t>
            </a:r>
            <a:r>
              <a:rPr sz="700" i="1" spc="210" dirty="0">
                <a:latin typeface="Arial"/>
                <a:cs typeface="Arial"/>
              </a:rPr>
              <a:t>  </a:t>
            </a:r>
            <a:r>
              <a:rPr sz="700" dirty="0">
                <a:latin typeface="Arial"/>
                <a:cs typeface="Arial"/>
              </a:rPr>
              <a:t>)</a:t>
            </a:r>
            <a:endParaRPr sz="7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595196" y="2117661"/>
            <a:ext cx="644525" cy="0"/>
          </a:xfrm>
          <a:custGeom>
            <a:avLst/>
            <a:gdLst/>
            <a:ahLst/>
            <a:cxnLst/>
            <a:rect l="l" t="t" r="r" b="b"/>
            <a:pathLst>
              <a:path w="644525">
                <a:moveTo>
                  <a:pt x="0" y="0"/>
                </a:moveTo>
                <a:lnTo>
                  <a:pt x="643928" y="0"/>
                </a:lnTo>
              </a:path>
            </a:pathLst>
          </a:custGeom>
          <a:ln w="45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863991" y="2087209"/>
            <a:ext cx="9969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i="1" spc="-5" dirty="0">
                <a:latin typeface="Arial"/>
                <a:cs typeface="Arial"/>
              </a:rPr>
              <a:t>M</a:t>
            </a:r>
            <a:endParaRPr sz="7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55371" y="2203267"/>
            <a:ext cx="154622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dirty="0">
                <a:latin typeface="Arial"/>
                <a:cs typeface="Arial"/>
              </a:rPr>
              <a:t>YES:</a:t>
            </a:r>
            <a:r>
              <a:rPr sz="900" spc="285" dirty="0">
                <a:latin typeface="Arial"/>
                <a:cs typeface="Arial"/>
              </a:rPr>
              <a:t>  </a:t>
            </a:r>
            <a:r>
              <a:rPr sz="900" i="1" dirty="0">
                <a:latin typeface="Arial"/>
                <a:cs typeface="Arial"/>
              </a:rPr>
              <a:t>Offset</a:t>
            </a:r>
            <a:r>
              <a:rPr sz="900" dirty="0">
                <a:latin typeface="Arial"/>
                <a:cs typeface="Arial"/>
              </a:rPr>
              <a:t>[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100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Arial"/>
                <a:cs typeface="Arial"/>
              </a:rPr>
              <a:t>q</a:t>
            </a:r>
            <a:r>
              <a:rPr sz="900" dirty="0">
                <a:latin typeface="Arial"/>
                <a:cs typeface="Arial"/>
              </a:rPr>
              <a:t>](</a:t>
            </a:r>
            <a:r>
              <a:rPr sz="900" i="1" dirty="0">
                <a:latin typeface="Arial"/>
                <a:cs typeface="Arial"/>
              </a:rPr>
              <a:t>t</a:t>
            </a:r>
            <a:r>
              <a:rPr sz="900" i="1" spc="-165" dirty="0">
                <a:latin typeface="Arial"/>
                <a:cs typeface="Arial"/>
              </a:rPr>
              <a:t> </a:t>
            </a:r>
            <a:r>
              <a:rPr sz="900" spc="55" dirty="0">
                <a:latin typeface="Arial"/>
                <a:cs typeface="Arial"/>
              </a:rPr>
              <a:t>)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i="1" spc="55" dirty="0">
                <a:latin typeface="Arial"/>
                <a:cs typeface="Arial"/>
              </a:rPr>
              <a:t>αt</a:t>
            </a:r>
            <a:r>
              <a:rPr sz="900" i="1" spc="-30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+</a:t>
            </a:r>
            <a:r>
              <a:rPr sz="900" spc="-120" dirty="0">
                <a:latin typeface="Arial"/>
                <a:cs typeface="Arial"/>
              </a:rPr>
              <a:t> </a:t>
            </a:r>
            <a:r>
              <a:rPr sz="900" i="1" spc="-50" dirty="0">
                <a:latin typeface="Arial"/>
                <a:cs typeface="Arial"/>
              </a:rPr>
              <a:t>β</a:t>
            </a:r>
            <a:endParaRPr sz="900">
              <a:latin typeface="Arial"/>
              <a:cs typeface="Arial"/>
            </a:endParaRPr>
          </a:p>
        </p:txBody>
      </p:sp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56144" y="1828972"/>
            <a:ext cx="1867488" cy="1286423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5" name="object 15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53467" y="3349927"/>
            <a:ext cx="94996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Clock</a:t>
            </a:r>
            <a:r>
              <a:rPr sz="500" spc="4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synchronization</a:t>
            </a:r>
            <a:r>
              <a:rPr sz="500" spc="4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95287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Election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Elections</a:t>
            </a:r>
            <a:r>
              <a:rPr spc="-40" dirty="0"/>
              <a:t> </a:t>
            </a:r>
            <a:r>
              <a:rPr dirty="0"/>
              <a:t>by</a:t>
            </a:r>
            <a:r>
              <a:rPr spc="-35" dirty="0"/>
              <a:t> </a:t>
            </a:r>
            <a:r>
              <a:rPr dirty="0"/>
              <a:t>proof</a:t>
            </a:r>
            <a:r>
              <a:rPr spc="-35" dirty="0"/>
              <a:t> </a:t>
            </a:r>
            <a:r>
              <a:rPr dirty="0"/>
              <a:t>of</a:t>
            </a:r>
            <a:r>
              <a:rPr spc="-35" dirty="0"/>
              <a:t> </a:t>
            </a:r>
            <a:r>
              <a:rPr spc="-20" dirty="0"/>
              <a:t>work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9194" y="443244"/>
            <a:ext cx="3992245" cy="2600960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66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Basics</a:t>
            </a:r>
            <a:endParaRPr sz="1000">
              <a:latin typeface="Arial"/>
              <a:cs typeface="Arial"/>
            </a:endParaRPr>
          </a:p>
          <a:p>
            <a:pPr marL="303530" indent="-120650">
              <a:lnSpc>
                <a:spcPct val="100000"/>
              </a:lnSpc>
              <a:spcBef>
                <a:spcPts val="500"/>
              </a:spcBef>
              <a:buClr>
                <a:srgbClr val="3333B2"/>
              </a:buClr>
              <a:buFont typeface="Menlo"/>
              <a:buChar char="•"/>
              <a:tabLst>
                <a:tab pos="304165" algn="l"/>
              </a:tabLst>
            </a:pPr>
            <a:r>
              <a:rPr sz="900" dirty="0">
                <a:latin typeface="Arial"/>
                <a:cs typeface="Arial"/>
              </a:rPr>
              <a:t>Consider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potentially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large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group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processes</a:t>
            </a:r>
            <a:endParaRPr sz="900">
              <a:latin typeface="Arial"/>
              <a:cs typeface="Arial"/>
            </a:endParaRPr>
          </a:p>
          <a:p>
            <a:pPr marL="303530" indent="-120650">
              <a:lnSpc>
                <a:spcPct val="100000"/>
              </a:lnSpc>
              <a:spcBef>
                <a:spcPts val="425"/>
              </a:spcBef>
              <a:buClr>
                <a:srgbClr val="3333B2"/>
              </a:buClr>
              <a:buFont typeface="Menlo"/>
              <a:buChar char="•"/>
              <a:tabLst>
                <a:tab pos="304165" algn="l"/>
              </a:tabLst>
            </a:pPr>
            <a:r>
              <a:rPr sz="900" dirty="0">
                <a:latin typeface="Arial"/>
                <a:cs typeface="Arial"/>
              </a:rPr>
              <a:t>Each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required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solve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computational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puzzle</a:t>
            </a:r>
            <a:endParaRPr sz="900">
              <a:latin typeface="Arial"/>
              <a:cs typeface="Arial"/>
            </a:endParaRPr>
          </a:p>
          <a:p>
            <a:pPr marL="298450" indent="-115570">
              <a:lnSpc>
                <a:spcPct val="100000"/>
              </a:lnSpc>
              <a:spcBef>
                <a:spcPts val="425"/>
              </a:spcBef>
              <a:buClr>
                <a:srgbClr val="3333B2"/>
              </a:buClr>
              <a:buFont typeface="Menlo"/>
              <a:buChar char="•"/>
              <a:tabLst>
                <a:tab pos="299085" algn="l"/>
              </a:tabLst>
            </a:pPr>
            <a:r>
              <a:rPr sz="900" dirty="0">
                <a:latin typeface="Arial"/>
                <a:cs typeface="Arial"/>
              </a:rPr>
              <a:t>When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solves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puzzle,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broadcasts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victory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group</a:t>
            </a:r>
            <a:endParaRPr sz="900">
              <a:latin typeface="Arial"/>
              <a:cs typeface="Arial"/>
            </a:endParaRPr>
          </a:p>
          <a:p>
            <a:pPr marL="303530" marR="62230" indent="-120650">
              <a:lnSpc>
                <a:spcPct val="111600"/>
              </a:lnSpc>
              <a:spcBef>
                <a:spcPts val="300"/>
              </a:spcBef>
              <a:buClr>
                <a:srgbClr val="3333B2"/>
              </a:buClr>
              <a:buFont typeface="Menlo"/>
              <a:buChar char="•"/>
              <a:tabLst>
                <a:tab pos="299085" algn="l"/>
              </a:tabLst>
            </a:pPr>
            <a:r>
              <a:rPr sz="900" dirty="0">
                <a:latin typeface="Arial"/>
                <a:cs typeface="Arial"/>
              </a:rPr>
              <a:t>We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assume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conflict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resolution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procedure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one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claims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victory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3333B2"/>
              </a:buClr>
              <a:buFont typeface="Menlo"/>
              <a:buChar char="•"/>
            </a:pPr>
            <a:endParaRPr sz="1200">
              <a:latin typeface="Arial"/>
              <a:cs typeface="Arial"/>
            </a:endParaRPr>
          </a:p>
          <a:p>
            <a:pPr marL="50800">
              <a:lnSpc>
                <a:spcPct val="100000"/>
              </a:lnSpc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Solving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computational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puzzle</a:t>
            </a:r>
            <a:endParaRPr sz="1000">
              <a:latin typeface="Arial"/>
              <a:cs typeface="Arial"/>
            </a:endParaRPr>
          </a:p>
          <a:p>
            <a:pPr marL="303530" indent="-120650">
              <a:lnSpc>
                <a:spcPct val="100000"/>
              </a:lnSpc>
              <a:spcBef>
                <a:spcPts val="710"/>
              </a:spcBef>
              <a:buClr>
                <a:srgbClr val="3333B2"/>
              </a:buClr>
              <a:buFont typeface="Menlo"/>
              <a:buChar char="•"/>
              <a:tabLst>
                <a:tab pos="304165" algn="l"/>
              </a:tabLst>
            </a:pPr>
            <a:r>
              <a:rPr sz="900" dirty="0">
                <a:latin typeface="Arial"/>
                <a:cs typeface="Arial"/>
              </a:rPr>
              <a:t>Make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secure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hashing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function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i="1" spc="-20" dirty="0">
                <a:latin typeface="Arial"/>
                <a:cs typeface="Arial"/>
              </a:rPr>
              <a:t>H</a:t>
            </a:r>
            <a:r>
              <a:rPr sz="900" spc="-20" dirty="0">
                <a:latin typeface="Arial"/>
                <a:cs typeface="Arial"/>
              </a:rPr>
              <a:t>(</a:t>
            </a:r>
            <a:r>
              <a:rPr sz="900" i="1" spc="-20" dirty="0">
                <a:latin typeface="Arial"/>
                <a:cs typeface="Arial"/>
              </a:rPr>
              <a:t>m</a:t>
            </a:r>
            <a:r>
              <a:rPr sz="900" spc="-20" dirty="0">
                <a:latin typeface="Arial"/>
                <a:cs typeface="Arial"/>
              </a:rPr>
              <a:t>):</a:t>
            </a:r>
            <a:endParaRPr sz="900">
              <a:latin typeface="Arial"/>
              <a:cs typeface="Arial"/>
            </a:endParaRPr>
          </a:p>
          <a:p>
            <a:pPr marL="556895" lvl="1" indent="-121285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557530" algn="l"/>
              </a:tabLst>
            </a:pPr>
            <a:r>
              <a:rPr sz="900" i="1" dirty="0">
                <a:latin typeface="Arial"/>
                <a:cs typeface="Arial"/>
              </a:rPr>
              <a:t>m</a:t>
            </a:r>
            <a:r>
              <a:rPr sz="900" i="1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 some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data;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H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returns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fixed-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length</a:t>
            </a:r>
            <a:r>
              <a:rPr sz="900" spc="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bit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string</a:t>
            </a:r>
            <a:endParaRPr sz="900">
              <a:latin typeface="Arial"/>
              <a:cs typeface="Arial"/>
            </a:endParaRPr>
          </a:p>
          <a:p>
            <a:pPr marL="556895" lvl="1" indent="-121285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57530" algn="l"/>
              </a:tabLst>
            </a:pPr>
            <a:r>
              <a:rPr sz="900" dirty="0">
                <a:latin typeface="Arial"/>
                <a:cs typeface="Arial"/>
              </a:rPr>
              <a:t>computing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h</a:t>
            </a:r>
            <a:r>
              <a:rPr sz="900" i="1" spc="-5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H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computationally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efficient</a:t>
            </a:r>
            <a:endParaRPr sz="900">
              <a:latin typeface="Arial"/>
              <a:cs typeface="Arial"/>
            </a:endParaRPr>
          </a:p>
          <a:p>
            <a:pPr marL="556895" marR="43180" lvl="1" indent="-120650">
              <a:lnSpc>
                <a:spcPct val="111600"/>
              </a:lnSpc>
              <a:buClr>
                <a:srgbClr val="3333B2"/>
              </a:buClr>
              <a:buFont typeface="Menlo"/>
              <a:buChar char="•"/>
              <a:tabLst>
                <a:tab pos="557530" algn="l"/>
              </a:tabLst>
            </a:pPr>
            <a:r>
              <a:rPr sz="900" dirty="0">
                <a:latin typeface="Arial"/>
                <a:cs typeface="Arial"/>
              </a:rPr>
              <a:t>finding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function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spc="55" dirty="0">
                <a:latin typeface="Arial"/>
                <a:cs typeface="Arial"/>
              </a:rPr>
              <a:t>H</a:t>
            </a:r>
            <a:r>
              <a:rPr sz="1050" i="1" spc="82" baseline="27777" dirty="0">
                <a:latin typeface="Menlo"/>
                <a:cs typeface="Menlo"/>
              </a:rPr>
              <a:t>−</a:t>
            </a:r>
            <a:r>
              <a:rPr sz="1050" spc="82" baseline="27777" dirty="0">
                <a:latin typeface="Arial"/>
                <a:cs typeface="Arial"/>
              </a:rPr>
              <a:t>1</a:t>
            </a:r>
            <a:r>
              <a:rPr sz="1050" spc="135" baseline="27777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such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900" i="1" spc="-40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i="1" spc="55" dirty="0">
                <a:latin typeface="Arial"/>
                <a:cs typeface="Arial"/>
              </a:rPr>
              <a:t>H</a:t>
            </a:r>
            <a:r>
              <a:rPr sz="1050" i="1" spc="82" baseline="27777" dirty="0">
                <a:latin typeface="Menlo"/>
                <a:cs typeface="Menlo"/>
              </a:rPr>
              <a:t>−</a:t>
            </a:r>
            <a:r>
              <a:rPr sz="1050" spc="82" baseline="27777" dirty="0">
                <a:latin typeface="Arial"/>
                <a:cs typeface="Arial"/>
              </a:rPr>
              <a:t>1</a:t>
            </a:r>
            <a:r>
              <a:rPr sz="900" spc="55" dirty="0">
                <a:latin typeface="Arial"/>
                <a:cs typeface="Arial"/>
              </a:rPr>
              <a:t>(</a:t>
            </a:r>
            <a:r>
              <a:rPr sz="900" i="1" spc="55" dirty="0">
                <a:latin typeface="Arial"/>
                <a:cs typeface="Arial"/>
              </a:rPr>
              <a:t>H</a:t>
            </a:r>
            <a:r>
              <a:rPr sz="900" spc="55" dirty="0">
                <a:latin typeface="Arial"/>
                <a:cs typeface="Arial"/>
              </a:rPr>
              <a:t>(</a:t>
            </a:r>
            <a:r>
              <a:rPr sz="900" i="1" spc="55" dirty="0">
                <a:latin typeface="Arial"/>
                <a:cs typeface="Arial"/>
              </a:rPr>
              <a:t>m</a:t>
            </a:r>
            <a:r>
              <a:rPr sz="900" spc="55" dirty="0">
                <a:latin typeface="Arial"/>
                <a:cs typeface="Arial"/>
              </a:rPr>
              <a:t>))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computationally extremely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difficult</a:t>
            </a:r>
            <a:endParaRPr sz="900">
              <a:latin typeface="Arial"/>
              <a:cs typeface="Arial"/>
            </a:endParaRPr>
          </a:p>
          <a:p>
            <a:pPr marL="303530" indent="-120650">
              <a:lnSpc>
                <a:spcPct val="100000"/>
              </a:lnSpc>
              <a:spcBef>
                <a:spcPts val="525"/>
              </a:spcBef>
              <a:buFont typeface="Menlo"/>
              <a:buChar char="•"/>
              <a:tabLst>
                <a:tab pos="304165" algn="l"/>
              </a:tabLst>
            </a:pP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Practice</a:t>
            </a:r>
            <a:r>
              <a:rPr sz="900" spc="-10" dirty="0">
                <a:latin typeface="Arial"/>
                <a:cs typeface="Arial"/>
              </a:rPr>
              <a:t>: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finding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50" dirty="0">
                <a:latin typeface="Arial"/>
                <a:cs typeface="Arial"/>
              </a:rPr>
              <a:t>H</a:t>
            </a:r>
            <a:r>
              <a:rPr sz="1050" i="1" spc="75" baseline="27777" dirty="0">
                <a:latin typeface="Menlo"/>
                <a:cs typeface="Menlo"/>
              </a:rPr>
              <a:t>−</a:t>
            </a:r>
            <a:r>
              <a:rPr sz="1050" spc="75" baseline="27777" dirty="0">
                <a:latin typeface="Arial"/>
                <a:cs typeface="Arial"/>
              </a:rPr>
              <a:t>1</a:t>
            </a:r>
            <a:r>
              <a:rPr sz="1050" spc="120" baseline="27777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boils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down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extensive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trial-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and-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error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procedure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92583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Elections</a:t>
            </a:r>
            <a:r>
              <a:rPr sz="500" spc="-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in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large-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scale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systems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95287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Election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Elections</a:t>
            </a:r>
            <a:r>
              <a:rPr spc="-40" dirty="0"/>
              <a:t> </a:t>
            </a:r>
            <a:r>
              <a:rPr dirty="0"/>
              <a:t>by</a:t>
            </a:r>
            <a:r>
              <a:rPr spc="-35" dirty="0"/>
              <a:t> </a:t>
            </a:r>
            <a:r>
              <a:rPr dirty="0"/>
              <a:t>proof</a:t>
            </a:r>
            <a:r>
              <a:rPr spc="-35" dirty="0"/>
              <a:t> </a:t>
            </a:r>
            <a:r>
              <a:rPr dirty="0"/>
              <a:t>of</a:t>
            </a:r>
            <a:r>
              <a:rPr spc="-35" dirty="0"/>
              <a:t> </a:t>
            </a:r>
            <a:r>
              <a:rPr spc="-20" dirty="0"/>
              <a:t>work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594" y="440907"/>
            <a:ext cx="3842385" cy="1316990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660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Controlled</a:t>
            </a:r>
            <a:r>
              <a:rPr sz="1000" spc="-5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race</a:t>
            </a:r>
            <a:endParaRPr sz="1000">
              <a:latin typeface="Arial"/>
              <a:cs typeface="Arial"/>
            </a:endParaRPr>
          </a:p>
          <a:p>
            <a:pPr marL="278130" marR="17780" indent="-120650">
              <a:lnSpc>
                <a:spcPct val="111600"/>
              </a:lnSpc>
              <a:spcBef>
                <a:spcPts val="375"/>
              </a:spcBef>
              <a:buClr>
                <a:srgbClr val="3333B2"/>
              </a:buClr>
              <a:buFont typeface="Menlo"/>
              <a:buChar char="•"/>
              <a:tabLst>
                <a:tab pos="274955" algn="l"/>
              </a:tabLst>
            </a:pPr>
            <a:r>
              <a:rPr sz="900" dirty="0">
                <a:latin typeface="Arial"/>
                <a:cs typeface="Arial"/>
              </a:rPr>
              <a:t>Assume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globally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known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secure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function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H</a:t>
            </a:r>
            <a:r>
              <a:rPr sz="1050" i="1" baseline="27777" dirty="0">
                <a:latin typeface="Menlo"/>
                <a:cs typeface="Menlo"/>
              </a:rPr>
              <a:t>∗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H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20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hash </a:t>
            </a:r>
            <a:r>
              <a:rPr sz="900" dirty="0">
                <a:latin typeface="Arial"/>
                <a:cs typeface="Arial"/>
              </a:rPr>
              <a:t>function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P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274320" indent="-116839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274955" algn="l"/>
              </a:tabLst>
            </a:pPr>
            <a:r>
              <a:rPr sz="900" spc="-10" dirty="0">
                <a:latin typeface="Arial"/>
                <a:cs typeface="Arial"/>
              </a:rPr>
              <a:t>Task: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given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bit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string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h</a:t>
            </a:r>
            <a:r>
              <a:rPr sz="900" i="1" spc="-45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H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900" dirty="0">
                <a:latin typeface="Arial"/>
                <a:cs typeface="Arial"/>
              </a:rPr>
              <a:t>),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find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bit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string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spc="-170" dirty="0">
                <a:latin typeface="Arial"/>
                <a:cs typeface="Arial"/>
              </a:rPr>
              <a:t>h</a:t>
            </a:r>
            <a:r>
              <a:rPr sz="1350" spc="-254" baseline="15432" dirty="0">
                <a:latin typeface="Arial"/>
                <a:cs typeface="Arial"/>
              </a:rPr>
              <a:t>˜</a:t>
            </a:r>
            <a:r>
              <a:rPr sz="1350" spc="37" baseline="15432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such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that</a:t>
            </a:r>
            <a:endParaRPr sz="900">
              <a:latin typeface="Arial"/>
              <a:cs typeface="Arial"/>
            </a:endParaRPr>
          </a:p>
          <a:p>
            <a:pPr marL="278130">
              <a:lnSpc>
                <a:spcPct val="100000"/>
              </a:lnSpc>
              <a:spcBef>
                <a:spcPts val="125"/>
              </a:spcBef>
            </a:pPr>
            <a:r>
              <a:rPr sz="900" i="1" spc="-45" dirty="0">
                <a:latin typeface="Arial"/>
                <a:cs typeface="Arial"/>
              </a:rPr>
              <a:t>h</a:t>
            </a:r>
            <a:r>
              <a:rPr sz="1050" i="1" spc="-67" baseline="27777" dirty="0">
                <a:latin typeface="Menlo"/>
                <a:cs typeface="Menlo"/>
              </a:rPr>
              <a:t>∗</a:t>
            </a:r>
            <a:r>
              <a:rPr sz="1050" i="1" spc="-217" baseline="27777" dirty="0">
                <a:latin typeface="Menlo"/>
                <a:cs typeface="Menlo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H</a:t>
            </a:r>
            <a:r>
              <a:rPr sz="1050" i="1" baseline="27777" dirty="0">
                <a:latin typeface="Menlo"/>
                <a:cs typeface="Menlo"/>
              </a:rPr>
              <a:t>∗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H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-104" baseline="-15873" dirty="0">
                <a:latin typeface="Arial"/>
                <a:cs typeface="Arial"/>
              </a:rPr>
              <a:t> </a:t>
            </a:r>
            <a:r>
              <a:rPr sz="900" spc="-95" dirty="0">
                <a:latin typeface="Arial"/>
                <a:cs typeface="Arial"/>
              </a:rPr>
              <a:t>(</a:t>
            </a:r>
            <a:r>
              <a:rPr sz="900" i="1" spc="-95" dirty="0">
                <a:latin typeface="Arial"/>
                <a:cs typeface="Arial"/>
              </a:rPr>
              <a:t>h</a:t>
            </a:r>
            <a:r>
              <a:rPr sz="1350" spc="-142" baseline="15432" dirty="0">
                <a:latin typeface="Arial"/>
                <a:cs typeface="Arial"/>
              </a:rPr>
              <a:t>˜</a:t>
            </a:r>
            <a:r>
              <a:rPr sz="1350" spc="-120" baseline="15432" dirty="0">
                <a:latin typeface="Arial"/>
                <a:cs typeface="Arial"/>
              </a:rPr>
              <a:t> </a:t>
            </a:r>
            <a:r>
              <a:rPr sz="900" i="1" spc="95" dirty="0">
                <a:latin typeface="Menlo"/>
                <a:cs typeface="Menlo"/>
              </a:rPr>
              <a:t>⊙</a:t>
            </a:r>
            <a:r>
              <a:rPr sz="900" i="1" spc="95" dirty="0">
                <a:latin typeface="Arial"/>
                <a:cs typeface="Arial"/>
              </a:rPr>
              <a:t>h</a:t>
            </a:r>
            <a:r>
              <a:rPr sz="900" spc="95" dirty="0">
                <a:latin typeface="Arial"/>
                <a:cs typeface="Arial"/>
              </a:rPr>
              <a:t>))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where:</a:t>
            </a:r>
            <a:endParaRPr sz="900">
              <a:latin typeface="Arial"/>
              <a:cs typeface="Arial"/>
            </a:endParaRPr>
          </a:p>
          <a:p>
            <a:pPr marL="531495" lvl="1" indent="-121285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532130" algn="l"/>
              </a:tabLst>
            </a:pPr>
            <a:r>
              <a:rPr sz="900" i="1" spc="-45" dirty="0">
                <a:latin typeface="Arial"/>
                <a:cs typeface="Arial"/>
              </a:rPr>
              <a:t>h</a:t>
            </a:r>
            <a:r>
              <a:rPr sz="1050" i="1" spc="-67" baseline="27777" dirty="0">
                <a:latin typeface="Menlo"/>
                <a:cs typeface="Menlo"/>
              </a:rPr>
              <a:t>∗</a:t>
            </a:r>
            <a:r>
              <a:rPr sz="1050" i="1" spc="-187" baseline="27777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bit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string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K</a:t>
            </a:r>
            <a:r>
              <a:rPr sz="900" i="1" spc="114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leading</a:t>
            </a:r>
            <a:r>
              <a:rPr sz="900" spc="-10" dirty="0">
                <a:latin typeface="Arial"/>
                <a:cs typeface="Arial"/>
              </a:rPr>
              <a:t> zeroes</a:t>
            </a:r>
            <a:endParaRPr sz="900">
              <a:latin typeface="Arial"/>
              <a:cs typeface="Arial"/>
            </a:endParaRPr>
          </a:p>
          <a:p>
            <a:pPr marL="531495" lvl="1" indent="-121285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32130" algn="l"/>
              </a:tabLst>
            </a:pPr>
            <a:r>
              <a:rPr sz="900" i="1" spc="-170" dirty="0">
                <a:latin typeface="Arial"/>
                <a:cs typeface="Arial"/>
              </a:rPr>
              <a:t>h</a:t>
            </a:r>
            <a:r>
              <a:rPr sz="1350" spc="-254" baseline="15432" dirty="0">
                <a:latin typeface="Arial"/>
                <a:cs typeface="Arial"/>
              </a:rPr>
              <a:t>˜</a:t>
            </a:r>
            <a:r>
              <a:rPr sz="1350" spc="-150" baseline="15432" dirty="0">
                <a:latin typeface="Arial"/>
                <a:cs typeface="Arial"/>
              </a:rPr>
              <a:t> </a:t>
            </a:r>
            <a:r>
              <a:rPr sz="900" i="1" spc="130" dirty="0">
                <a:latin typeface="Menlo"/>
                <a:cs typeface="Menlo"/>
              </a:rPr>
              <a:t>⊙</a:t>
            </a:r>
            <a:r>
              <a:rPr sz="900" i="1" spc="130" dirty="0">
                <a:latin typeface="Arial"/>
                <a:cs typeface="Arial"/>
              </a:rPr>
              <a:t>h</a:t>
            </a:r>
            <a:r>
              <a:rPr sz="900" i="1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denotes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some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predetermined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bitwise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operation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170" dirty="0">
                <a:latin typeface="Arial"/>
                <a:cs typeface="Arial"/>
              </a:rPr>
              <a:t>h</a:t>
            </a:r>
            <a:r>
              <a:rPr sz="1350" spc="-254" baseline="15432" dirty="0">
                <a:latin typeface="Arial"/>
                <a:cs typeface="Arial"/>
              </a:rPr>
              <a:t>˜</a:t>
            </a:r>
            <a:r>
              <a:rPr sz="1350" spc="37" baseline="15432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50" dirty="0">
                <a:latin typeface="Arial"/>
                <a:cs typeface="Arial"/>
              </a:rPr>
              <a:t>h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92583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Elections</a:t>
            </a:r>
            <a:r>
              <a:rPr sz="500" spc="-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in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large-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scale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systems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95287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Election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Elections</a:t>
            </a:r>
            <a:r>
              <a:rPr spc="-40" dirty="0"/>
              <a:t> </a:t>
            </a:r>
            <a:r>
              <a:rPr dirty="0"/>
              <a:t>by</a:t>
            </a:r>
            <a:r>
              <a:rPr spc="-35" dirty="0"/>
              <a:t> </a:t>
            </a:r>
            <a:r>
              <a:rPr dirty="0"/>
              <a:t>proof</a:t>
            </a:r>
            <a:r>
              <a:rPr spc="-35" dirty="0"/>
              <a:t> </a:t>
            </a:r>
            <a:r>
              <a:rPr dirty="0"/>
              <a:t>of</a:t>
            </a:r>
            <a:r>
              <a:rPr spc="-35" dirty="0"/>
              <a:t> </a:t>
            </a:r>
            <a:r>
              <a:rPr spc="-20" dirty="0"/>
              <a:t>work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9194" y="440907"/>
            <a:ext cx="3988435" cy="1946910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660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Controlled</a:t>
            </a:r>
            <a:r>
              <a:rPr sz="1000" spc="-5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race</a:t>
            </a:r>
            <a:endParaRPr sz="1000">
              <a:latin typeface="Arial"/>
              <a:cs typeface="Arial"/>
            </a:endParaRPr>
          </a:p>
          <a:p>
            <a:pPr marL="303530" marR="137795" indent="-120650">
              <a:lnSpc>
                <a:spcPct val="111600"/>
              </a:lnSpc>
              <a:spcBef>
                <a:spcPts val="375"/>
              </a:spcBef>
              <a:buClr>
                <a:srgbClr val="3333B2"/>
              </a:buClr>
              <a:buFont typeface="Menlo"/>
              <a:buChar char="•"/>
              <a:tabLst>
                <a:tab pos="300355" algn="l"/>
              </a:tabLst>
            </a:pPr>
            <a:r>
              <a:rPr sz="900" dirty="0">
                <a:latin typeface="Arial"/>
                <a:cs typeface="Arial"/>
              </a:rPr>
              <a:t>Assume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globally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known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secure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function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H</a:t>
            </a:r>
            <a:r>
              <a:rPr sz="1050" i="1" baseline="27777" dirty="0">
                <a:latin typeface="Menlo"/>
                <a:cs typeface="Menlo"/>
              </a:rPr>
              <a:t>∗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H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20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hash </a:t>
            </a:r>
            <a:r>
              <a:rPr sz="900" dirty="0">
                <a:latin typeface="Arial"/>
                <a:cs typeface="Arial"/>
              </a:rPr>
              <a:t>function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P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299720" indent="-116839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300355" algn="l"/>
              </a:tabLst>
            </a:pPr>
            <a:r>
              <a:rPr sz="900" spc="-10" dirty="0">
                <a:latin typeface="Arial"/>
                <a:cs typeface="Arial"/>
              </a:rPr>
              <a:t>Task: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given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bit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string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h</a:t>
            </a:r>
            <a:r>
              <a:rPr sz="900" i="1" spc="-45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H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900" dirty="0">
                <a:latin typeface="Arial"/>
                <a:cs typeface="Arial"/>
              </a:rPr>
              <a:t>),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find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bit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string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spc="-170" dirty="0">
                <a:latin typeface="Arial"/>
                <a:cs typeface="Arial"/>
              </a:rPr>
              <a:t>h</a:t>
            </a:r>
            <a:r>
              <a:rPr sz="1350" spc="-254" baseline="15432" dirty="0">
                <a:latin typeface="Arial"/>
                <a:cs typeface="Arial"/>
              </a:rPr>
              <a:t>˜</a:t>
            </a:r>
            <a:r>
              <a:rPr sz="1350" spc="37" baseline="15432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such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that</a:t>
            </a:r>
            <a:endParaRPr sz="900">
              <a:latin typeface="Arial"/>
              <a:cs typeface="Arial"/>
            </a:endParaRPr>
          </a:p>
          <a:p>
            <a:pPr marL="303530">
              <a:lnSpc>
                <a:spcPct val="100000"/>
              </a:lnSpc>
              <a:spcBef>
                <a:spcPts val="125"/>
              </a:spcBef>
            </a:pPr>
            <a:r>
              <a:rPr sz="900" i="1" spc="-45" dirty="0">
                <a:latin typeface="Arial"/>
                <a:cs typeface="Arial"/>
              </a:rPr>
              <a:t>h</a:t>
            </a:r>
            <a:r>
              <a:rPr sz="1050" i="1" spc="-67" baseline="27777" dirty="0">
                <a:latin typeface="Menlo"/>
                <a:cs typeface="Menlo"/>
              </a:rPr>
              <a:t>∗</a:t>
            </a:r>
            <a:r>
              <a:rPr sz="1050" i="1" spc="-217" baseline="27777" dirty="0">
                <a:latin typeface="Menlo"/>
                <a:cs typeface="Menlo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H</a:t>
            </a:r>
            <a:r>
              <a:rPr sz="1050" i="1" baseline="27777" dirty="0">
                <a:latin typeface="Menlo"/>
                <a:cs typeface="Menlo"/>
              </a:rPr>
              <a:t>∗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H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-104" baseline="-15873" dirty="0">
                <a:latin typeface="Arial"/>
                <a:cs typeface="Arial"/>
              </a:rPr>
              <a:t> </a:t>
            </a:r>
            <a:r>
              <a:rPr sz="900" spc="-95" dirty="0">
                <a:latin typeface="Arial"/>
                <a:cs typeface="Arial"/>
              </a:rPr>
              <a:t>(</a:t>
            </a:r>
            <a:r>
              <a:rPr sz="900" i="1" spc="-95" dirty="0">
                <a:latin typeface="Arial"/>
                <a:cs typeface="Arial"/>
              </a:rPr>
              <a:t>h</a:t>
            </a:r>
            <a:r>
              <a:rPr sz="1350" spc="-142" baseline="15432" dirty="0">
                <a:latin typeface="Arial"/>
                <a:cs typeface="Arial"/>
              </a:rPr>
              <a:t>˜</a:t>
            </a:r>
            <a:r>
              <a:rPr sz="1350" spc="-120" baseline="15432" dirty="0">
                <a:latin typeface="Arial"/>
                <a:cs typeface="Arial"/>
              </a:rPr>
              <a:t> </a:t>
            </a:r>
            <a:r>
              <a:rPr sz="900" i="1" spc="95" dirty="0">
                <a:latin typeface="Menlo"/>
                <a:cs typeface="Menlo"/>
              </a:rPr>
              <a:t>⊙</a:t>
            </a:r>
            <a:r>
              <a:rPr sz="900" i="1" spc="95" dirty="0">
                <a:latin typeface="Arial"/>
                <a:cs typeface="Arial"/>
              </a:rPr>
              <a:t>h</a:t>
            </a:r>
            <a:r>
              <a:rPr sz="900" spc="95" dirty="0">
                <a:latin typeface="Arial"/>
                <a:cs typeface="Arial"/>
              </a:rPr>
              <a:t>))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where:</a:t>
            </a:r>
            <a:endParaRPr sz="900">
              <a:latin typeface="Arial"/>
              <a:cs typeface="Arial"/>
            </a:endParaRPr>
          </a:p>
          <a:p>
            <a:pPr marL="556895" lvl="1" indent="-121285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557530" algn="l"/>
              </a:tabLst>
            </a:pPr>
            <a:r>
              <a:rPr sz="900" i="1" spc="-45" dirty="0">
                <a:latin typeface="Arial"/>
                <a:cs typeface="Arial"/>
              </a:rPr>
              <a:t>h</a:t>
            </a:r>
            <a:r>
              <a:rPr sz="1050" i="1" spc="-67" baseline="27777" dirty="0">
                <a:latin typeface="Menlo"/>
                <a:cs typeface="Menlo"/>
              </a:rPr>
              <a:t>∗</a:t>
            </a:r>
            <a:r>
              <a:rPr sz="1050" i="1" spc="-187" baseline="27777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bit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string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K</a:t>
            </a:r>
            <a:r>
              <a:rPr sz="900" i="1" spc="114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leading</a:t>
            </a:r>
            <a:r>
              <a:rPr sz="900" spc="-10" dirty="0">
                <a:latin typeface="Arial"/>
                <a:cs typeface="Arial"/>
              </a:rPr>
              <a:t> zeroes</a:t>
            </a:r>
            <a:endParaRPr sz="900">
              <a:latin typeface="Arial"/>
              <a:cs typeface="Arial"/>
            </a:endParaRPr>
          </a:p>
          <a:p>
            <a:pPr marL="556895" lvl="1" indent="-121285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57530" algn="l"/>
              </a:tabLst>
            </a:pPr>
            <a:r>
              <a:rPr sz="900" i="1" spc="-170" dirty="0">
                <a:latin typeface="Arial"/>
                <a:cs typeface="Arial"/>
              </a:rPr>
              <a:t>h</a:t>
            </a:r>
            <a:r>
              <a:rPr sz="1350" spc="-254" baseline="15432" dirty="0">
                <a:latin typeface="Arial"/>
                <a:cs typeface="Arial"/>
              </a:rPr>
              <a:t>˜</a:t>
            </a:r>
            <a:r>
              <a:rPr sz="1350" spc="-150" baseline="15432" dirty="0">
                <a:latin typeface="Arial"/>
                <a:cs typeface="Arial"/>
              </a:rPr>
              <a:t> </a:t>
            </a:r>
            <a:r>
              <a:rPr sz="900" i="1" spc="130" dirty="0">
                <a:latin typeface="Menlo"/>
                <a:cs typeface="Menlo"/>
              </a:rPr>
              <a:t>⊙</a:t>
            </a:r>
            <a:r>
              <a:rPr sz="900" i="1" spc="130" dirty="0">
                <a:latin typeface="Arial"/>
                <a:cs typeface="Arial"/>
              </a:rPr>
              <a:t>h</a:t>
            </a:r>
            <a:r>
              <a:rPr sz="900" i="1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denotes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some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predetermined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bitwise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operation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170" dirty="0">
                <a:latin typeface="Arial"/>
                <a:cs typeface="Arial"/>
              </a:rPr>
              <a:t>h</a:t>
            </a:r>
            <a:r>
              <a:rPr sz="1350" spc="-254" baseline="15432" dirty="0">
                <a:latin typeface="Arial"/>
                <a:cs typeface="Arial"/>
              </a:rPr>
              <a:t>˜</a:t>
            </a:r>
            <a:r>
              <a:rPr sz="1350" spc="37" baseline="15432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50" dirty="0">
                <a:latin typeface="Arial"/>
                <a:cs typeface="Arial"/>
              </a:rPr>
              <a:t>h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Arial"/>
              <a:cs typeface="Arial"/>
            </a:endParaRPr>
          </a:p>
          <a:p>
            <a:pPr marL="50800">
              <a:lnSpc>
                <a:spcPct val="100000"/>
              </a:lnSpc>
              <a:spcBef>
                <a:spcPts val="5"/>
              </a:spcBef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Observation</a:t>
            </a:r>
            <a:endParaRPr sz="1000">
              <a:latin typeface="Arial"/>
              <a:cs typeface="Arial"/>
            </a:endParaRPr>
          </a:p>
          <a:p>
            <a:pPr marL="50800" marR="43180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By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controlling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spc="-20" dirty="0">
                <a:latin typeface="Arial"/>
                <a:cs typeface="Arial"/>
              </a:rPr>
              <a:t>K</a:t>
            </a:r>
            <a:r>
              <a:rPr sz="900" i="1" spc="-1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control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difficulty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finding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spc="-430" dirty="0">
                <a:latin typeface="Arial"/>
                <a:cs typeface="Arial"/>
              </a:rPr>
              <a:t>h</a:t>
            </a:r>
            <a:r>
              <a:rPr sz="1350" spc="112" baseline="15432" dirty="0">
                <a:latin typeface="Arial"/>
                <a:cs typeface="Arial"/>
              </a:rPr>
              <a:t>˜</a:t>
            </a:r>
            <a:r>
              <a:rPr sz="900" spc="50" dirty="0">
                <a:latin typeface="Arial"/>
                <a:cs typeface="Arial"/>
              </a:rPr>
              <a:t>.</a:t>
            </a:r>
            <a:r>
              <a:rPr sz="900" spc="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900" i="1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probability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that </a:t>
            </a:r>
            <a:r>
              <a:rPr sz="900" dirty="0">
                <a:latin typeface="Arial"/>
                <a:cs typeface="Arial"/>
              </a:rPr>
              <a:t>a random guess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 </a:t>
            </a:r>
            <a:r>
              <a:rPr sz="900" i="1" spc="-170" dirty="0">
                <a:latin typeface="Arial"/>
                <a:cs typeface="Arial"/>
              </a:rPr>
              <a:t>h</a:t>
            </a:r>
            <a:r>
              <a:rPr sz="1350" spc="-254" baseline="15432" dirty="0">
                <a:latin typeface="Arial"/>
                <a:cs typeface="Arial"/>
              </a:rPr>
              <a:t>˜</a:t>
            </a:r>
            <a:r>
              <a:rPr sz="1350" spc="52" baseline="15432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will suffice:</a:t>
            </a:r>
            <a:r>
              <a:rPr sz="900" spc="6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900" i="1" spc="-25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(1</a:t>
            </a:r>
            <a:r>
              <a:rPr sz="900" i="1" dirty="0">
                <a:latin typeface="STIX Two Text"/>
                <a:cs typeface="STIX Two Text"/>
              </a:rPr>
              <a:t>/</a:t>
            </a:r>
            <a:r>
              <a:rPr sz="900" dirty="0">
                <a:latin typeface="Arial"/>
                <a:cs typeface="Arial"/>
              </a:rPr>
              <a:t>2)</a:t>
            </a:r>
            <a:r>
              <a:rPr sz="1050" i="1" baseline="27777" dirty="0">
                <a:latin typeface="Arial"/>
                <a:cs typeface="Arial"/>
              </a:rPr>
              <a:t>K</a:t>
            </a:r>
            <a:r>
              <a:rPr sz="1050" i="1" spc="-67" baseline="27777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92583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Elections</a:t>
            </a:r>
            <a:r>
              <a:rPr sz="500" spc="-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in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large-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scale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systems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952875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Election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Elections</a:t>
            </a:r>
            <a:r>
              <a:rPr spc="-40" dirty="0"/>
              <a:t> </a:t>
            </a:r>
            <a:r>
              <a:rPr dirty="0"/>
              <a:t>by</a:t>
            </a:r>
            <a:r>
              <a:rPr spc="-35" dirty="0"/>
              <a:t> </a:t>
            </a:r>
            <a:r>
              <a:rPr dirty="0"/>
              <a:t>proof</a:t>
            </a:r>
            <a:r>
              <a:rPr spc="-35" dirty="0"/>
              <a:t> </a:t>
            </a:r>
            <a:r>
              <a:rPr dirty="0"/>
              <a:t>of</a:t>
            </a:r>
            <a:r>
              <a:rPr spc="-35" dirty="0"/>
              <a:t> </a:t>
            </a:r>
            <a:r>
              <a:rPr spc="-20" dirty="0"/>
              <a:t>work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9194" y="440907"/>
            <a:ext cx="3988435" cy="2780665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660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Controlled</a:t>
            </a:r>
            <a:r>
              <a:rPr sz="1000" spc="-5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race</a:t>
            </a:r>
            <a:endParaRPr sz="1000">
              <a:latin typeface="Arial"/>
              <a:cs typeface="Arial"/>
            </a:endParaRPr>
          </a:p>
          <a:p>
            <a:pPr marL="303530" marR="137795" indent="-120650">
              <a:lnSpc>
                <a:spcPct val="111600"/>
              </a:lnSpc>
              <a:spcBef>
                <a:spcPts val="375"/>
              </a:spcBef>
              <a:buClr>
                <a:srgbClr val="3333B2"/>
              </a:buClr>
              <a:buFont typeface="Menlo"/>
              <a:buChar char="•"/>
              <a:tabLst>
                <a:tab pos="300355" algn="l"/>
              </a:tabLst>
            </a:pPr>
            <a:r>
              <a:rPr sz="900" dirty="0">
                <a:latin typeface="Arial"/>
                <a:cs typeface="Arial"/>
              </a:rPr>
              <a:t>Assume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globally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known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secure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function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H</a:t>
            </a:r>
            <a:r>
              <a:rPr sz="1050" i="1" baseline="27777" dirty="0">
                <a:latin typeface="Menlo"/>
                <a:cs typeface="Menlo"/>
              </a:rPr>
              <a:t>∗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H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20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hash </a:t>
            </a:r>
            <a:r>
              <a:rPr sz="900" dirty="0">
                <a:latin typeface="Arial"/>
                <a:cs typeface="Arial"/>
              </a:rPr>
              <a:t>function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P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299720" indent="-116839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300355" algn="l"/>
              </a:tabLst>
            </a:pPr>
            <a:r>
              <a:rPr sz="900" spc="-10" dirty="0">
                <a:latin typeface="Arial"/>
                <a:cs typeface="Arial"/>
              </a:rPr>
              <a:t>Task: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given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bit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string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h</a:t>
            </a:r>
            <a:r>
              <a:rPr sz="900" i="1" spc="-45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H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900" dirty="0">
                <a:latin typeface="Arial"/>
                <a:cs typeface="Arial"/>
              </a:rPr>
              <a:t>),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find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bit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string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spc="-170" dirty="0">
                <a:latin typeface="Arial"/>
                <a:cs typeface="Arial"/>
              </a:rPr>
              <a:t>h</a:t>
            </a:r>
            <a:r>
              <a:rPr sz="1350" spc="-254" baseline="15432" dirty="0">
                <a:latin typeface="Arial"/>
                <a:cs typeface="Arial"/>
              </a:rPr>
              <a:t>˜</a:t>
            </a:r>
            <a:r>
              <a:rPr sz="1350" spc="37" baseline="15432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such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that</a:t>
            </a:r>
            <a:endParaRPr sz="900">
              <a:latin typeface="Arial"/>
              <a:cs typeface="Arial"/>
            </a:endParaRPr>
          </a:p>
          <a:p>
            <a:pPr marL="303530">
              <a:lnSpc>
                <a:spcPct val="100000"/>
              </a:lnSpc>
              <a:spcBef>
                <a:spcPts val="125"/>
              </a:spcBef>
            </a:pPr>
            <a:r>
              <a:rPr sz="900" i="1" spc="-45" dirty="0">
                <a:latin typeface="Arial"/>
                <a:cs typeface="Arial"/>
              </a:rPr>
              <a:t>h</a:t>
            </a:r>
            <a:r>
              <a:rPr sz="1050" i="1" spc="-67" baseline="27777" dirty="0">
                <a:latin typeface="Menlo"/>
                <a:cs typeface="Menlo"/>
              </a:rPr>
              <a:t>∗</a:t>
            </a:r>
            <a:r>
              <a:rPr sz="1050" i="1" spc="-217" baseline="27777" dirty="0">
                <a:latin typeface="Menlo"/>
                <a:cs typeface="Menlo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H</a:t>
            </a:r>
            <a:r>
              <a:rPr sz="1050" i="1" baseline="27777" dirty="0">
                <a:latin typeface="Menlo"/>
                <a:cs typeface="Menlo"/>
              </a:rPr>
              <a:t>∗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H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-104" baseline="-15873" dirty="0">
                <a:latin typeface="Arial"/>
                <a:cs typeface="Arial"/>
              </a:rPr>
              <a:t> </a:t>
            </a:r>
            <a:r>
              <a:rPr sz="900" spc="-95" dirty="0">
                <a:latin typeface="Arial"/>
                <a:cs typeface="Arial"/>
              </a:rPr>
              <a:t>(</a:t>
            </a:r>
            <a:r>
              <a:rPr sz="900" i="1" spc="-95" dirty="0">
                <a:latin typeface="Arial"/>
                <a:cs typeface="Arial"/>
              </a:rPr>
              <a:t>h</a:t>
            </a:r>
            <a:r>
              <a:rPr sz="1350" spc="-142" baseline="15432" dirty="0">
                <a:latin typeface="Arial"/>
                <a:cs typeface="Arial"/>
              </a:rPr>
              <a:t>˜</a:t>
            </a:r>
            <a:r>
              <a:rPr sz="1350" spc="-120" baseline="15432" dirty="0">
                <a:latin typeface="Arial"/>
                <a:cs typeface="Arial"/>
              </a:rPr>
              <a:t> </a:t>
            </a:r>
            <a:r>
              <a:rPr sz="900" i="1" spc="95" dirty="0">
                <a:latin typeface="Menlo"/>
                <a:cs typeface="Menlo"/>
              </a:rPr>
              <a:t>⊙</a:t>
            </a:r>
            <a:r>
              <a:rPr sz="900" i="1" spc="95" dirty="0">
                <a:latin typeface="Arial"/>
                <a:cs typeface="Arial"/>
              </a:rPr>
              <a:t>h</a:t>
            </a:r>
            <a:r>
              <a:rPr sz="900" spc="95" dirty="0">
                <a:latin typeface="Arial"/>
                <a:cs typeface="Arial"/>
              </a:rPr>
              <a:t>))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where:</a:t>
            </a:r>
            <a:endParaRPr sz="900">
              <a:latin typeface="Arial"/>
              <a:cs typeface="Arial"/>
            </a:endParaRPr>
          </a:p>
          <a:p>
            <a:pPr marL="556895" lvl="1" indent="-121285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557530" algn="l"/>
              </a:tabLst>
            </a:pPr>
            <a:r>
              <a:rPr sz="900" i="1" spc="-45" dirty="0">
                <a:latin typeface="Arial"/>
                <a:cs typeface="Arial"/>
              </a:rPr>
              <a:t>h</a:t>
            </a:r>
            <a:r>
              <a:rPr sz="1050" i="1" spc="-67" baseline="27777" dirty="0">
                <a:latin typeface="Menlo"/>
                <a:cs typeface="Menlo"/>
              </a:rPr>
              <a:t>∗</a:t>
            </a:r>
            <a:r>
              <a:rPr sz="1050" i="1" spc="-187" baseline="27777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bit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string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K</a:t>
            </a:r>
            <a:r>
              <a:rPr sz="900" i="1" spc="114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leading</a:t>
            </a:r>
            <a:r>
              <a:rPr sz="900" spc="-10" dirty="0">
                <a:latin typeface="Arial"/>
                <a:cs typeface="Arial"/>
              </a:rPr>
              <a:t> zeroes</a:t>
            </a:r>
            <a:endParaRPr sz="900">
              <a:latin typeface="Arial"/>
              <a:cs typeface="Arial"/>
            </a:endParaRPr>
          </a:p>
          <a:p>
            <a:pPr marL="556895" lvl="1" indent="-121285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57530" algn="l"/>
              </a:tabLst>
            </a:pPr>
            <a:r>
              <a:rPr sz="900" i="1" spc="-170" dirty="0">
                <a:latin typeface="Arial"/>
                <a:cs typeface="Arial"/>
              </a:rPr>
              <a:t>h</a:t>
            </a:r>
            <a:r>
              <a:rPr sz="1350" spc="-254" baseline="15432" dirty="0">
                <a:latin typeface="Arial"/>
                <a:cs typeface="Arial"/>
              </a:rPr>
              <a:t>˜</a:t>
            </a:r>
            <a:r>
              <a:rPr sz="1350" spc="-150" baseline="15432" dirty="0">
                <a:latin typeface="Arial"/>
                <a:cs typeface="Arial"/>
              </a:rPr>
              <a:t> </a:t>
            </a:r>
            <a:r>
              <a:rPr sz="900" i="1" spc="130" dirty="0">
                <a:latin typeface="Menlo"/>
                <a:cs typeface="Menlo"/>
              </a:rPr>
              <a:t>⊙</a:t>
            </a:r>
            <a:r>
              <a:rPr sz="900" i="1" spc="130" dirty="0">
                <a:latin typeface="Arial"/>
                <a:cs typeface="Arial"/>
              </a:rPr>
              <a:t>h</a:t>
            </a:r>
            <a:r>
              <a:rPr sz="900" i="1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denotes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some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predetermined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bitwise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operation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170" dirty="0">
                <a:latin typeface="Arial"/>
                <a:cs typeface="Arial"/>
              </a:rPr>
              <a:t>h</a:t>
            </a:r>
            <a:r>
              <a:rPr sz="1350" spc="-254" baseline="15432" dirty="0">
                <a:latin typeface="Arial"/>
                <a:cs typeface="Arial"/>
              </a:rPr>
              <a:t>˜</a:t>
            </a:r>
            <a:r>
              <a:rPr sz="1350" spc="37" baseline="15432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50" dirty="0">
                <a:latin typeface="Arial"/>
                <a:cs typeface="Arial"/>
              </a:rPr>
              <a:t>h</a:t>
            </a:r>
            <a:endParaRPr sz="90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spcBef>
                <a:spcPts val="45"/>
              </a:spcBef>
              <a:buClr>
                <a:srgbClr val="3333B2"/>
              </a:buClr>
              <a:buFont typeface="Menlo"/>
              <a:buChar char="•"/>
            </a:pPr>
            <a:endParaRPr sz="1150">
              <a:latin typeface="Arial"/>
              <a:cs typeface="Arial"/>
            </a:endParaRPr>
          </a:p>
          <a:p>
            <a:pPr marL="50800">
              <a:lnSpc>
                <a:spcPct val="100000"/>
              </a:lnSpc>
              <a:spcBef>
                <a:spcPts val="5"/>
              </a:spcBef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Observation</a:t>
            </a:r>
            <a:endParaRPr sz="1000">
              <a:latin typeface="Arial"/>
              <a:cs typeface="Arial"/>
            </a:endParaRPr>
          </a:p>
          <a:p>
            <a:pPr marL="50800" marR="43180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By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controlling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spc="-20" dirty="0">
                <a:latin typeface="Arial"/>
                <a:cs typeface="Arial"/>
              </a:rPr>
              <a:t>K</a:t>
            </a:r>
            <a:r>
              <a:rPr sz="900" i="1" spc="-1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control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difficulty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finding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spc="-430" dirty="0">
                <a:latin typeface="Arial"/>
                <a:cs typeface="Arial"/>
              </a:rPr>
              <a:t>h</a:t>
            </a:r>
            <a:r>
              <a:rPr sz="1350" spc="112" baseline="15432" dirty="0">
                <a:latin typeface="Arial"/>
                <a:cs typeface="Arial"/>
              </a:rPr>
              <a:t>˜</a:t>
            </a:r>
            <a:r>
              <a:rPr sz="900" spc="50" dirty="0">
                <a:latin typeface="Arial"/>
                <a:cs typeface="Arial"/>
              </a:rPr>
              <a:t>.</a:t>
            </a:r>
            <a:r>
              <a:rPr sz="900" spc="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900" i="1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probability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that </a:t>
            </a:r>
            <a:r>
              <a:rPr sz="900" dirty="0">
                <a:latin typeface="Arial"/>
                <a:cs typeface="Arial"/>
              </a:rPr>
              <a:t>a random guess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 </a:t>
            </a:r>
            <a:r>
              <a:rPr sz="900" i="1" spc="-170" dirty="0">
                <a:latin typeface="Arial"/>
                <a:cs typeface="Arial"/>
              </a:rPr>
              <a:t>h</a:t>
            </a:r>
            <a:r>
              <a:rPr sz="1350" spc="-254" baseline="15432" dirty="0">
                <a:latin typeface="Arial"/>
                <a:cs typeface="Arial"/>
              </a:rPr>
              <a:t>˜</a:t>
            </a:r>
            <a:r>
              <a:rPr sz="1350" spc="52" baseline="15432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will suffice:</a:t>
            </a:r>
            <a:r>
              <a:rPr sz="900" spc="6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900" i="1" spc="-25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(1</a:t>
            </a:r>
            <a:r>
              <a:rPr sz="900" i="1" dirty="0">
                <a:latin typeface="STIX Two Text"/>
                <a:cs typeface="STIX Two Text"/>
              </a:rPr>
              <a:t>/</a:t>
            </a:r>
            <a:r>
              <a:rPr sz="900" dirty="0">
                <a:latin typeface="Arial"/>
                <a:cs typeface="Arial"/>
              </a:rPr>
              <a:t>2)</a:t>
            </a:r>
            <a:r>
              <a:rPr sz="1050" i="1" baseline="27777" dirty="0">
                <a:latin typeface="Arial"/>
                <a:cs typeface="Arial"/>
              </a:rPr>
              <a:t>K</a:t>
            </a:r>
            <a:r>
              <a:rPr sz="1050" i="1" spc="-67" baseline="27777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50800">
              <a:lnSpc>
                <a:spcPct val="100000"/>
              </a:lnSpc>
              <a:spcBef>
                <a:spcPts val="71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Current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practice</a:t>
            </a:r>
            <a:endParaRPr sz="1000">
              <a:latin typeface="Arial"/>
              <a:cs typeface="Arial"/>
            </a:endParaRPr>
          </a:p>
          <a:p>
            <a:pPr marL="50800">
              <a:lnSpc>
                <a:spcPct val="100000"/>
              </a:lnSpc>
              <a:spcBef>
                <a:spcPts val="300"/>
              </a:spcBef>
            </a:pPr>
            <a:r>
              <a:rPr sz="900" dirty="0">
                <a:latin typeface="Arial"/>
                <a:cs typeface="Arial"/>
              </a:rPr>
              <a:t>In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many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35" dirty="0">
                <a:latin typeface="Arial"/>
                <a:cs typeface="Arial"/>
              </a:rPr>
              <a:t>PoW-</a:t>
            </a:r>
            <a:r>
              <a:rPr sz="900" dirty="0">
                <a:latin typeface="Arial"/>
                <a:cs typeface="Arial"/>
              </a:rPr>
              <a:t>based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blockchain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systems,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K</a:t>
            </a:r>
            <a:r>
              <a:rPr sz="900" i="1" spc="65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64</a:t>
            </a:r>
            <a:endParaRPr sz="900">
              <a:latin typeface="Arial"/>
              <a:cs typeface="Arial"/>
            </a:endParaRPr>
          </a:p>
          <a:p>
            <a:pPr marL="298450" indent="-115570">
              <a:lnSpc>
                <a:spcPct val="100000"/>
              </a:lnSpc>
              <a:spcBef>
                <a:spcPts val="520"/>
              </a:spcBef>
              <a:buClr>
                <a:srgbClr val="3333B2"/>
              </a:buClr>
              <a:buFont typeface="Menlo"/>
              <a:buChar char="•"/>
              <a:tabLst>
                <a:tab pos="299085" algn="l"/>
              </a:tabLst>
            </a:pPr>
            <a:r>
              <a:rPr sz="900" dirty="0">
                <a:latin typeface="Arial"/>
                <a:cs typeface="Arial"/>
              </a:rPr>
              <a:t>With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K</a:t>
            </a:r>
            <a:r>
              <a:rPr sz="900" i="1" spc="65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64,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takes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about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10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minutes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supercomputer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find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spc="-25" dirty="0">
                <a:latin typeface="Arial"/>
                <a:cs typeface="Arial"/>
              </a:rPr>
              <a:t>h</a:t>
            </a:r>
            <a:r>
              <a:rPr sz="1350" spc="-37" baseline="15432" dirty="0">
                <a:latin typeface="Arial"/>
                <a:cs typeface="Arial"/>
              </a:rPr>
              <a:t>˜</a:t>
            </a:r>
            <a:endParaRPr sz="1350" baseline="15432">
              <a:latin typeface="Arial"/>
              <a:cs typeface="Arial"/>
            </a:endParaRPr>
          </a:p>
          <a:p>
            <a:pPr marL="298450" indent="-115570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299085" algn="l"/>
              </a:tabLst>
            </a:pPr>
            <a:r>
              <a:rPr sz="900" dirty="0">
                <a:latin typeface="Arial"/>
                <a:cs typeface="Arial"/>
              </a:rPr>
              <a:t>With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K</a:t>
            </a:r>
            <a:r>
              <a:rPr sz="900" i="1" spc="55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64,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takes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about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100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years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laptop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find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25" dirty="0">
                <a:latin typeface="Arial"/>
                <a:cs typeface="Arial"/>
              </a:rPr>
              <a:t>h</a:t>
            </a:r>
            <a:r>
              <a:rPr sz="1350" spc="-37" baseline="15432" dirty="0">
                <a:latin typeface="Arial"/>
                <a:cs typeface="Arial"/>
              </a:rPr>
              <a:t>˜</a:t>
            </a:r>
            <a:endParaRPr sz="1350" baseline="15432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92583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Elections</a:t>
            </a:r>
            <a:r>
              <a:rPr sz="500" spc="-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in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large-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scale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systems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993806" y="-1515"/>
            <a:ext cx="5613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Election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4500" y="197711"/>
            <a:ext cx="4211955" cy="27813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Elections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by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proof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of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stake</a:t>
            </a:r>
            <a:endParaRPr sz="1200">
              <a:latin typeface="Arial"/>
              <a:cs typeface="Arial"/>
            </a:endParaRPr>
          </a:p>
          <a:p>
            <a:pPr marL="31496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Basics</a:t>
            </a:r>
            <a:endParaRPr sz="1000">
              <a:latin typeface="Arial"/>
              <a:cs typeface="Arial"/>
            </a:endParaRPr>
          </a:p>
          <a:p>
            <a:pPr marL="309880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latin typeface="Arial"/>
                <a:cs typeface="Arial"/>
              </a:rPr>
              <a:t>We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assume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blockchain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system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N</a:t>
            </a:r>
            <a:r>
              <a:rPr sz="900" i="1" spc="4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secure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tokens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used:</a:t>
            </a:r>
            <a:endParaRPr sz="900">
              <a:latin typeface="Arial"/>
              <a:cs typeface="Arial"/>
            </a:endParaRPr>
          </a:p>
          <a:p>
            <a:pPr marL="568325" indent="-120650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568960" algn="l"/>
              </a:tabLst>
            </a:pPr>
            <a:r>
              <a:rPr sz="900" dirty="0">
                <a:latin typeface="Arial"/>
                <a:cs typeface="Arial"/>
              </a:rPr>
              <a:t>Each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token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unique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owner</a:t>
            </a:r>
            <a:endParaRPr sz="900">
              <a:latin typeface="Arial"/>
              <a:cs typeface="Arial"/>
            </a:endParaRPr>
          </a:p>
          <a:p>
            <a:pPr marL="568325" indent="-120650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568960" algn="l"/>
              </a:tabLst>
            </a:pPr>
            <a:r>
              <a:rPr sz="900" dirty="0">
                <a:latin typeface="Arial"/>
                <a:cs typeface="Arial"/>
              </a:rPr>
              <a:t>Each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token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uniquely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associated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index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1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i="1" spc="150" dirty="0">
                <a:latin typeface="Menlo"/>
                <a:cs typeface="Menlo"/>
              </a:rPr>
              <a:t>≤</a:t>
            </a:r>
            <a:r>
              <a:rPr sz="900" i="1" spc="-345" dirty="0">
                <a:latin typeface="Menlo"/>
                <a:cs typeface="Menlo"/>
              </a:rPr>
              <a:t> </a:t>
            </a:r>
            <a:r>
              <a:rPr sz="900" i="1" dirty="0">
                <a:latin typeface="Arial"/>
                <a:cs typeface="Arial"/>
              </a:rPr>
              <a:t>k</a:t>
            </a:r>
            <a:r>
              <a:rPr sz="900" i="1" spc="10" dirty="0">
                <a:latin typeface="Arial"/>
                <a:cs typeface="Arial"/>
              </a:rPr>
              <a:t> </a:t>
            </a:r>
            <a:r>
              <a:rPr sz="900" i="1" spc="150" dirty="0">
                <a:latin typeface="Menlo"/>
                <a:cs typeface="Menlo"/>
              </a:rPr>
              <a:t>≤</a:t>
            </a:r>
            <a:r>
              <a:rPr sz="900" i="1" spc="-345" dirty="0">
                <a:latin typeface="Menlo"/>
                <a:cs typeface="Menlo"/>
              </a:rPr>
              <a:t> </a:t>
            </a:r>
            <a:r>
              <a:rPr sz="900" i="1" spc="-50" dirty="0">
                <a:latin typeface="Arial"/>
                <a:cs typeface="Arial"/>
              </a:rPr>
              <a:t>N</a:t>
            </a:r>
            <a:endParaRPr sz="900">
              <a:latin typeface="Arial"/>
              <a:cs typeface="Arial"/>
            </a:endParaRPr>
          </a:p>
          <a:p>
            <a:pPr marL="564515" indent="-116839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565150" algn="l"/>
              </a:tabLst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token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cannot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modified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copied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without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going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unnoticed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3333B2"/>
              </a:buClr>
              <a:buFont typeface="Menlo"/>
              <a:buChar char="•"/>
            </a:pPr>
            <a:endParaRPr sz="1200">
              <a:latin typeface="Arial"/>
              <a:cs typeface="Arial"/>
            </a:endParaRPr>
          </a:p>
          <a:p>
            <a:pPr marL="314960">
              <a:lnSpc>
                <a:spcPct val="100000"/>
              </a:lnSpc>
              <a:spcBef>
                <a:spcPts val="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Principle</a:t>
            </a:r>
            <a:endParaRPr sz="1000">
              <a:latin typeface="Arial"/>
              <a:cs typeface="Arial"/>
            </a:endParaRPr>
          </a:p>
          <a:p>
            <a:pPr marL="568325" indent="-120650">
              <a:lnSpc>
                <a:spcPct val="100000"/>
              </a:lnSpc>
              <a:spcBef>
                <a:spcPts val="690"/>
              </a:spcBef>
              <a:buClr>
                <a:srgbClr val="3333B2"/>
              </a:buClr>
              <a:buFont typeface="Menlo"/>
              <a:buChar char="•"/>
              <a:tabLst>
                <a:tab pos="568960" algn="l"/>
              </a:tabLst>
            </a:pPr>
            <a:r>
              <a:rPr sz="900" dirty="0">
                <a:latin typeface="Arial"/>
                <a:cs typeface="Arial"/>
              </a:rPr>
              <a:t>Draw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random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number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k</a:t>
            </a:r>
            <a:r>
              <a:rPr sz="900" i="1" spc="10" dirty="0">
                <a:latin typeface="Arial"/>
                <a:cs typeface="Arial"/>
              </a:rPr>
              <a:t> </a:t>
            </a:r>
            <a:r>
              <a:rPr sz="900" i="1" spc="50" dirty="0">
                <a:latin typeface="Menlo"/>
                <a:cs typeface="Menlo"/>
              </a:rPr>
              <a:t>∈</a:t>
            </a:r>
            <a:r>
              <a:rPr sz="900" i="1" spc="-345" dirty="0">
                <a:latin typeface="Menlo"/>
                <a:cs typeface="Menlo"/>
              </a:rPr>
              <a:t> </a:t>
            </a:r>
            <a:r>
              <a:rPr sz="900" i="1" spc="60" dirty="0">
                <a:latin typeface="Menlo"/>
                <a:cs typeface="Menlo"/>
              </a:rPr>
              <a:t>{</a:t>
            </a:r>
            <a:r>
              <a:rPr sz="900" spc="60" dirty="0">
                <a:latin typeface="Arial"/>
                <a:cs typeface="Arial"/>
              </a:rPr>
              <a:t>1</a:t>
            </a:r>
            <a:r>
              <a:rPr sz="900" i="1" spc="60" dirty="0">
                <a:latin typeface="STIX Two Text"/>
                <a:cs typeface="STIX Two Text"/>
              </a:rPr>
              <a:t>,...,</a:t>
            </a:r>
            <a:r>
              <a:rPr sz="900" i="1" spc="-105" dirty="0">
                <a:latin typeface="STIX Two Text"/>
                <a:cs typeface="STIX Two Text"/>
              </a:rPr>
              <a:t> </a:t>
            </a:r>
            <a:r>
              <a:rPr sz="900" i="1" spc="-25" dirty="0">
                <a:latin typeface="Arial"/>
                <a:cs typeface="Arial"/>
              </a:rPr>
              <a:t>N</a:t>
            </a:r>
            <a:r>
              <a:rPr sz="900" i="1" spc="-25" dirty="0">
                <a:latin typeface="Menlo"/>
                <a:cs typeface="Menlo"/>
              </a:rPr>
              <a:t>}</a:t>
            </a:r>
            <a:endParaRPr sz="900">
              <a:latin typeface="Menlo"/>
              <a:cs typeface="Menlo"/>
            </a:endParaRPr>
          </a:p>
          <a:p>
            <a:pPr marL="568325" marR="142240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568960" algn="l"/>
              </a:tabLst>
            </a:pPr>
            <a:r>
              <a:rPr sz="900" dirty="0">
                <a:latin typeface="Arial"/>
                <a:cs typeface="Arial"/>
              </a:rPr>
              <a:t>Look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up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900" i="1" spc="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owns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token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index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k</a:t>
            </a:r>
            <a:r>
              <a:rPr sz="900" i="1" spc="-16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900" i="1" spc="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next </a:t>
            </a:r>
            <a:r>
              <a:rPr sz="900" spc="-10" dirty="0">
                <a:latin typeface="Arial"/>
                <a:cs typeface="Arial"/>
              </a:rPr>
              <a:t>leader.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50">
              <a:latin typeface="Arial"/>
              <a:cs typeface="Arial"/>
            </a:endParaRPr>
          </a:p>
          <a:p>
            <a:pPr marL="314960">
              <a:lnSpc>
                <a:spcPct val="100000"/>
              </a:lnSpc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Observation</a:t>
            </a:r>
            <a:endParaRPr sz="1000">
              <a:latin typeface="Arial"/>
              <a:cs typeface="Arial"/>
            </a:endParaRPr>
          </a:p>
          <a:p>
            <a:pPr marL="314960" marR="17780" indent="-3810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tokens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owns,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higher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probability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will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selected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leader.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92583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Elections</a:t>
            </a:r>
            <a:r>
              <a:rPr sz="500" spc="-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in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large-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scale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systems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993806" y="-1515"/>
            <a:ext cx="5613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Election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148205" cy="49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solution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for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wireless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networks</a:t>
            </a:r>
            <a:endParaRPr sz="1200">
              <a:latin typeface="Arial"/>
              <a:cs typeface="Arial"/>
            </a:endParaRPr>
          </a:p>
          <a:p>
            <a:pPr marL="26035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sample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network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6648" y="792025"/>
            <a:ext cx="1540672" cy="117550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413660" y="797185"/>
            <a:ext cx="1545216" cy="1174139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47294" y="2227282"/>
            <a:ext cx="3409315" cy="34353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Essence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latin typeface="Arial"/>
                <a:cs typeface="Arial"/>
              </a:rPr>
              <a:t>Find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highest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capacity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select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next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leader.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0" name="object 10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53467" y="3349927"/>
            <a:ext cx="99123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6" action="ppaction://hlinksldjump"/>
              </a:rPr>
              <a:t>Elections</a:t>
            </a:r>
            <a:r>
              <a:rPr sz="500" spc="-20" dirty="0">
                <a:latin typeface="Arial"/>
                <a:cs typeface="Arial"/>
                <a:hlinkClick r:id="rId6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6" action="ppaction://hlinksldjump"/>
              </a:rPr>
              <a:t>in</a:t>
            </a:r>
            <a:r>
              <a:rPr sz="500" spc="-20" dirty="0">
                <a:latin typeface="Arial"/>
                <a:cs typeface="Arial"/>
                <a:hlinkClick r:id="rId6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6" action="ppaction://hlinksldjump"/>
              </a:rPr>
              <a:t>wireless</a:t>
            </a:r>
            <a:r>
              <a:rPr sz="500" spc="-20" dirty="0">
                <a:latin typeface="Arial"/>
                <a:cs typeface="Arial"/>
                <a:hlinkClick r:id="rId6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6" action="ppaction://hlinksldjump"/>
              </a:rPr>
              <a:t>environments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993806" y="-1515"/>
            <a:ext cx="5613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Election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148205" cy="49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solution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for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wireless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networks</a:t>
            </a:r>
            <a:endParaRPr sz="1200">
              <a:latin typeface="Arial"/>
              <a:cs typeface="Arial"/>
            </a:endParaRPr>
          </a:p>
          <a:p>
            <a:pPr marL="26035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sample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network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4552" y="805033"/>
            <a:ext cx="1540672" cy="117550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411577" y="797066"/>
            <a:ext cx="1541937" cy="1180943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467" y="3349927"/>
            <a:ext cx="99123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6" action="ppaction://hlinksldjump"/>
              </a:rPr>
              <a:t>Elections</a:t>
            </a:r>
            <a:r>
              <a:rPr sz="500" spc="-20" dirty="0">
                <a:latin typeface="Arial"/>
                <a:cs typeface="Arial"/>
                <a:hlinkClick r:id="rId6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6" action="ppaction://hlinksldjump"/>
              </a:rPr>
              <a:t>in</a:t>
            </a:r>
            <a:r>
              <a:rPr sz="500" spc="-20" dirty="0">
                <a:latin typeface="Arial"/>
                <a:cs typeface="Arial"/>
                <a:hlinkClick r:id="rId6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6" action="ppaction://hlinksldjump"/>
              </a:rPr>
              <a:t>wireless</a:t>
            </a:r>
            <a:r>
              <a:rPr sz="500" spc="-20" dirty="0">
                <a:latin typeface="Arial"/>
                <a:cs typeface="Arial"/>
                <a:hlinkClick r:id="rId6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6" action="ppaction://hlinksldjump"/>
              </a:rPr>
              <a:t>environments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993806" y="-1515"/>
            <a:ext cx="5613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Election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algorithms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148205" cy="49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solution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for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wireless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networks</a:t>
            </a:r>
            <a:endParaRPr sz="1200">
              <a:latin typeface="Arial"/>
              <a:cs typeface="Arial"/>
            </a:endParaRPr>
          </a:p>
          <a:p>
            <a:pPr marL="26035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sample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network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48228" y="794537"/>
            <a:ext cx="1546997" cy="117967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417902" y="806299"/>
            <a:ext cx="1541937" cy="1175502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43547" y="2237759"/>
            <a:ext cx="3844290" cy="34353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5875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Essence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reports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back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found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highest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capacity.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0" name="object 10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53467" y="3349927"/>
            <a:ext cx="99123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6" action="ppaction://hlinksldjump"/>
              </a:rPr>
              <a:t>Elections</a:t>
            </a:r>
            <a:r>
              <a:rPr sz="500" spc="-20" dirty="0">
                <a:latin typeface="Arial"/>
                <a:cs typeface="Arial"/>
                <a:hlinkClick r:id="rId6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6" action="ppaction://hlinksldjump"/>
              </a:rPr>
              <a:t>in</a:t>
            </a:r>
            <a:r>
              <a:rPr sz="500" spc="-20" dirty="0">
                <a:latin typeface="Arial"/>
                <a:cs typeface="Arial"/>
                <a:hlinkClick r:id="rId6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6" action="ppaction://hlinksldjump"/>
              </a:rPr>
              <a:t>wireless</a:t>
            </a:r>
            <a:r>
              <a:rPr sz="500" spc="-20" dirty="0">
                <a:latin typeface="Arial"/>
                <a:cs typeface="Arial"/>
                <a:hlinkClick r:id="rId6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6" action="ppaction://hlinksldjump"/>
              </a:rPr>
              <a:t>environments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35704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Gossip-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based</a:t>
            </a:r>
            <a:r>
              <a:rPr sz="500" spc="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Gossip-</a:t>
            </a:r>
            <a:r>
              <a:rPr dirty="0"/>
              <a:t>based</a:t>
            </a:r>
            <a:r>
              <a:rPr spc="-40" dirty="0"/>
              <a:t> </a:t>
            </a:r>
            <a:r>
              <a:rPr dirty="0"/>
              <a:t>coordination:</a:t>
            </a:r>
            <a:r>
              <a:rPr spc="35" dirty="0"/>
              <a:t> </a:t>
            </a:r>
            <a:r>
              <a:rPr spc="-10" dirty="0"/>
              <a:t>aggregation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682" y="514774"/>
            <a:ext cx="3964940" cy="14433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Typical apps</a:t>
            </a:r>
            <a:endParaRPr sz="1000">
              <a:latin typeface="Arial"/>
              <a:cs typeface="Arial"/>
            </a:endParaRPr>
          </a:p>
          <a:p>
            <a:pPr marL="281940" marR="41275" indent="-120650">
              <a:lnSpc>
                <a:spcPct val="111600"/>
              </a:lnSpc>
              <a:spcBef>
                <a:spcPts val="575"/>
              </a:spcBef>
              <a:buClr>
                <a:srgbClr val="3333B2"/>
              </a:buClr>
              <a:buFont typeface="Menlo"/>
              <a:buChar char="•"/>
              <a:tabLst>
                <a:tab pos="282575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Data</a:t>
            </a:r>
            <a:r>
              <a:rPr sz="900" spc="-4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dissemination</a:t>
            </a:r>
            <a:r>
              <a:rPr sz="900" spc="-10" dirty="0">
                <a:latin typeface="Arial"/>
                <a:cs typeface="Arial"/>
              </a:rPr>
              <a:t>: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Perhaps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most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important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one.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there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are </a:t>
            </a:r>
            <a:r>
              <a:rPr sz="900" dirty="0">
                <a:latin typeface="Arial"/>
                <a:cs typeface="Arial"/>
              </a:rPr>
              <a:t>many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variants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dissemination.</a:t>
            </a:r>
            <a:endParaRPr sz="900">
              <a:latin typeface="Arial"/>
              <a:cs typeface="Arial"/>
            </a:endParaRPr>
          </a:p>
          <a:p>
            <a:pPr marL="281940" marR="75565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282575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Aggregation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every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20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maintain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variable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v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two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nodes gossip,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they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reset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their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variable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to</a:t>
            </a:r>
            <a:endParaRPr sz="900">
              <a:latin typeface="Arial"/>
              <a:cs typeface="Arial"/>
            </a:endParaRPr>
          </a:p>
          <a:p>
            <a:pPr marL="234315" algn="ctr">
              <a:lnSpc>
                <a:spcPct val="100000"/>
              </a:lnSpc>
              <a:spcBef>
                <a:spcPts val="969"/>
              </a:spcBef>
            </a:pPr>
            <a:r>
              <a:rPr sz="900" i="1" spc="-10" dirty="0">
                <a:latin typeface="Arial"/>
                <a:cs typeface="Arial"/>
              </a:rPr>
              <a:t>v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12" baseline="-15873" dirty="0">
                <a:latin typeface="Arial"/>
                <a:cs typeface="Arial"/>
              </a:rPr>
              <a:t> 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100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Arial"/>
                <a:cs typeface="Arial"/>
              </a:rPr>
              <a:t>v</a:t>
            </a:r>
            <a:r>
              <a:rPr sz="1050" i="1" baseline="-15873" dirty="0">
                <a:latin typeface="Arial"/>
                <a:cs typeface="Arial"/>
              </a:rPr>
              <a:t>j</a:t>
            </a:r>
            <a:r>
              <a:rPr sz="1050" i="1" spc="209" baseline="-15873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←</a:t>
            </a:r>
            <a:r>
              <a:rPr sz="900" i="1" spc="-32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v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82" baseline="-15873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+</a:t>
            </a:r>
            <a:r>
              <a:rPr sz="900" spc="-12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v</a:t>
            </a:r>
            <a:r>
              <a:rPr sz="1050" i="1" spc="-15" baseline="-15873" dirty="0">
                <a:latin typeface="Arial"/>
                <a:cs typeface="Arial"/>
              </a:rPr>
              <a:t>j</a:t>
            </a:r>
            <a:r>
              <a:rPr sz="1050" i="1" spc="-112" baseline="-15873" dirty="0">
                <a:latin typeface="Arial"/>
                <a:cs typeface="Arial"/>
              </a:rPr>
              <a:t> </a:t>
            </a:r>
            <a:r>
              <a:rPr sz="900" spc="25" dirty="0">
                <a:latin typeface="Arial"/>
                <a:cs typeface="Arial"/>
              </a:rPr>
              <a:t>)</a:t>
            </a:r>
            <a:r>
              <a:rPr sz="900" i="1" spc="25" dirty="0">
                <a:latin typeface="STIX Two Text"/>
                <a:cs typeface="STIX Two Text"/>
              </a:rPr>
              <a:t>/</a:t>
            </a:r>
            <a:r>
              <a:rPr sz="900" spc="2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  <a:p>
            <a:pPr marL="256540" algn="ctr">
              <a:lnSpc>
                <a:spcPct val="100000"/>
              </a:lnSpc>
              <a:spcBef>
                <a:spcPts val="1040"/>
              </a:spcBef>
            </a:pPr>
            <a:r>
              <a:rPr sz="1350" baseline="3086" dirty="0">
                <a:latin typeface="Arial"/>
                <a:cs typeface="Arial"/>
              </a:rPr>
              <a:t>Result:</a:t>
            </a:r>
            <a:r>
              <a:rPr sz="1350" spc="-52" baseline="3086" dirty="0">
                <a:latin typeface="Arial"/>
                <a:cs typeface="Arial"/>
              </a:rPr>
              <a:t> </a:t>
            </a:r>
            <a:r>
              <a:rPr sz="1350" baseline="3086" dirty="0">
                <a:latin typeface="Arial"/>
                <a:cs typeface="Arial"/>
              </a:rPr>
              <a:t>in</a:t>
            </a:r>
            <a:r>
              <a:rPr sz="1350" spc="-44" baseline="3086" dirty="0">
                <a:latin typeface="Arial"/>
                <a:cs typeface="Arial"/>
              </a:rPr>
              <a:t> </a:t>
            </a:r>
            <a:r>
              <a:rPr sz="1350" baseline="3086" dirty="0">
                <a:latin typeface="Arial"/>
                <a:cs typeface="Arial"/>
              </a:rPr>
              <a:t>the</a:t>
            </a:r>
            <a:r>
              <a:rPr sz="1350" spc="-44" baseline="3086" dirty="0">
                <a:latin typeface="Arial"/>
                <a:cs typeface="Arial"/>
              </a:rPr>
              <a:t> </a:t>
            </a:r>
            <a:r>
              <a:rPr sz="1350" baseline="3086" dirty="0">
                <a:latin typeface="Arial"/>
                <a:cs typeface="Arial"/>
              </a:rPr>
              <a:t>end</a:t>
            </a:r>
            <a:r>
              <a:rPr sz="1350" spc="-44" baseline="3086" dirty="0">
                <a:latin typeface="Arial"/>
                <a:cs typeface="Arial"/>
              </a:rPr>
              <a:t> </a:t>
            </a:r>
            <a:r>
              <a:rPr sz="1350" spc="-15" baseline="3086" dirty="0">
                <a:latin typeface="Arial"/>
                <a:cs typeface="Arial"/>
              </a:rPr>
              <a:t>each</a:t>
            </a:r>
            <a:r>
              <a:rPr sz="1350" spc="-37" baseline="3086" dirty="0">
                <a:latin typeface="Arial"/>
                <a:cs typeface="Arial"/>
              </a:rPr>
              <a:t> </a:t>
            </a:r>
            <a:r>
              <a:rPr sz="1350" spc="-15" baseline="3086" dirty="0">
                <a:latin typeface="Arial"/>
                <a:cs typeface="Arial"/>
              </a:rPr>
              <a:t>node</a:t>
            </a:r>
            <a:r>
              <a:rPr sz="1350" spc="-44" baseline="3086" dirty="0">
                <a:latin typeface="Arial"/>
                <a:cs typeface="Arial"/>
              </a:rPr>
              <a:t> </a:t>
            </a:r>
            <a:r>
              <a:rPr sz="1350" baseline="3086" dirty="0">
                <a:latin typeface="Arial"/>
                <a:cs typeface="Arial"/>
              </a:rPr>
              <a:t>will</a:t>
            </a:r>
            <a:r>
              <a:rPr sz="1350" spc="-44" baseline="3086" dirty="0">
                <a:latin typeface="Arial"/>
                <a:cs typeface="Arial"/>
              </a:rPr>
              <a:t> </a:t>
            </a:r>
            <a:r>
              <a:rPr sz="1350" spc="-30" baseline="3086" dirty="0">
                <a:latin typeface="Arial"/>
                <a:cs typeface="Arial"/>
              </a:rPr>
              <a:t>have</a:t>
            </a:r>
            <a:r>
              <a:rPr sz="1350" spc="-44" baseline="3086" dirty="0">
                <a:latin typeface="Arial"/>
                <a:cs typeface="Arial"/>
              </a:rPr>
              <a:t> </a:t>
            </a:r>
            <a:r>
              <a:rPr sz="1350" spc="-15" baseline="3086" dirty="0">
                <a:latin typeface="Arial"/>
                <a:cs typeface="Arial"/>
              </a:rPr>
              <a:t>computed</a:t>
            </a:r>
            <a:r>
              <a:rPr sz="1350" spc="-44" baseline="3086" dirty="0">
                <a:latin typeface="Arial"/>
                <a:cs typeface="Arial"/>
              </a:rPr>
              <a:t> </a:t>
            </a:r>
            <a:r>
              <a:rPr sz="1350" baseline="3086" dirty="0">
                <a:latin typeface="Arial"/>
                <a:cs typeface="Arial"/>
              </a:rPr>
              <a:t>the</a:t>
            </a:r>
            <a:r>
              <a:rPr sz="1350" spc="-44" baseline="3086" dirty="0">
                <a:latin typeface="Arial"/>
                <a:cs typeface="Arial"/>
              </a:rPr>
              <a:t> </a:t>
            </a:r>
            <a:r>
              <a:rPr sz="1350" spc="-30" baseline="3086" dirty="0">
                <a:latin typeface="Arial"/>
                <a:cs typeface="Arial"/>
              </a:rPr>
              <a:t>average</a:t>
            </a:r>
            <a:r>
              <a:rPr sz="1350" spc="-44" baseline="3086" dirty="0">
                <a:latin typeface="Arial"/>
                <a:cs typeface="Arial"/>
              </a:rPr>
              <a:t> </a:t>
            </a:r>
            <a:r>
              <a:rPr sz="1350" i="1" spc="-352" baseline="3086" dirty="0">
                <a:latin typeface="Arial"/>
                <a:cs typeface="Arial"/>
              </a:rPr>
              <a:t>v</a:t>
            </a:r>
            <a:r>
              <a:rPr sz="1350" spc="-352" baseline="9259" dirty="0">
                <a:latin typeface="Arial"/>
                <a:cs typeface="Arial"/>
              </a:rPr>
              <a:t>¯</a:t>
            </a:r>
            <a:r>
              <a:rPr sz="1350" spc="-22" baseline="9259" dirty="0">
                <a:latin typeface="Arial"/>
                <a:cs typeface="Arial"/>
              </a:rPr>
              <a:t> </a:t>
            </a:r>
            <a:r>
              <a:rPr sz="1350" spc="277" baseline="3086" dirty="0">
                <a:latin typeface="Arial"/>
                <a:cs typeface="Arial"/>
              </a:rPr>
              <a:t>=</a:t>
            </a:r>
            <a:r>
              <a:rPr sz="1350" spc="-89" baseline="3086" dirty="0">
                <a:latin typeface="Arial"/>
                <a:cs typeface="Arial"/>
              </a:rPr>
              <a:t> </a:t>
            </a:r>
            <a:r>
              <a:rPr sz="900" dirty="0">
                <a:latin typeface="Times New Roman"/>
                <a:cs typeface="Times New Roman"/>
              </a:rPr>
              <a:t>∑</a:t>
            </a:r>
            <a:r>
              <a:rPr sz="1050" i="1" baseline="-11904" dirty="0">
                <a:latin typeface="Arial"/>
                <a:cs typeface="Arial"/>
              </a:rPr>
              <a:t>i</a:t>
            </a:r>
            <a:r>
              <a:rPr sz="1050" i="1" spc="-15" baseline="-11904" dirty="0">
                <a:latin typeface="Arial"/>
                <a:cs typeface="Arial"/>
              </a:rPr>
              <a:t> </a:t>
            </a:r>
            <a:r>
              <a:rPr sz="1350" i="1" spc="-15" baseline="3086" dirty="0">
                <a:latin typeface="Arial"/>
                <a:cs typeface="Arial"/>
              </a:rPr>
              <a:t>v</a:t>
            </a:r>
            <a:r>
              <a:rPr sz="1050" i="1" spc="-15" baseline="-11904" dirty="0">
                <a:latin typeface="Arial"/>
                <a:cs typeface="Arial"/>
              </a:rPr>
              <a:t>i</a:t>
            </a:r>
            <a:r>
              <a:rPr sz="1050" i="1" spc="-127" baseline="-11904" dirty="0">
                <a:latin typeface="Arial"/>
                <a:cs typeface="Arial"/>
              </a:rPr>
              <a:t> </a:t>
            </a:r>
            <a:r>
              <a:rPr sz="1350" i="1" spc="-37" baseline="3086" dirty="0">
                <a:latin typeface="STIX Two Text"/>
                <a:cs typeface="STIX Two Text"/>
              </a:rPr>
              <a:t>/</a:t>
            </a:r>
            <a:r>
              <a:rPr sz="1350" i="1" spc="-37" baseline="3086" dirty="0">
                <a:latin typeface="Arial"/>
                <a:cs typeface="Arial"/>
              </a:rPr>
              <a:t>N</a:t>
            </a:r>
            <a:r>
              <a:rPr sz="1350" spc="-37" baseline="3086" dirty="0">
                <a:latin typeface="Arial"/>
                <a:cs typeface="Arial"/>
              </a:rPr>
              <a:t>.</a:t>
            </a:r>
            <a:endParaRPr sz="1350" baseline="3086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36639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3" action="ppaction://hlinksldjump"/>
              </a:rPr>
              <a:t>Aggregation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35704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Gossip-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based</a:t>
            </a:r>
            <a:r>
              <a:rPr sz="500" spc="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Gossip-</a:t>
            </a:r>
            <a:r>
              <a:rPr dirty="0"/>
              <a:t>based</a:t>
            </a:r>
            <a:r>
              <a:rPr spc="-40" dirty="0"/>
              <a:t> </a:t>
            </a:r>
            <a:r>
              <a:rPr dirty="0"/>
              <a:t>coordination:</a:t>
            </a:r>
            <a:r>
              <a:rPr spc="35" dirty="0"/>
              <a:t> </a:t>
            </a:r>
            <a:r>
              <a:rPr spc="-10" dirty="0"/>
              <a:t>aggregation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0682" y="514774"/>
            <a:ext cx="3964940" cy="16383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Typical apps</a:t>
            </a:r>
            <a:endParaRPr sz="1000">
              <a:latin typeface="Arial"/>
              <a:cs typeface="Arial"/>
            </a:endParaRPr>
          </a:p>
          <a:p>
            <a:pPr marL="281940" marR="41275" indent="-120650">
              <a:lnSpc>
                <a:spcPct val="111600"/>
              </a:lnSpc>
              <a:spcBef>
                <a:spcPts val="575"/>
              </a:spcBef>
              <a:buClr>
                <a:srgbClr val="3333B2"/>
              </a:buClr>
              <a:buFont typeface="Menlo"/>
              <a:buChar char="•"/>
              <a:tabLst>
                <a:tab pos="282575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Data</a:t>
            </a:r>
            <a:r>
              <a:rPr sz="900" spc="-4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dissemination</a:t>
            </a:r>
            <a:r>
              <a:rPr sz="900" spc="-10" dirty="0">
                <a:latin typeface="Arial"/>
                <a:cs typeface="Arial"/>
              </a:rPr>
              <a:t>: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Perhaps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most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important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one.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there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are </a:t>
            </a:r>
            <a:r>
              <a:rPr sz="900" dirty="0">
                <a:latin typeface="Arial"/>
                <a:cs typeface="Arial"/>
              </a:rPr>
              <a:t>many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variants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dissemination.</a:t>
            </a:r>
            <a:endParaRPr sz="900">
              <a:latin typeface="Arial"/>
              <a:cs typeface="Arial"/>
            </a:endParaRPr>
          </a:p>
          <a:p>
            <a:pPr marL="281940" marR="75565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282575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Aggregation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every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20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maintain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variable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v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two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nodes gossip,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they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reset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their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variable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to</a:t>
            </a:r>
            <a:endParaRPr sz="900">
              <a:latin typeface="Arial"/>
              <a:cs typeface="Arial"/>
            </a:endParaRPr>
          </a:p>
          <a:p>
            <a:pPr marL="234315" algn="ctr">
              <a:lnSpc>
                <a:spcPct val="100000"/>
              </a:lnSpc>
              <a:spcBef>
                <a:spcPts val="969"/>
              </a:spcBef>
            </a:pPr>
            <a:r>
              <a:rPr sz="900" i="1" spc="-10" dirty="0">
                <a:latin typeface="Arial"/>
                <a:cs typeface="Arial"/>
              </a:rPr>
              <a:t>v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12" baseline="-15873" dirty="0">
                <a:latin typeface="Arial"/>
                <a:cs typeface="Arial"/>
              </a:rPr>
              <a:t> 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100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Arial"/>
                <a:cs typeface="Arial"/>
              </a:rPr>
              <a:t>v</a:t>
            </a:r>
            <a:r>
              <a:rPr sz="1050" i="1" baseline="-15873" dirty="0">
                <a:latin typeface="Arial"/>
                <a:cs typeface="Arial"/>
              </a:rPr>
              <a:t>j</a:t>
            </a:r>
            <a:r>
              <a:rPr sz="1050" i="1" spc="209" baseline="-15873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←</a:t>
            </a:r>
            <a:r>
              <a:rPr sz="900" i="1" spc="-32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v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82" baseline="-15873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+</a:t>
            </a:r>
            <a:r>
              <a:rPr sz="900" spc="-12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v</a:t>
            </a:r>
            <a:r>
              <a:rPr sz="1050" i="1" spc="-15" baseline="-15873" dirty="0">
                <a:latin typeface="Arial"/>
                <a:cs typeface="Arial"/>
              </a:rPr>
              <a:t>j</a:t>
            </a:r>
            <a:r>
              <a:rPr sz="1050" i="1" spc="-112" baseline="-15873" dirty="0">
                <a:latin typeface="Arial"/>
                <a:cs typeface="Arial"/>
              </a:rPr>
              <a:t> </a:t>
            </a:r>
            <a:r>
              <a:rPr sz="900" spc="25" dirty="0">
                <a:latin typeface="Arial"/>
                <a:cs typeface="Arial"/>
              </a:rPr>
              <a:t>)</a:t>
            </a:r>
            <a:r>
              <a:rPr sz="900" i="1" spc="25" dirty="0">
                <a:latin typeface="STIX Two Text"/>
                <a:cs typeface="STIX Two Text"/>
              </a:rPr>
              <a:t>/</a:t>
            </a:r>
            <a:r>
              <a:rPr sz="900" spc="2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  <a:p>
            <a:pPr marL="281940">
              <a:lnSpc>
                <a:spcPct val="100000"/>
              </a:lnSpc>
              <a:spcBef>
                <a:spcPts val="1040"/>
              </a:spcBef>
            </a:pPr>
            <a:r>
              <a:rPr sz="1350" baseline="3086" dirty="0">
                <a:latin typeface="Arial"/>
                <a:cs typeface="Arial"/>
              </a:rPr>
              <a:t>Result:</a:t>
            </a:r>
            <a:r>
              <a:rPr sz="1350" spc="-52" baseline="3086" dirty="0">
                <a:latin typeface="Arial"/>
                <a:cs typeface="Arial"/>
              </a:rPr>
              <a:t> </a:t>
            </a:r>
            <a:r>
              <a:rPr sz="1350" baseline="3086" dirty="0">
                <a:latin typeface="Arial"/>
                <a:cs typeface="Arial"/>
              </a:rPr>
              <a:t>in</a:t>
            </a:r>
            <a:r>
              <a:rPr sz="1350" spc="-44" baseline="3086" dirty="0">
                <a:latin typeface="Arial"/>
                <a:cs typeface="Arial"/>
              </a:rPr>
              <a:t> </a:t>
            </a:r>
            <a:r>
              <a:rPr sz="1350" baseline="3086" dirty="0">
                <a:latin typeface="Arial"/>
                <a:cs typeface="Arial"/>
              </a:rPr>
              <a:t>the</a:t>
            </a:r>
            <a:r>
              <a:rPr sz="1350" spc="-44" baseline="3086" dirty="0">
                <a:latin typeface="Arial"/>
                <a:cs typeface="Arial"/>
              </a:rPr>
              <a:t> </a:t>
            </a:r>
            <a:r>
              <a:rPr sz="1350" baseline="3086" dirty="0">
                <a:latin typeface="Arial"/>
                <a:cs typeface="Arial"/>
              </a:rPr>
              <a:t>end</a:t>
            </a:r>
            <a:r>
              <a:rPr sz="1350" spc="-44" baseline="3086" dirty="0">
                <a:latin typeface="Arial"/>
                <a:cs typeface="Arial"/>
              </a:rPr>
              <a:t> </a:t>
            </a:r>
            <a:r>
              <a:rPr sz="1350" spc="-15" baseline="3086" dirty="0">
                <a:latin typeface="Arial"/>
                <a:cs typeface="Arial"/>
              </a:rPr>
              <a:t>each</a:t>
            </a:r>
            <a:r>
              <a:rPr sz="1350" spc="-37" baseline="3086" dirty="0">
                <a:latin typeface="Arial"/>
                <a:cs typeface="Arial"/>
              </a:rPr>
              <a:t> </a:t>
            </a:r>
            <a:r>
              <a:rPr sz="1350" spc="-15" baseline="3086" dirty="0">
                <a:latin typeface="Arial"/>
                <a:cs typeface="Arial"/>
              </a:rPr>
              <a:t>node</a:t>
            </a:r>
            <a:r>
              <a:rPr sz="1350" spc="-44" baseline="3086" dirty="0">
                <a:latin typeface="Arial"/>
                <a:cs typeface="Arial"/>
              </a:rPr>
              <a:t> </a:t>
            </a:r>
            <a:r>
              <a:rPr sz="1350" baseline="3086" dirty="0">
                <a:latin typeface="Arial"/>
                <a:cs typeface="Arial"/>
              </a:rPr>
              <a:t>will</a:t>
            </a:r>
            <a:r>
              <a:rPr sz="1350" spc="-44" baseline="3086" dirty="0">
                <a:latin typeface="Arial"/>
                <a:cs typeface="Arial"/>
              </a:rPr>
              <a:t> </a:t>
            </a:r>
            <a:r>
              <a:rPr sz="1350" spc="-30" baseline="3086" dirty="0">
                <a:latin typeface="Arial"/>
                <a:cs typeface="Arial"/>
              </a:rPr>
              <a:t>have</a:t>
            </a:r>
            <a:r>
              <a:rPr sz="1350" spc="-44" baseline="3086" dirty="0">
                <a:latin typeface="Arial"/>
                <a:cs typeface="Arial"/>
              </a:rPr>
              <a:t> </a:t>
            </a:r>
            <a:r>
              <a:rPr sz="1350" spc="-15" baseline="3086" dirty="0">
                <a:latin typeface="Arial"/>
                <a:cs typeface="Arial"/>
              </a:rPr>
              <a:t>computed</a:t>
            </a:r>
            <a:r>
              <a:rPr sz="1350" spc="-44" baseline="3086" dirty="0">
                <a:latin typeface="Arial"/>
                <a:cs typeface="Arial"/>
              </a:rPr>
              <a:t> </a:t>
            </a:r>
            <a:r>
              <a:rPr sz="1350" baseline="3086" dirty="0">
                <a:latin typeface="Arial"/>
                <a:cs typeface="Arial"/>
              </a:rPr>
              <a:t>the</a:t>
            </a:r>
            <a:r>
              <a:rPr sz="1350" spc="-44" baseline="3086" dirty="0">
                <a:latin typeface="Arial"/>
                <a:cs typeface="Arial"/>
              </a:rPr>
              <a:t> </a:t>
            </a:r>
            <a:r>
              <a:rPr sz="1350" spc="-30" baseline="3086" dirty="0">
                <a:latin typeface="Arial"/>
                <a:cs typeface="Arial"/>
              </a:rPr>
              <a:t>average</a:t>
            </a:r>
            <a:r>
              <a:rPr sz="1350" spc="-44" baseline="3086" dirty="0">
                <a:latin typeface="Arial"/>
                <a:cs typeface="Arial"/>
              </a:rPr>
              <a:t> </a:t>
            </a:r>
            <a:r>
              <a:rPr sz="1350" i="1" spc="-352" baseline="3086" dirty="0">
                <a:latin typeface="Arial"/>
                <a:cs typeface="Arial"/>
              </a:rPr>
              <a:t>v</a:t>
            </a:r>
            <a:r>
              <a:rPr sz="1350" spc="-352" baseline="9259" dirty="0">
                <a:latin typeface="Arial"/>
                <a:cs typeface="Arial"/>
              </a:rPr>
              <a:t>¯</a:t>
            </a:r>
            <a:r>
              <a:rPr sz="1350" spc="-22" baseline="9259" dirty="0">
                <a:latin typeface="Arial"/>
                <a:cs typeface="Arial"/>
              </a:rPr>
              <a:t> </a:t>
            </a:r>
            <a:r>
              <a:rPr sz="1350" spc="277" baseline="3086" dirty="0">
                <a:latin typeface="Arial"/>
                <a:cs typeface="Arial"/>
              </a:rPr>
              <a:t>=</a:t>
            </a:r>
            <a:r>
              <a:rPr sz="1350" spc="-89" baseline="3086" dirty="0">
                <a:latin typeface="Arial"/>
                <a:cs typeface="Arial"/>
              </a:rPr>
              <a:t> </a:t>
            </a:r>
            <a:r>
              <a:rPr sz="900" dirty="0">
                <a:latin typeface="Times New Roman"/>
                <a:cs typeface="Times New Roman"/>
              </a:rPr>
              <a:t>∑</a:t>
            </a:r>
            <a:r>
              <a:rPr sz="1050" i="1" baseline="-11904" dirty="0">
                <a:latin typeface="Arial"/>
                <a:cs typeface="Arial"/>
              </a:rPr>
              <a:t>i</a:t>
            </a:r>
            <a:r>
              <a:rPr sz="1050" i="1" spc="-15" baseline="-11904" dirty="0">
                <a:latin typeface="Arial"/>
                <a:cs typeface="Arial"/>
              </a:rPr>
              <a:t> </a:t>
            </a:r>
            <a:r>
              <a:rPr sz="1350" i="1" spc="-15" baseline="3086" dirty="0">
                <a:latin typeface="Arial"/>
                <a:cs typeface="Arial"/>
              </a:rPr>
              <a:t>v</a:t>
            </a:r>
            <a:r>
              <a:rPr sz="1050" i="1" spc="-15" baseline="-11904" dirty="0">
                <a:latin typeface="Arial"/>
                <a:cs typeface="Arial"/>
              </a:rPr>
              <a:t>i</a:t>
            </a:r>
            <a:r>
              <a:rPr sz="1050" i="1" spc="-127" baseline="-11904" dirty="0">
                <a:latin typeface="Arial"/>
                <a:cs typeface="Arial"/>
              </a:rPr>
              <a:t> </a:t>
            </a:r>
            <a:r>
              <a:rPr sz="1350" i="1" spc="-37" baseline="3086" dirty="0">
                <a:latin typeface="STIX Two Text"/>
                <a:cs typeface="STIX Two Text"/>
              </a:rPr>
              <a:t>/</a:t>
            </a:r>
            <a:r>
              <a:rPr sz="1350" i="1" spc="-37" baseline="3086" dirty="0">
                <a:latin typeface="Arial"/>
                <a:cs typeface="Arial"/>
              </a:rPr>
              <a:t>N</a:t>
            </a:r>
            <a:r>
              <a:rPr sz="1350" spc="-37" baseline="3086" dirty="0">
                <a:latin typeface="Arial"/>
                <a:cs typeface="Arial"/>
              </a:rPr>
              <a:t>.</a:t>
            </a:r>
            <a:endParaRPr sz="1350" baseline="3086">
              <a:latin typeface="Arial"/>
              <a:cs typeface="Arial"/>
            </a:endParaRPr>
          </a:p>
          <a:p>
            <a:pPr marL="276860" indent="-115570">
              <a:lnSpc>
                <a:spcPct val="100000"/>
              </a:lnSpc>
              <a:spcBef>
                <a:spcPts val="455"/>
              </a:spcBef>
              <a:buClr>
                <a:srgbClr val="3333B2"/>
              </a:buClr>
              <a:buFont typeface="Menlo"/>
              <a:buChar char="•"/>
              <a:tabLst>
                <a:tab pos="277495" algn="l"/>
              </a:tabLst>
            </a:pPr>
            <a:r>
              <a:rPr sz="900" dirty="0">
                <a:latin typeface="Arial"/>
                <a:cs typeface="Arial"/>
              </a:rPr>
              <a:t>What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happens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case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initially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v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150" baseline="-15873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1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v</a:t>
            </a:r>
            <a:r>
              <a:rPr sz="1050" i="1" baseline="-15873" dirty="0">
                <a:latin typeface="Arial"/>
                <a:cs typeface="Arial"/>
              </a:rPr>
              <a:t>j</a:t>
            </a:r>
            <a:r>
              <a:rPr sz="1050" i="1" spc="150" baseline="-15873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0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105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Arial"/>
                <a:cs typeface="Arial"/>
              </a:rPr>
              <a:t>j</a:t>
            </a:r>
            <a:r>
              <a:rPr sz="900" i="1" spc="15" dirty="0">
                <a:latin typeface="Arial"/>
                <a:cs typeface="Arial"/>
              </a:rPr>
              <a:t> </a:t>
            </a:r>
            <a:r>
              <a:rPr sz="900" i="1" spc="-459" dirty="0">
                <a:latin typeface="Menlo"/>
                <a:cs typeface="Menlo"/>
              </a:rPr>
              <a:t≯</a:t>
            </a:r>
            <a:r>
              <a:rPr sz="900" spc="95" dirty="0">
                <a:latin typeface="Arial"/>
                <a:cs typeface="Arial"/>
              </a:rPr>
              <a:t>=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i</a:t>
            </a:r>
            <a:r>
              <a:rPr sz="900" i="1" spc="-17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?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36639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3" action="ppaction://hlinksldjump"/>
              </a:rPr>
              <a:t>Aggregation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95750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The</a:t>
            </a:r>
            <a:r>
              <a:rPr spc="-40" dirty="0"/>
              <a:t> </a:t>
            </a:r>
            <a:r>
              <a:rPr spc="-10" dirty="0"/>
              <a:t>Happened-</a:t>
            </a:r>
            <a:r>
              <a:rPr dirty="0"/>
              <a:t>before</a:t>
            </a:r>
            <a:r>
              <a:rPr spc="-35" dirty="0"/>
              <a:t> </a:t>
            </a:r>
            <a:r>
              <a:rPr spc="-10" dirty="0"/>
              <a:t>relationship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1947" y="499476"/>
            <a:ext cx="3924300" cy="64960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Issue</a:t>
            </a:r>
            <a:endParaRPr sz="1000">
              <a:latin typeface="Arial"/>
              <a:cs typeface="Arial"/>
            </a:endParaRPr>
          </a:p>
          <a:p>
            <a:pPr marL="17780" marR="5080" indent="-5715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What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usually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matters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exactly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time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is, </a:t>
            </a:r>
            <a:r>
              <a:rPr sz="900" dirty="0">
                <a:latin typeface="Arial"/>
                <a:cs typeface="Arial"/>
              </a:rPr>
              <a:t>but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order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in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which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events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occur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Requires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notion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of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ordering</a:t>
            </a:r>
            <a:r>
              <a:rPr sz="900" spc="-1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69151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3" action="ppaction://hlinksldjump"/>
              </a:rPr>
              <a:t>Lamport’s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35704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Gossip-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based</a:t>
            </a:r>
            <a:r>
              <a:rPr sz="500" spc="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Gossip-</a:t>
            </a:r>
            <a:r>
              <a:rPr dirty="0"/>
              <a:t>based</a:t>
            </a:r>
            <a:r>
              <a:rPr spc="-35" dirty="0"/>
              <a:t> </a:t>
            </a:r>
            <a:r>
              <a:rPr dirty="0"/>
              <a:t>coordination:</a:t>
            </a:r>
            <a:r>
              <a:rPr spc="35" dirty="0"/>
              <a:t> </a:t>
            </a:r>
            <a:r>
              <a:rPr dirty="0"/>
              <a:t>peer</a:t>
            </a:r>
            <a:r>
              <a:rPr spc="-35" dirty="0"/>
              <a:t> </a:t>
            </a:r>
            <a:r>
              <a:rPr spc="-10" dirty="0"/>
              <a:t>sampling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1894" y="499476"/>
            <a:ext cx="3959225" cy="258445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Problem</a:t>
            </a:r>
            <a:endParaRPr sz="1000">
              <a:latin typeface="Arial"/>
              <a:cs typeface="Arial"/>
            </a:endParaRPr>
          </a:p>
          <a:p>
            <a:pPr marL="38100" marR="30480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For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many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gossip-</a:t>
            </a:r>
            <a:r>
              <a:rPr sz="900" dirty="0">
                <a:latin typeface="Arial"/>
                <a:cs typeface="Arial"/>
              </a:rPr>
              <a:t>based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applications,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need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select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peer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uniformly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at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random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entire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network.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principle,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means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know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all </a:t>
            </a:r>
            <a:r>
              <a:rPr sz="900" dirty="0">
                <a:latin typeface="Arial"/>
                <a:cs typeface="Arial"/>
              </a:rPr>
              <a:t>other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peers.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Impossible</a:t>
            </a:r>
            <a:r>
              <a:rPr sz="900" spc="-10" dirty="0">
                <a:latin typeface="Arial"/>
                <a:cs typeface="Arial"/>
              </a:rPr>
              <a:t>?</a:t>
            </a:r>
            <a:endParaRPr sz="900">
              <a:latin typeface="Arial"/>
              <a:cs typeface="Arial"/>
            </a:endParaRPr>
          </a:p>
          <a:p>
            <a:pPr marL="38100">
              <a:lnSpc>
                <a:spcPct val="100000"/>
              </a:lnSpc>
              <a:spcBef>
                <a:spcPts val="74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Basics</a:t>
            </a:r>
            <a:endParaRPr sz="1000">
              <a:latin typeface="Arial"/>
              <a:cs typeface="Arial"/>
            </a:endParaRPr>
          </a:p>
          <a:p>
            <a:pPr marL="290830" indent="-120650">
              <a:lnSpc>
                <a:spcPct val="100000"/>
              </a:lnSpc>
              <a:spcBef>
                <a:spcPts val="500"/>
              </a:spcBef>
              <a:buClr>
                <a:srgbClr val="3333B2"/>
              </a:buClr>
              <a:buFont typeface="Menlo"/>
              <a:buChar char="•"/>
              <a:tabLst>
                <a:tab pos="291465" algn="l"/>
              </a:tabLst>
            </a:pPr>
            <a:r>
              <a:rPr sz="900" dirty="0">
                <a:latin typeface="Arial"/>
                <a:cs typeface="Arial"/>
              </a:rPr>
              <a:t>Each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maintains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list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900" i="1" spc="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references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other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nodes</a:t>
            </a:r>
            <a:endParaRPr sz="900">
              <a:latin typeface="Arial"/>
              <a:cs typeface="Arial"/>
            </a:endParaRPr>
          </a:p>
          <a:p>
            <a:pPr marL="290830" marR="196215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291465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Regularly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pick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another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random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(from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list),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exchange </a:t>
            </a:r>
            <a:r>
              <a:rPr sz="900" dirty="0">
                <a:latin typeface="Arial"/>
                <a:cs typeface="Arial"/>
              </a:rPr>
              <a:t>roughly</a:t>
            </a:r>
            <a:r>
              <a:rPr sz="900" spc="4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900" i="1" dirty="0">
                <a:latin typeface="STIX Two Text"/>
                <a:cs typeface="STIX Two Text"/>
              </a:rPr>
              <a:t>/</a:t>
            </a:r>
            <a:r>
              <a:rPr sz="900" dirty="0">
                <a:latin typeface="Arial"/>
                <a:cs typeface="Arial"/>
              </a:rPr>
              <a:t>2</a:t>
            </a:r>
            <a:r>
              <a:rPr sz="900" spc="5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references</a:t>
            </a:r>
            <a:endParaRPr sz="900">
              <a:latin typeface="Arial"/>
              <a:cs typeface="Arial"/>
            </a:endParaRPr>
          </a:p>
          <a:p>
            <a:pPr marL="290830" marR="136525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286385" algn="l"/>
              </a:tabLst>
            </a:pPr>
            <a:r>
              <a:rPr sz="900" dirty="0">
                <a:latin typeface="Arial"/>
                <a:cs typeface="Arial"/>
              </a:rPr>
              <a:t>When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application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needs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select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random,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also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picks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 random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local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list.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50">
              <a:latin typeface="Arial"/>
              <a:cs typeface="Arial"/>
            </a:endParaRPr>
          </a:p>
          <a:p>
            <a:pPr marL="38100">
              <a:lnSpc>
                <a:spcPct val="100000"/>
              </a:lnSpc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Observation</a:t>
            </a:r>
            <a:endParaRPr sz="1000">
              <a:latin typeface="Arial"/>
              <a:cs typeface="Arial"/>
            </a:endParaRPr>
          </a:p>
          <a:p>
            <a:pPr marL="38100" marR="272415">
              <a:lnSpc>
                <a:spcPts val="1210"/>
              </a:lnSpc>
              <a:spcBef>
                <a:spcPts val="40"/>
              </a:spcBef>
            </a:pPr>
            <a:r>
              <a:rPr sz="900" spc="-10" dirty="0">
                <a:latin typeface="Arial"/>
                <a:cs typeface="Arial"/>
              </a:rPr>
              <a:t>Statistically,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turns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out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selection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peer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local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list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is </a:t>
            </a:r>
            <a:r>
              <a:rPr sz="900" spc="-10" dirty="0">
                <a:latin typeface="Arial"/>
                <a:cs typeface="Arial"/>
              </a:rPr>
              <a:t>indistinguishable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selecting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uniformly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random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peer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entire network</a:t>
            </a:r>
            <a:endParaRPr sz="9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3348469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ADAD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3467" y="3346954"/>
            <a:ext cx="70612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A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 peer-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sampling</a:t>
            </a:r>
            <a:r>
              <a:rPr sz="500" spc="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service</a:t>
            </a:r>
            <a:endParaRPr sz="5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303995" y="3348469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35704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Gossip-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based</a:t>
            </a:r>
            <a:r>
              <a:rPr sz="500" spc="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Gossip-</a:t>
            </a:r>
            <a:r>
              <a:rPr dirty="0"/>
              <a:t>based</a:t>
            </a:r>
            <a:r>
              <a:rPr spc="-30" dirty="0"/>
              <a:t> </a:t>
            </a:r>
            <a:r>
              <a:rPr spc="-10" dirty="0"/>
              <a:t>overlay</a:t>
            </a:r>
            <a:r>
              <a:rPr spc="-30" dirty="0"/>
              <a:t> </a:t>
            </a:r>
            <a:r>
              <a:rPr spc="-10" dirty="0"/>
              <a:t>construction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7294" y="499476"/>
            <a:ext cx="3573145" cy="64960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Essence</a:t>
            </a:r>
            <a:endParaRPr sz="1000">
              <a:latin typeface="Arial"/>
              <a:cs typeface="Arial"/>
            </a:endParaRPr>
          </a:p>
          <a:p>
            <a:pPr marL="12700" marR="5080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Maintain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two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local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lists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neighbors.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lowest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providing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peer-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sampling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service</a:t>
            </a:r>
            <a:r>
              <a:rPr sz="900" dirty="0">
                <a:latin typeface="Arial"/>
                <a:cs typeface="Arial"/>
              </a:rPr>
              <a:t>;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highest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list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carefully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select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application-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dependent</a:t>
            </a:r>
            <a:r>
              <a:rPr sz="900" spc="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neighbors</a:t>
            </a:r>
            <a:r>
              <a:rPr sz="900" spc="-1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56320" y="1259962"/>
            <a:ext cx="2096538" cy="954457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99377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5" action="ppaction://hlinksldjump"/>
              </a:rPr>
              <a:t>Gossip-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based</a:t>
            </a:r>
            <a:r>
              <a:rPr sz="500" spc="20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overlay</a:t>
            </a:r>
            <a:r>
              <a:rPr sz="500" spc="2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construction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35704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Gossip-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based</a:t>
            </a:r>
            <a:r>
              <a:rPr sz="500" spc="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300" y="197711"/>
            <a:ext cx="314579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Gossip-</a:t>
            </a:r>
            <a:r>
              <a:rPr dirty="0"/>
              <a:t>based</a:t>
            </a:r>
            <a:r>
              <a:rPr spc="-30" dirty="0"/>
              <a:t> </a:t>
            </a:r>
            <a:r>
              <a:rPr spc="-10" dirty="0"/>
              <a:t>overlay</a:t>
            </a:r>
            <a:r>
              <a:rPr spc="-30" dirty="0"/>
              <a:t> </a:t>
            </a:r>
            <a:r>
              <a:rPr dirty="0"/>
              <a:t>construction:</a:t>
            </a:r>
            <a:r>
              <a:rPr spc="45" dirty="0"/>
              <a:t> </a:t>
            </a:r>
            <a:r>
              <a:rPr dirty="0"/>
              <a:t>a</a:t>
            </a:r>
            <a:r>
              <a:rPr spc="-25" dirty="0"/>
              <a:t> </a:t>
            </a:r>
            <a:r>
              <a:rPr dirty="0"/>
              <a:t>2D</a:t>
            </a:r>
            <a:r>
              <a:rPr spc="-30" dirty="0"/>
              <a:t> </a:t>
            </a:r>
            <a:r>
              <a:rPr spc="-20" dirty="0"/>
              <a:t>torus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594" y="398364"/>
            <a:ext cx="3851910" cy="1503680"/>
          </a:xfrm>
          <a:prstGeom prst="rect">
            <a:avLst/>
          </a:prstGeom>
        </p:spPr>
        <p:txBody>
          <a:bodyPr vert="horz" wrap="square" lIns="0" tIns="7937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625"/>
              </a:spcBef>
            </a:pPr>
            <a:r>
              <a:rPr sz="900" dirty="0">
                <a:latin typeface="Arial"/>
                <a:cs typeface="Arial"/>
              </a:rPr>
              <a:t>Consider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logical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N</a:t>
            </a:r>
            <a:r>
              <a:rPr sz="900" i="1" spc="-60" dirty="0">
                <a:latin typeface="Arial"/>
                <a:cs typeface="Arial"/>
              </a:rPr>
              <a:t> </a:t>
            </a:r>
            <a:r>
              <a:rPr sz="900" i="1" spc="130" dirty="0">
                <a:latin typeface="Menlo"/>
                <a:cs typeface="Menlo"/>
              </a:rPr>
              <a:t>×</a:t>
            </a:r>
            <a:r>
              <a:rPr sz="900" i="1" spc="130" dirty="0">
                <a:latin typeface="Arial"/>
                <a:cs typeface="Arial"/>
              </a:rPr>
              <a:t>N</a:t>
            </a:r>
            <a:r>
              <a:rPr sz="900" i="1" spc="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grid,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point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grid.</a:t>
            </a:r>
            <a:endParaRPr sz="900">
              <a:latin typeface="Arial"/>
              <a:cs typeface="Arial"/>
            </a:endParaRPr>
          </a:p>
          <a:p>
            <a:pPr marL="278130" indent="-120650">
              <a:lnSpc>
                <a:spcPct val="100000"/>
              </a:lnSpc>
              <a:spcBef>
                <a:spcPts val="520"/>
              </a:spcBef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dirty="0">
                <a:latin typeface="Arial"/>
                <a:cs typeface="Arial"/>
              </a:rPr>
              <a:t>Every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must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maintain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list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900" i="1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nearest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neighbors</a:t>
            </a:r>
            <a:endParaRPr sz="900">
              <a:latin typeface="Arial"/>
              <a:cs typeface="Arial"/>
            </a:endParaRPr>
          </a:p>
          <a:p>
            <a:pPr marL="278130" indent="-120650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dirty="0">
                <a:latin typeface="Arial"/>
                <a:cs typeface="Arial"/>
              </a:rPr>
              <a:t>Distance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between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1050" baseline="-15873" dirty="0">
                <a:latin typeface="Arial"/>
                <a:cs typeface="Arial"/>
              </a:rPr>
              <a:t>1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95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1050" baseline="-15873" dirty="0">
                <a:latin typeface="Arial"/>
                <a:cs typeface="Arial"/>
              </a:rPr>
              <a:t>2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b</a:t>
            </a:r>
            <a:r>
              <a:rPr sz="1050" baseline="-15873" dirty="0">
                <a:latin typeface="Arial"/>
                <a:cs typeface="Arial"/>
              </a:rPr>
              <a:t>1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90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Arial"/>
                <a:cs typeface="Arial"/>
              </a:rPr>
              <a:t>b</a:t>
            </a:r>
            <a:r>
              <a:rPr sz="1050" baseline="-15873" dirty="0">
                <a:latin typeface="Arial"/>
                <a:cs typeface="Arial"/>
              </a:rPr>
              <a:t>2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d</a:t>
            </a:r>
            <a:r>
              <a:rPr sz="1050" baseline="-15873" dirty="0">
                <a:latin typeface="Arial"/>
                <a:cs typeface="Arial"/>
              </a:rPr>
              <a:t>1</a:t>
            </a:r>
            <a:r>
              <a:rPr sz="1050" spc="-7" baseline="-15873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+</a:t>
            </a:r>
            <a:r>
              <a:rPr sz="900" spc="-114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d</a:t>
            </a:r>
            <a:r>
              <a:rPr sz="1050" baseline="-15873" dirty="0">
                <a:latin typeface="Arial"/>
                <a:cs typeface="Arial"/>
              </a:rPr>
              <a:t>2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with</a:t>
            </a:r>
            <a:endParaRPr sz="900">
              <a:latin typeface="Arial"/>
              <a:cs typeface="Arial"/>
            </a:endParaRPr>
          </a:p>
          <a:p>
            <a:pPr marL="278130">
              <a:lnSpc>
                <a:spcPct val="100000"/>
              </a:lnSpc>
              <a:spcBef>
                <a:spcPts val="125"/>
              </a:spcBef>
            </a:pPr>
            <a:r>
              <a:rPr sz="900" i="1" dirty="0">
                <a:latin typeface="Arial"/>
                <a:cs typeface="Arial"/>
              </a:rPr>
              <a:t>d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165" baseline="-15873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min(</a:t>
            </a:r>
            <a:r>
              <a:rPr sz="900" i="1" dirty="0">
                <a:latin typeface="Arial"/>
                <a:cs typeface="Arial"/>
              </a:rPr>
              <a:t>N</a:t>
            </a:r>
            <a:r>
              <a:rPr sz="900" i="1" spc="-60" dirty="0">
                <a:latin typeface="Arial"/>
                <a:cs typeface="Arial"/>
              </a:rPr>
              <a:t> </a:t>
            </a:r>
            <a:r>
              <a:rPr sz="900" i="1" dirty="0">
                <a:latin typeface="Menlo"/>
                <a:cs typeface="Menlo"/>
              </a:rPr>
              <a:t>−|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60" baseline="-15873" dirty="0">
                <a:latin typeface="Arial"/>
                <a:cs typeface="Arial"/>
              </a:rPr>
              <a:t> </a:t>
            </a:r>
            <a:r>
              <a:rPr sz="900" i="1" spc="85" dirty="0">
                <a:latin typeface="Menlo"/>
                <a:cs typeface="Menlo"/>
              </a:rPr>
              <a:t>−</a:t>
            </a:r>
            <a:r>
              <a:rPr sz="900" i="1" spc="85" dirty="0">
                <a:latin typeface="Arial"/>
                <a:cs typeface="Arial"/>
              </a:rPr>
              <a:t>b</a:t>
            </a:r>
            <a:r>
              <a:rPr sz="1050" i="1" spc="127" baseline="-15873" dirty="0">
                <a:latin typeface="Arial"/>
                <a:cs typeface="Arial"/>
              </a:rPr>
              <a:t>i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i="1" spc="-140" dirty="0">
                <a:latin typeface="Menlo"/>
                <a:cs typeface="Menlo"/>
              </a:rPr>
              <a:t>|</a:t>
            </a:r>
            <a:r>
              <a:rPr sz="900" i="1" spc="-140" dirty="0">
                <a:latin typeface="STIX Two Text"/>
                <a:cs typeface="STIX Two Text"/>
              </a:rPr>
              <a:t>,</a:t>
            </a:r>
            <a:r>
              <a:rPr sz="900" i="1" spc="-105" dirty="0">
                <a:latin typeface="STIX Two Text"/>
                <a:cs typeface="STIX Two Text"/>
              </a:rPr>
              <a:t> </a:t>
            </a:r>
            <a:r>
              <a:rPr sz="900" i="1" spc="-105" dirty="0">
                <a:latin typeface="Menlo"/>
                <a:cs typeface="Menlo"/>
              </a:rPr>
              <a:t>|</a:t>
            </a:r>
            <a:r>
              <a:rPr sz="900" i="1" spc="-105" dirty="0">
                <a:latin typeface="Arial"/>
                <a:cs typeface="Arial"/>
              </a:rPr>
              <a:t>a</a:t>
            </a:r>
            <a:r>
              <a:rPr sz="1050" i="1" spc="-157" baseline="-15873" dirty="0">
                <a:latin typeface="Arial"/>
                <a:cs typeface="Arial"/>
              </a:rPr>
              <a:t>i</a:t>
            </a:r>
            <a:r>
              <a:rPr sz="1050" i="1" spc="60" baseline="-15873" dirty="0">
                <a:latin typeface="Arial"/>
                <a:cs typeface="Arial"/>
              </a:rPr>
              <a:t> </a:t>
            </a:r>
            <a:r>
              <a:rPr sz="900" i="1" spc="85" dirty="0">
                <a:latin typeface="Menlo"/>
                <a:cs typeface="Menlo"/>
              </a:rPr>
              <a:t>−</a:t>
            </a:r>
            <a:r>
              <a:rPr sz="900" i="1" spc="85" dirty="0">
                <a:latin typeface="Arial"/>
                <a:cs typeface="Arial"/>
              </a:rPr>
              <a:t>b</a:t>
            </a:r>
            <a:r>
              <a:rPr sz="1050" i="1" spc="127" baseline="-15873" dirty="0">
                <a:latin typeface="Arial"/>
                <a:cs typeface="Arial"/>
              </a:rPr>
              <a:t>i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i="1" spc="-25" dirty="0">
                <a:latin typeface="Menlo"/>
                <a:cs typeface="Menlo"/>
              </a:rPr>
              <a:t>|</a:t>
            </a:r>
            <a:r>
              <a:rPr sz="900" spc="-25" dirty="0">
                <a:latin typeface="Arial"/>
                <a:cs typeface="Arial"/>
              </a:rPr>
              <a:t>)</a:t>
            </a:r>
            <a:endParaRPr sz="900">
              <a:latin typeface="Arial"/>
              <a:cs typeface="Arial"/>
            </a:endParaRPr>
          </a:p>
          <a:p>
            <a:pPr marL="278130" marR="165735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dirty="0">
                <a:latin typeface="Arial"/>
                <a:cs typeface="Arial"/>
              </a:rPr>
              <a:t>Every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picks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random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other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lowest-level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list,</a:t>
            </a:r>
            <a:r>
              <a:rPr sz="900" spc="-25" dirty="0">
                <a:latin typeface="Arial"/>
                <a:cs typeface="Arial"/>
              </a:rPr>
              <a:t> and </a:t>
            </a:r>
            <a:r>
              <a:rPr sz="900" dirty="0">
                <a:latin typeface="Arial"/>
                <a:cs typeface="Arial"/>
              </a:rPr>
              <a:t>keeps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closest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top-level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list.</a:t>
            </a:r>
            <a:endParaRPr sz="900">
              <a:latin typeface="Arial"/>
              <a:cs typeface="Arial"/>
            </a:endParaRPr>
          </a:p>
          <a:p>
            <a:pPr marL="278130" marR="17780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dirty="0">
                <a:latin typeface="Arial"/>
                <a:cs typeface="Arial"/>
              </a:rPr>
              <a:t>Once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every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picked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selected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random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move</a:t>
            </a:r>
            <a:r>
              <a:rPr sz="900" spc="-25" dirty="0">
                <a:latin typeface="Arial"/>
                <a:cs typeface="Arial"/>
              </a:rPr>
              <a:t> to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next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round</a:t>
            </a:r>
            <a:endParaRPr sz="90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89208" y="1995759"/>
            <a:ext cx="907401" cy="96828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50953" y="1995759"/>
            <a:ext cx="907401" cy="96828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012699" y="1995759"/>
            <a:ext cx="907401" cy="968282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783170" y="3018391"/>
            <a:ext cx="71818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dirty="0">
                <a:latin typeface="Arial"/>
                <a:cs typeface="Arial"/>
              </a:rPr>
              <a:t>start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N</a:t>
            </a:r>
            <a:r>
              <a:rPr sz="900" i="1" spc="20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50)</a:t>
            </a:r>
            <a:endParaRPr sz="9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39982" y="3018391"/>
            <a:ext cx="72834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dirty="0">
                <a:latin typeface="Arial"/>
                <a:cs typeface="Arial"/>
              </a:rPr>
              <a:t>after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5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rounds</a:t>
            </a:r>
            <a:endParaRPr sz="9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070061" y="3018391"/>
            <a:ext cx="79184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dirty="0">
                <a:latin typeface="Arial"/>
                <a:cs typeface="Arial"/>
              </a:rPr>
              <a:t>after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20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rounds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2" name="object 12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53467" y="3349927"/>
            <a:ext cx="99377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7" action="ppaction://hlinksldjump"/>
              </a:rPr>
              <a:t>Gossip-</a:t>
            </a:r>
            <a:r>
              <a:rPr sz="500" dirty="0">
                <a:latin typeface="Arial"/>
                <a:cs typeface="Arial"/>
                <a:hlinkClick r:id="rId7" action="ppaction://hlinksldjump"/>
              </a:rPr>
              <a:t>based</a:t>
            </a:r>
            <a:r>
              <a:rPr sz="500" spc="20" dirty="0">
                <a:latin typeface="Arial"/>
                <a:cs typeface="Arial"/>
                <a:hlinkClick r:id="rId7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7" action="ppaction://hlinksldjump"/>
              </a:rPr>
              <a:t>overlay</a:t>
            </a:r>
            <a:r>
              <a:rPr sz="500" spc="25" dirty="0">
                <a:latin typeface="Arial"/>
                <a:cs typeface="Arial"/>
                <a:hlinkClick r:id="rId7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7" action="ppaction://hlinksldjump"/>
              </a:rPr>
              <a:t>construction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776688" y="-1515"/>
            <a:ext cx="7778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Gossip-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based</a:t>
            </a:r>
            <a:r>
              <a:rPr sz="500" spc="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95592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gossip-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based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2D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torus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in</a:t>
            </a:r>
            <a:r>
              <a:rPr sz="12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Python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(outline)</a:t>
            </a:r>
            <a:endParaRPr sz="1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33425" y="561583"/>
            <a:ext cx="103187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latin typeface="Times New Roman"/>
                <a:cs typeface="Times New Roman"/>
              </a:rPr>
              <a:t>1</a:t>
            </a:r>
            <a:r>
              <a:rPr sz="500" spc="459" dirty="0">
                <a:latin typeface="Times New Roman"/>
                <a:cs typeface="Times New Roman"/>
              </a:rPr>
              <a:t> </a:t>
            </a:r>
            <a:r>
              <a:rPr sz="700" b="1" spc="65" dirty="0">
                <a:solidFill>
                  <a:srgbClr val="FF0059"/>
                </a:solidFill>
                <a:latin typeface="Times New Roman"/>
                <a:cs typeface="Times New Roman"/>
              </a:rPr>
              <a:t>def</a:t>
            </a:r>
            <a:r>
              <a:rPr sz="700" b="1" spc="7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35" dirty="0">
                <a:latin typeface="Times New Roman"/>
                <a:cs typeface="Times New Roman"/>
              </a:rPr>
              <a:t>maintainViews():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29221" y="652681"/>
            <a:ext cx="3050540" cy="3143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80"/>
              </a:lnSpc>
              <a:spcBef>
                <a:spcPts val="95"/>
              </a:spcBef>
            </a:pPr>
            <a:r>
              <a:rPr sz="700" b="1" spc="80" dirty="0">
                <a:solidFill>
                  <a:srgbClr val="FF0059"/>
                </a:solidFill>
                <a:latin typeface="Times New Roman"/>
                <a:cs typeface="Times New Roman"/>
              </a:rPr>
              <a:t>for</a:t>
            </a:r>
            <a:r>
              <a:rPr sz="700" b="1" spc="15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viewType</a:t>
            </a:r>
            <a:r>
              <a:rPr sz="700" spc="175" dirty="0">
                <a:latin typeface="Times New Roman"/>
                <a:cs typeface="Times New Roman"/>
              </a:rPr>
              <a:t> </a:t>
            </a:r>
            <a:r>
              <a:rPr sz="700" b="1" spc="100" dirty="0">
                <a:solidFill>
                  <a:srgbClr val="FF0059"/>
                </a:solidFill>
                <a:latin typeface="Times New Roman"/>
                <a:cs typeface="Times New Roman"/>
              </a:rPr>
              <a:t>in</a:t>
            </a:r>
            <a:r>
              <a:rPr sz="700" b="1" spc="204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[viewOverlay,</a:t>
            </a:r>
            <a:r>
              <a:rPr sz="700" spc="19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viewPSS]:</a:t>
            </a:r>
            <a:r>
              <a:rPr sz="700" spc="210" dirty="0"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20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For</a:t>
            </a:r>
            <a:r>
              <a:rPr sz="700" i="1" spc="17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each</a:t>
            </a:r>
            <a:r>
              <a:rPr sz="700" i="1" spc="18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view,</a:t>
            </a:r>
            <a:r>
              <a:rPr sz="700" i="1" spc="21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do</a:t>
            </a:r>
            <a:r>
              <a:rPr sz="700" i="1" spc="18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95" dirty="0">
                <a:solidFill>
                  <a:srgbClr val="009600"/>
                </a:solidFill>
                <a:latin typeface="Times New Roman"/>
                <a:cs typeface="Times New Roman"/>
              </a:rPr>
              <a:t>the</a:t>
            </a:r>
            <a:r>
              <a:rPr sz="700" i="1" spc="17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-20" dirty="0">
                <a:solidFill>
                  <a:srgbClr val="009600"/>
                </a:solidFill>
                <a:latin typeface="Times New Roman"/>
                <a:cs typeface="Times New Roman"/>
              </a:rPr>
              <a:t>same</a:t>
            </a:r>
            <a:endParaRPr sz="700">
              <a:latin typeface="Times New Roman"/>
              <a:cs typeface="Times New Roman"/>
            </a:endParaRPr>
          </a:p>
          <a:p>
            <a:pPr marL="100330">
              <a:lnSpc>
                <a:spcPts val="715"/>
              </a:lnSpc>
            </a:pPr>
            <a:r>
              <a:rPr sz="700" dirty="0">
                <a:latin typeface="Times New Roman"/>
                <a:cs typeface="Times New Roman"/>
              </a:rPr>
              <a:t>peer[viewType]</a:t>
            </a:r>
            <a:r>
              <a:rPr sz="700" spc="33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300" dirty="0">
                <a:latin typeface="Times New Roman"/>
                <a:cs typeface="Times New Roman"/>
              </a:rPr>
              <a:t> </a:t>
            </a:r>
            <a:r>
              <a:rPr sz="700" spc="-20" dirty="0">
                <a:latin typeface="Times New Roman"/>
                <a:cs typeface="Times New Roman"/>
              </a:rPr>
              <a:t>None</a:t>
            </a:r>
            <a:endParaRPr sz="700">
              <a:latin typeface="Times New Roman"/>
              <a:cs typeface="Times New Roman"/>
            </a:endParaRPr>
          </a:p>
          <a:p>
            <a:pPr marL="101600">
              <a:lnSpc>
                <a:spcPts val="780"/>
              </a:lnSpc>
            </a:pPr>
            <a:r>
              <a:rPr sz="700" b="1" spc="175" dirty="0">
                <a:solidFill>
                  <a:srgbClr val="FF0059"/>
                </a:solidFill>
                <a:latin typeface="Times New Roman"/>
                <a:cs typeface="Times New Roman"/>
              </a:rPr>
              <a:t>if</a:t>
            </a:r>
            <a:r>
              <a:rPr sz="700" b="1" spc="13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60" dirty="0">
                <a:latin typeface="Times New Roman"/>
                <a:cs typeface="Times New Roman"/>
              </a:rPr>
              <a:t>time</a:t>
            </a:r>
            <a:r>
              <a:rPr sz="700" spc="135" dirty="0">
                <a:latin typeface="Times New Roman"/>
                <a:cs typeface="Times New Roman"/>
              </a:rPr>
              <a:t> </a:t>
            </a:r>
            <a:r>
              <a:rPr sz="700" spc="120" dirty="0">
                <a:latin typeface="Times New Roman"/>
                <a:cs typeface="Times New Roman"/>
              </a:rPr>
              <a:t>to</a:t>
            </a:r>
            <a:r>
              <a:rPr sz="700" spc="125" dirty="0">
                <a:latin typeface="Times New Roman"/>
                <a:cs typeface="Times New Roman"/>
              </a:rPr>
              <a:t> </a:t>
            </a:r>
            <a:r>
              <a:rPr sz="700" spc="50" dirty="0">
                <a:latin typeface="Times New Roman"/>
                <a:cs typeface="Times New Roman"/>
              </a:rPr>
              <a:t>maintain</a:t>
            </a:r>
            <a:r>
              <a:rPr sz="700" spc="10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viewType:</a:t>
            </a:r>
            <a:r>
              <a:rPr sz="700" spc="175" dirty="0"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15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70" dirty="0">
                <a:solidFill>
                  <a:srgbClr val="009600"/>
                </a:solidFill>
                <a:latin typeface="Times New Roman"/>
                <a:cs typeface="Times New Roman"/>
              </a:rPr>
              <a:t>This</a:t>
            </a:r>
            <a:r>
              <a:rPr sz="700" i="1" spc="12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viewType</a:t>
            </a:r>
            <a:r>
              <a:rPr sz="700" i="1" spc="11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needs</a:t>
            </a:r>
            <a:r>
              <a:rPr sz="700" i="1" spc="13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120" dirty="0">
                <a:solidFill>
                  <a:srgbClr val="009600"/>
                </a:solidFill>
                <a:latin typeface="Times New Roman"/>
                <a:cs typeface="Times New Roman"/>
              </a:rPr>
              <a:t>to</a:t>
            </a:r>
            <a:r>
              <a:rPr sz="700" i="1" spc="15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60" dirty="0">
                <a:solidFill>
                  <a:srgbClr val="009600"/>
                </a:solidFill>
                <a:latin typeface="Times New Roman"/>
                <a:cs typeface="Times New Roman"/>
              </a:rPr>
              <a:t>be</a:t>
            </a:r>
            <a:r>
              <a:rPr sz="700" i="1" spc="13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-10" dirty="0">
                <a:solidFill>
                  <a:srgbClr val="009600"/>
                </a:solidFill>
                <a:latin typeface="Times New Roman"/>
                <a:cs typeface="Times New Roman"/>
              </a:rPr>
              <a:t>updated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05916" y="925984"/>
            <a:ext cx="287401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185035" algn="l"/>
              </a:tabLst>
            </a:pPr>
            <a:r>
              <a:rPr sz="700" dirty="0">
                <a:latin typeface="Times New Roman"/>
                <a:cs typeface="Times New Roman"/>
              </a:rPr>
              <a:t>peer[viewType]</a:t>
            </a:r>
            <a:r>
              <a:rPr sz="700" spc="33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290" dirty="0">
                <a:latin typeface="Times New Roman"/>
                <a:cs typeface="Times New Roman"/>
              </a:rPr>
              <a:t> </a:t>
            </a:r>
            <a:r>
              <a:rPr sz="700" spc="-10" dirty="0">
                <a:latin typeface="Times New Roman"/>
                <a:cs typeface="Times New Roman"/>
              </a:rPr>
              <a:t>selectPeer(viewType)</a:t>
            </a:r>
            <a:r>
              <a:rPr sz="700" dirty="0">
                <a:latin typeface="Times New Roman"/>
                <a:cs typeface="Times New Roman"/>
              </a:rPr>
              <a:t>	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8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85" dirty="0">
                <a:solidFill>
                  <a:srgbClr val="009600"/>
                </a:solidFill>
                <a:latin typeface="Times New Roman"/>
                <a:cs typeface="Times New Roman"/>
              </a:rPr>
              <a:t>Select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a</a:t>
            </a:r>
            <a:r>
              <a:rPr sz="700" i="1" spc="8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40" dirty="0">
                <a:solidFill>
                  <a:srgbClr val="009600"/>
                </a:solidFill>
                <a:latin typeface="Times New Roman"/>
                <a:cs typeface="Times New Roman"/>
              </a:rPr>
              <a:t>peer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05624" y="1017082"/>
            <a:ext cx="283019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185035" algn="l"/>
              </a:tabLst>
            </a:pPr>
            <a:r>
              <a:rPr sz="700" spc="95" dirty="0">
                <a:latin typeface="Times New Roman"/>
                <a:cs typeface="Times New Roman"/>
              </a:rPr>
              <a:t>links</a:t>
            </a:r>
            <a:r>
              <a:rPr sz="700" spc="40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39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selectLinks(viewType,</a:t>
            </a:r>
            <a:r>
              <a:rPr sz="700" spc="405" dirty="0">
                <a:latin typeface="Times New Roman"/>
                <a:cs typeface="Times New Roman"/>
              </a:rPr>
              <a:t> </a:t>
            </a:r>
            <a:r>
              <a:rPr sz="700" spc="-10" dirty="0">
                <a:latin typeface="Times New Roman"/>
                <a:cs typeface="Times New Roman"/>
              </a:rPr>
              <a:t>peer[viewType])</a:t>
            </a:r>
            <a:r>
              <a:rPr sz="700" dirty="0">
                <a:latin typeface="Times New Roman"/>
                <a:cs typeface="Times New Roman"/>
              </a:rPr>
              <a:t>	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85" dirty="0">
                <a:solidFill>
                  <a:srgbClr val="009600"/>
                </a:solidFill>
                <a:latin typeface="Times New Roman"/>
                <a:cs typeface="Times New Roman"/>
              </a:rPr>
              <a:t> Select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80" dirty="0">
                <a:solidFill>
                  <a:srgbClr val="009600"/>
                </a:solidFill>
                <a:latin typeface="Times New Roman"/>
                <a:cs typeface="Times New Roman"/>
              </a:rPr>
              <a:t>links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05408" y="1108179"/>
            <a:ext cx="340741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latin typeface="Times New Roman"/>
                <a:cs typeface="Times New Roman"/>
              </a:rPr>
              <a:t>sendTo(peer[viewType],</a:t>
            </a:r>
            <a:r>
              <a:rPr sz="700" spc="32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Request[viewType],</a:t>
            </a:r>
            <a:r>
              <a:rPr sz="700" spc="335" dirty="0">
                <a:latin typeface="Times New Roman"/>
                <a:cs typeface="Times New Roman"/>
              </a:rPr>
              <a:t> </a:t>
            </a:r>
            <a:r>
              <a:rPr sz="700" spc="95" dirty="0">
                <a:latin typeface="Times New Roman"/>
                <a:cs typeface="Times New Roman"/>
              </a:rPr>
              <a:t>links)</a:t>
            </a:r>
            <a:r>
              <a:rPr sz="700" spc="375" dirty="0"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34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Send</a:t>
            </a:r>
            <a:r>
              <a:rPr sz="700" i="1" spc="29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100" dirty="0">
                <a:solidFill>
                  <a:srgbClr val="009600"/>
                </a:solidFill>
                <a:latin typeface="Times New Roman"/>
                <a:cs typeface="Times New Roman"/>
              </a:rPr>
              <a:t>links</a:t>
            </a:r>
            <a:r>
              <a:rPr sz="700" i="1" spc="27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-10" dirty="0">
                <a:solidFill>
                  <a:srgbClr val="009600"/>
                </a:solidFill>
                <a:latin typeface="Times New Roman"/>
                <a:cs typeface="Times New Roman"/>
              </a:rPr>
              <a:t>asynchronously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5465" y="662803"/>
            <a:ext cx="101600" cy="257619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50165">
              <a:lnSpc>
                <a:spcPct val="100000"/>
              </a:lnSpc>
              <a:spcBef>
                <a:spcPts val="215"/>
              </a:spcBef>
            </a:pPr>
            <a:r>
              <a:rPr sz="500" spc="45" dirty="0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20"/>
              </a:spcBef>
            </a:pPr>
            <a:r>
              <a:rPr sz="500" spc="45" dirty="0">
                <a:latin typeface="Times New Roman"/>
                <a:cs typeface="Times New Roman"/>
              </a:rPr>
              <a:t>3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14"/>
              </a:spcBef>
            </a:pPr>
            <a:r>
              <a:rPr sz="500" spc="45" dirty="0">
                <a:latin typeface="Times New Roman"/>
                <a:cs typeface="Times New Roman"/>
              </a:rPr>
              <a:t>4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20"/>
              </a:spcBef>
            </a:pPr>
            <a:r>
              <a:rPr sz="500" spc="45" dirty="0">
                <a:latin typeface="Times New Roman"/>
                <a:cs typeface="Times New Roman"/>
              </a:rPr>
              <a:t>5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14"/>
              </a:spcBef>
            </a:pPr>
            <a:r>
              <a:rPr sz="500" spc="45" dirty="0">
                <a:latin typeface="Times New Roman"/>
                <a:cs typeface="Times New Roman"/>
              </a:rPr>
              <a:t>6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20"/>
              </a:spcBef>
            </a:pPr>
            <a:r>
              <a:rPr sz="500" spc="45" dirty="0">
                <a:latin typeface="Times New Roman"/>
                <a:cs typeface="Times New Roman"/>
              </a:rPr>
              <a:t>7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14"/>
              </a:spcBef>
            </a:pPr>
            <a:r>
              <a:rPr sz="500" spc="45" dirty="0">
                <a:latin typeface="Times New Roman"/>
                <a:cs typeface="Times New Roman"/>
              </a:rPr>
              <a:t>8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14"/>
              </a:spcBef>
            </a:pPr>
            <a:r>
              <a:rPr sz="500" spc="45" dirty="0">
                <a:latin typeface="Times New Roman"/>
                <a:cs typeface="Times New Roman"/>
              </a:rPr>
              <a:t>9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10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11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12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13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14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15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16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17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18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19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20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21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22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23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24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25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26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27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28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29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28485" y="1290373"/>
            <a:ext cx="3495040" cy="3143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80"/>
              </a:lnSpc>
              <a:spcBef>
                <a:spcPts val="95"/>
              </a:spcBef>
            </a:pPr>
            <a:r>
              <a:rPr sz="700" b="1" dirty="0">
                <a:solidFill>
                  <a:srgbClr val="FF0059"/>
                </a:solidFill>
                <a:latin typeface="Times New Roman"/>
                <a:cs typeface="Times New Roman"/>
              </a:rPr>
              <a:t>while</a:t>
            </a:r>
            <a:r>
              <a:rPr sz="700" b="1" spc="30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35" dirty="0">
                <a:latin typeface="Times New Roman"/>
                <a:cs typeface="Times New Roman"/>
              </a:rPr>
              <a:t>True:</a:t>
            </a:r>
            <a:endParaRPr sz="700">
              <a:latin typeface="Times New Roman"/>
              <a:cs typeface="Times New Roman"/>
            </a:endParaRPr>
          </a:p>
          <a:p>
            <a:pPr marL="100965">
              <a:lnSpc>
                <a:spcPts val="715"/>
              </a:lnSpc>
            </a:pPr>
            <a:r>
              <a:rPr sz="700" spc="55" dirty="0">
                <a:latin typeface="Times New Roman"/>
                <a:cs typeface="Times New Roman"/>
              </a:rPr>
              <a:t>block</a:t>
            </a:r>
            <a:r>
              <a:rPr sz="700" spc="23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27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(peer[viewOverlay]</a:t>
            </a:r>
            <a:r>
              <a:rPr sz="700" spc="254" dirty="0">
                <a:latin typeface="Times New Roman"/>
                <a:cs typeface="Times New Roman"/>
              </a:rPr>
              <a:t> </a:t>
            </a:r>
            <a:r>
              <a:rPr sz="700" spc="75" dirty="0">
                <a:latin typeface="Times New Roman"/>
                <a:cs typeface="Times New Roman"/>
              </a:rPr>
              <a:t>!=</a:t>
            </a:r>
            <a:r>
              <a:rPr sz="700" spc="22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None)</a:t>
            </a:r>
            <a:r>
              <a:rPr sz="700" spc="254" dirty="0">
                <a:latin typeface="Times New Roman"/>
                <a:cs typeface="Times New Roman"/>
              </a:rPr>
              <a:t> </a:t>
            </a:r>
            <a:r>
              <a:rPr sz="700" b="1" spc="60" dirty="0">
                <a:solidFill>
                  <a:srgbClr val="FF0059"/>
                </a:solidFill>
                <a:latin typeface="Times New Roman"/>
                <a:cs typeface="Times New Roman"/>
              </a:rPr>
              <a:t>or</a:t>
            </a:r>
            <a:r>
              <a:rPr sz="700" b="1" spc="254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(peer[viewPSS]</a:t>
            </a:r>
            <a:r>
              <a:rPr sz="700" spc="254" dirty="0">
                <a:latin typeface="Times New Roman"/>
                <a:cs typeface="Times New Roman"/>
              </a:rPr>
              <a:t> </a:t>
            </a:r>
            <a:r>
              <a:rPr sz="700" spc="75" dirty="0">
                <a:latin typeface="Times New Roman"/>
                <a:cs typeface="Times New Roman"/>
              </a:rPr>
              <a:t>!=</a:t>
            </a:r>
            <a:r>
              <a:rPr sz="700" spc="225" dirty="0">
                <a:latin typeface="Times New Roman"/>
                <a:cs typeface="Times New Roman"/>
              </a:rPr>
              <a:t> </a:t>
            </a:r>
            <a:r>
              <a:rPr sz="700" spc="-20" dirty="0">
                <a:latin typeface="Times New Roman"/>
                <a:cs typeface="Times New Roman"/>
              </a:rPr>
              <a:t>None)</a:t>
            </a:r>
            <a:endParaRPr sz="700">
              <a:latin typeface="Times New Roman"/>
              <a:cs typeface="Times New Roman"/>
            </a:endParaRPr>
          </a:p>
          <a:p>
            <a:pPr marL="101600">
              <a:lnSpc>
                <a:spcPts val="780"/>
              </a:lnSpc>
            </a:pPr>
            <a:r>
              <a:rPr sz="700" spc="70" dirty="0">
                <a:latin typeface="Times New Roman"/>
                <a:cs typeface="Times New Roman"/>
              </a:rPr>
              <a:t>sender,</a:t>
            </a:r>
            <a:r>
              <a:rPr sz="700" spc="16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msgType,</a:t>
            </a:r>
            <a:r>
              <a:rPr sz="700" spc="16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msgData</a:t>
            </a:r>
            <a:r>
              <a:rPr sz="700" spc="16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15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recvFromAny(block)</a:t>
            </a:r>
            <a:r>
              <a:rPr sz="700" spc="195" dirty="0"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17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Block</a:t>
            </a:r>
            <a:r>
              <a:rPr sz="700" i="1" spc="15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195" dirty="0">
                <a:solidFill>
                  <a:srgbClr val="009600"/>
                </a:solidFill>
                <a:latin typeface="Times New Roman"/>
                <a:cs typeface="Times New Roman"/>
              </a:rPr>
              <a:t>if</a:t>
            </a:r>
            <a:r>
              <a:rPr sz="700" i="1" spc="14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60" dirty="0">
                <a:solidFill>
                  <a:srgbClr val="009600"/>
                </a:solidFill>
                <a:latin typeface="Times New Roman"/>
                <a:cs typeface="Times New Roman"/>
              </a:rPr>
              <a:t>expecting</a:t>
            </a:r>
            <a:r>
              <a:rPr sz="700" i="1" spc="12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-10" dirty="0">
                <a:solidFill>
                  <a:srgbClr val="009600"/>
                </a:solidFill>
                <a:latin typeface="Times New Roman"/>
                <a:cs typeface="Times New Roman"/>
              </a:rPr>
              <a:t>something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17791" y="1654761"/>
            <a:ext cx="3317875" cy="104266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335">
              <a:lnSpc>
                <a:spcPts val="780"/>
              </a:lnSpc>
              <a:spcBef>
                <a:spcPts val="95"/>
              </a:spcBef>
            </a:pPr>
            <a:r>
              <a:rPr sz="700" b="1" spc="175" dirty="0">
                <a:solidFill>
                  <a:srgbClr val="FF0059"/>
                </a:solidFill>
                <a:latin typeface="Times New Roman"/>
                <a:cs typeface="Times New Roman"/>
              </a:rPr>
              <a:t>if</a:t>
            </a:r>
            <a:r>
              <a:rPr sz="700" b="1" spc="11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msg</a:t>
            </a:r>
            <a:r>
              <a:rPr sz="700" spc="11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==</a:t>
            </a:r>
            <a:r>
              <a:rPr sz="700" spc="10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None:</a:t>
            </a:r>
            <a:r>
              <a:rPr sz="700" spc="145" dirty="0"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12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105" dirty="0">
                <a:solidFill>
                  <a:srgbClr val="009600"/>
                </a:solidFill>
                <a:latin typeface="Times New Roman"/>
                <a:cs typeface="Times New Roman"/>
              </a:rPr>
              <a:t>All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work</a:t>
            </a:r>
            <a:r>
              <a:rPr sz="700" i="1" spc="10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55" dirty="0">
                <a:solidFill>
                  <a:srgbClr val="009600"/>
                </a:solidFill>
                <a:latin typeface="Times New Roman"/>
                <a:cs typeface="Times New Roman"/>
              </a:rPr>
              <a:t>has</a:t>
            </a:r>
            <a:r>
              <a:rPr sz="700" i="1" spc="10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been</a:t>
            </a:r>
            <a:r>
              <a:rPr sz="700" i="1" spc="11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50" dirty="0">
                <a:solidFill>
                  <a:srgbClr val="009600"/>
                </a:solidFill>
                <a:latin typeface="Times New Roman"/>
                <a:cs typeface="Times New Roman"/>
              </a:rPr>
              <a:t>done,</a:t>
            </a:r>
            <a:r>
              <a:rPr sz="700" i="1" spc="114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60" dirty="0">
                <a:solidFill>
                  <a:srgbClr val="009600"/>
                </a:solidFill>
                <a:latin typeface="Times New Roman"/>
                <a:cs typeface="Times New Roman"/>
              </a:rPr>
              <a:t>simply</a:t>
            </a:r>
            <a:r>
              <a:rPr sz="700" i="1" spc="8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75" dirty="0">
                <a:solidFill>
                  <a:srgbClr val="009600"/>
                </a:solidFill>
                <a:latin typeface="Times New Roman"/>
                <a:cs typeface="Times New Roman"/>
              </a:rPr>
              <a:t>return</a:t>
            </a:r>
            <a:r>
              <a:rPr sz="700" i="1" spc="9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from</a:t>
            </a:r>
            <a:r>
              <a:rPr sz="700" i="1" spc="10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95" dirty="0">
                <a:solidFill>
                  <a:srgbClr val="009600"/>
                </a:solidFill>
                <a:latin typeface="Times New Roman"/>
                <a:cs typeface="Times New Roman"/>
              </a:rPr>
              <a:t>the</a:t>
            </a:r>
            <a:r>
              <a:rPr sz="700" i="1" spc="10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85" dirty="0">
                <a:solidFill>
                  <a:srgbClr val="009600"/>
                </a:solidFill>
                <a:latin typeface="Times New Roman"/>
                <a:cs typeface="Times New Roman"/>
              </a:rPr>
              <a:t>call</a:t>
            </a:r>
            <a:endParaRPr sz="700">
              <a:latin typeface="Times New Roman"/>
              <a:cs typeface="Times New Roman"/>
            </a:endParaRPr>
          </a:p>
          <a:p>
            <a:pPr marL="99695">
              <a:lnSpc>
                <a:spcPts val="780"/>
              </a:lnSpc>
            </a:pPr>
            <a:r>
              <a:rPr sz="700" b="1" spc="-10" dirty="0">
                <a:solidFill>
                  <a:srgbClr val="FF0059"/>
                </a:solidFill>
                <a:latin typeface="Times New Roman"/>
                <a:cs typeface="Times New Roman"/>
              </a:rPr>
              <a:t>return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780"/>
              </a:lnSpc>
              <a:spcBef>
                <a:spcPts val="595"/>
              </a:spcBef>
            </a:pPr>
            <a:r>
              <a:rPr sz="700" b="1" spc="80" dirty="0">
                <a:solidFill>
                  <a:srgbClr val="FF0059"/>
                </a:solidFill>
                <a:latin typeface="Times New Roman"/>
                <a:cs typeface="Times New Roman"/>
              </a:rPr>
              <a:t>for</a:t>
            </a:r>
            <a:r>
              <a:rPr sz="700" b="1" spc="15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viewType</a:t>
            </a:r>
            <a:r>
              <a:rPr sz="700" spc="175" dirty="0">
                <a:latin typeface="Times New Roman"/>
                <a:cs typeface="Times New Roman"/>
              </a:rPr>
              <a:t> </a:t>
            </a:r>
            <a:r>
              <a:rPr sz="700" b="1" spc="100" dirty="0">
                <a:solidFill>
                  <a:srgbClr val="FF0059"/>
                </a:solidFill>
                <a:latin typeface="Times New Roman"/>
                <a:cs typeface="Times New Roman"/>
              </a:rPr>
              <a:t>in</a:t>
            </a:r>
            <a:r>
              <a:rPr sz="700" b="1" spc="204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[viewOverlay,</a:t>
            </a:r>
            <a:r>
              <a:rPr sz="700" spc="19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viewPSS]:</a:t>
            </a:r>
            <a:r>
              <a:rPr sz="700" spc="210" dirty="0"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20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For</a:t>
            </a:r>
            <a:r>
              <a:rPr sz="700" i="1" spc="17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each</a:t>
            </a:r>
            <a:r>
              <a:rPr sz="700" i="1" spc="18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view,</a:t>
            </a:r>
            <a:r>
              <a:rPr sz="700" i="1" spc="21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do</a:t>
            </a:r>
            <a:r>
              <a:rPr sz="700" i="1" spc="18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95" dirty="0">
                <a:solidFill>
                  <a:srgbClr val="009600"/>
                </a:solidFill>
                <a:latin typeface="Times New Roman"/>
                <a:cs typeface="Times New Roman"/>
              </a:rPr>
              <a:t>the</a:t>
            </a:r>
            <a:r>
              <a:rPr sz="700" i="1" spc="17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-20" dirty="0">
                <a:solidFill>
                  <a:srgbClr val="009600"/>
                </a:solidFill>
                <a:latin typeface="Times New Roman"/>
                <a:cs typeface="Times New Roman"/>
              </a:rPr>
              <a:t>same</a:t>
            </a:r>
            <a:endParaRPr sz="700">
              <a:latin typeface="Times New Roman"/>
              <a:cs typeface="Times New Roman"/>
            </a:endParaRPr>
          </a:p>
          <a:p>
            <a:pPr marL="101600">
              <a:lnSpc>
                <a:spcPts val="715"/>
              </a:lnSpc>
            </a:pPr>
            <a:r>
              <a:rPr sz="700" b="1" spc="175" dirty="0">
                <a:solidFill>
                  <a:srgbClr val="FF0059"/>
                </a:solidFill>
                <a:latin typeface="Times New Roman"/>
                <a:cs typeface="Times New Roman"/>
              </a:rPr>
              <a:t>if</a:t>
            </a:r>
            <a:r>
              <a:rPr sz="700" b="1" spc="12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msgType</a:t>
            </a:r>
            <a:r>
              <a:rPr sz="700" spc="13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==</a:t>
            </a:r>
            <a:r>
              <a:rPr sz="700" spc="13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Response[viewType]:</a:t>
            </a:r>
            <a:r>
              <a:rPr sz="700" spc="210" dirty="0">
                <a:latin typeface="Times New Roman"/>
                <a:cs typeface="Times New Roman"/>
              </a:rPr>
              <a:t> 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14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Response</a:t>
            </a:r>
            <a:r>
              <a:rPr sz="700" i="1" spc="12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120" dirty="0">
                <a:solidFill>
                  <a:srgbClr val="009600"/>
                </a:solidFill>
                <a:latin typeface="Times New Roman"/>
                <a:cs typeface="Times New Roman"/>
              </a:rPr>
              <a:t>to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previously</a:t>
            </a:r>
            <a:r>
              <a:rPr sz="700" i="1" spc="11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90" dirty="0">
                <a:solidFill>
                  <a:srgbClr val="009600"/>
                </a:solidFill>
                <a:latin typeface="Times New Roman"/>
                <a:cs typeface="Times New Roman"/>
              </a:rPr>
              <a:t>sent</a:t>
            </a:r>
            <a:r>
              <a:rPr sz="700" i="1" spc="12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80" dirty="0">
                <a:solidFill>
                  <a:srgbClr val="009600"/>
                </a:solidFill>
                <a:latin typeface="Times New Roman"/>
                <a:cs typeface="Times New Roman"/>
              </a:rPr>
              <a:t>links</a:t>
            </a:r>
            <a:endParaRPr sz="700">
              <a:latin typeface="Times New Roman"/>
              <a:cs typeface="Times New Roman"/>
            </a:endParaRPr>
          </a:p>
          <a:p>
            <a:pPr marL="187960">
              <a:lnSpc>
                <a:spcPts val="780"/>
              </a:lnSpc>
            </a:pPr>
            <a:r>
              <a:rPr sz="700" dirty="0">
                <a:latin typeface="Times New Roman"/>
                <a:cs typeface="Times New Roman"/>
              </a:rPr>
              <a:t>updateOwnView(viewType,</a:t>
            </a:r>
            <a:r>
              <a:rPr sz="700" spc="14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msgData)</a:t>
            </a:r>
            <a:r>
              <a:rPr sz="700" spc="175" dirty="0"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15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90" dirty="0">
                <a:solidFill>
                  <a:srgbClr val="009600"/>
                </a:solidFill>
                <a:latin typeface="Times New Roman"/>
                <a:cs typeface="Times New Roman"/>
              </a:rPr>
              <a:t>Just</a:t>
            </a:r>
            <a:r>
              <a:rPr sz="700" i="1" spc="114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update</a:t>
            </a:r>
            <a:r>
              <a:rPr sz="700" i="1" spc="12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95" dirty="0">
                <a:solidFill>
                  <a:srgbClr val="009600"/>
                </a:solidFill>
                <a:latin typeface="Times New Roman"/>
                <a:cs typeface="Times New Roman"/>
              </a:rPr>
              <a:t>the</a:t>
            </a:r>
            <a:r>
              <a:rPr sz="700" i="1" spc="13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own</a:t>
            </a:r>
            <a:r>
              <a:rPr sz="700" i="1" spc="13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30" dirty="0">
                <a:solidFill>
                  <a:srgbClr val="009600"/>
                </a:solidFill>
                <a:latin typeface="Times New Roman"/>
                <a:cs typeface="Times New Roman"/>
              </a:rPr>
              <a:t>view</a:t>
            </a:r>
            <a:endParaRPr sz="700">
              <a:latin typeface="Times New Roman"/>
              <a:cs typeface="Times New Roman"/>
            </a:endParaRPr>
          </a:p>
          <a:p>
            <a:pPr marL="100330">
              <a:lnSpc>
                <a:spcPts val="780"/>
              </a:lnSpc>
              <a:spcBef>
                <a:spcPts val="595"/>
              </a:spcBef>
            </a:pPr>
            <a:r>
              <a:rPr sz="700" b="1" spc="135" dirty="0">
                <a:solidFill>
                  <a:srgbClr val="FF0059"/>
                </a:solidFill>
                <a:latin typeface="Times New Roman"/>
                <a:cs typeface="Times New Roman"/>
              </a:rPr>
              <a:t>elif</a:t>
            </a:r>
            <a:r>
              <a:rPr sz="700" b="1" spc="19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msgType</a:t>
            </a:r>
            <a:r>
              <a:rPr sz="700" spc="21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==</a:t>
            </a:r>
            <a:r>
              <a:rPr sz="700" spc="21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Request[viewType]:</a:t>
            </a:r>
            <a:r>
              <a:rPr sz="700" spc="250" dirty="0"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229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Request</a:t>
            </a:r>
            <a:r>
              <a:rPr sz="700" i="1" spc="204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105" dirty="0">
                <a:solidFill>
                  <a:srgbClr val="009600"/>
                </a:solidFill>
                <a:latin typeface="Times New Roman"/>
                <a:cs typeface="Times New Roman"/>
              </a:rPr>
              <a:t>for</a:t>
            </a:r>
            <a:r>
              <a:rPr sz="700" i="1" spc="19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exchanging</a:t>
            </a:r>
            <a:r>
              <a:rPr sz="700" i="1" spc="19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80" dirty="0">
                <a:solidFill>
                  <a:srgbClr val="009600"/>
                </a:solidFill>
                <a:latin typeface="Times New Roman"/>
                <a:cs typeface="Times New Roman"/>
              </a:rPr>
              <a:t>links</a:t>
            </a:r>
            <a:endParaRPr sz="700">
              <a:latin typeface="Times New Roman"/>
              <a:cs typeface="Times New Roman"/>
            </a:endParaRPr>
          </a:p>
          <a:p>
            <a:pPr marL="276860" marR="5080" indent="-86995">
              <a:lnSpc>
                <a:spcPts val="720"/>
              </a:lnSpc>
              <a:spcBef>
                <a:spcPts val="65"/>
              </a:spcBef>
              <a:tabLst>
                <a:tab pos="1652905" algn="l"/>
                <a:tab pos="2139950" algn="l"/>
              </a:tabLst>
            </a:pPr>
            <a:r>
              <a:rPr sz="700" b="1" spc="175" dirty="0">
                <a:solidFill>
                  <a:srgbClr val="FF0059"/>
                </a:solidFill>
                <a:latin typeface="Times New Roman"/>
                <a:cs typeface="Times New Roman"/>
              </a:rPr>
              <a:t>if</a:t>
            </a:r>
            <a:r>
              <a:rPr sz="700" b="1" spc="204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peer[viewType]</a:t>
            </a:r>
            <a:r>
              <a:rPr sz="700" spc="24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==</a:t>
            </a:r>
            <a:r>
              <a:rPr sz="700" spc="210" dirty="0">
                <a:latin typeface="Times New Roman"/>
                <a:cs typeface="Times New Roman"/>
              </a:rPr>
              <a:t> </a:t>
            </a:r>
            <a:r>
              <a:rPr sz="700" spc="-20" dirty="0">
                <a:latin typeface="Times New Roman"/>
                <a:cs typeface="Times New Roman"/>
              </a:rPr>
              <a:t>None:</a:t>
            </a:r>
            <a:r>
              <a:rPr sz="700" dirty="0">
                <a:latin typeface="Times New Roman"/>
                <a:cs typeface="Times New Roman"/>
              </a:rPr>
              <a:t>	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15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No</a:t>
            </a:r>
            <a:r>
              <a:rPr sz="700" i="1" spc="114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55" dirty="0">
                <a:solidFill>
                  <a:srgbClr val="009600"/>
                </a:solidFill>
                <a:latin typeface="Times New Roman"/>
                <a:cs typeface="Times New Roman"/>
              </a:rPr>
              <a:t>outstanding</a:t>
            </a:r>
            <a:r>
              <a:rPr sz="700" i="1" spc="10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exchange</a:t>
            </a:r>
            <a:r>
              <a:rPr sz="700" i="1" spc="10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55" dirty="0">
                <a:solidFill>
                  <a:srgbClr val="009600"/>
                </a:solidFill>
                <a:latin typeface="Times New Roman"/>
                <a:cs typeface="Times New Roman"/>
              </a:rPr>
              <a:t>request </a:t>
            </a:r>
            <a:r>
              <a:rPr sz="700" spc="95" dirty="0">
                <a:latin typeface="Times New Roman"/>
                <a:cs typeface="Times New Roman"/>
              </a:rPr>
              <a:t>links</a:t>
            </a:r>
            <a:r>
              <a:rPr sz="700" spc="40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39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selectLinks(viewType,</a:t>
            </a:r>
            <a:r>
              <a:rPr sz="700" spc="395" dirty="0">
                <a:latin typeface="Times New Roman"/>
                <a:cs typeface="Times New Roman"/>
              </a:rPr>
              <a:t> </a:t>
            </a:r>
            <a:r>
              <a:rPr sz="700" spc="55" dirty="0">
                <a:latin typeface="Times New Roman"/>
                <a:cs typeface="Times New Roman"/>
              </a:rPr>
              <a:t>sender)</a:t>
            </a:r>
            <a:r>
              <a:rPr sz="700" dirty="0">
                <a:latin typeface="Times New Roman"/>
                <a:cs typeface="Times New Roman"/>
              </a:rPr>
              <a:t>	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85" dirty="0">
                <a:solidFill>
                  <a:srgbClr val="009600"/>
                </a:solidFill>
                <a:latin typeface="Times New Roman"/>
                <a:cs typeface="Times New Roman"/>
              </a:rPr>
              <a:t> Select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80" dirty="0">
                <a:solidFill>
                  <a:srgbClr val="009600"/>
                </a:solidFill>
                <a:latin typeface="Times New Roman"/>
                <a:cs typeface="Times New Roman"/>
              </a:rPr>
              <a:t>links </a:t>
            </a:r>
            <a:r>
              <a:rPr sz="700" spc="45" dirty="0">
                <a:latin typeface="Times New Roman"/>
                <a:cs typeface="Times New Roman"/>
              </a:rPr>
              <a:t>sendTo(sender,</a:t>
            </a:r>
            <a:r>
              <a:rPr sz="700" spc="204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Response[viewType],</a:t>
            </a:r>
            <a:r>
              <a:rPr sz="700" spc="215" dirty="0">
                <a:latin typeface="Times New Roman"/>
                <a:cs typeface="Times New Roman"/>
              </a:rPr>
              <a:t> </a:t>
            </a:r>
            <a:r>
              <a:rPr sz="700" spc="95" dirty="0">
                <a:latin typeface="Times New Roman"/>
                <a:cs typeface="Times New Roman"/>
              </a:rPr>
              <a:t>links)</a:t>
            </a:r>
            <a:r>
              <a:rPr sz="700" spc="245" dirty="0"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21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Send</a:t>
            </a:r>
            <a:r>
              <a:rPr sz="700" i="1" spc="18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them</a:t>
            </a:r>
            <a:r>
              <a:rPr sz="700" i="1" spc="17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-10" dirty="0">
                <a:solidFill>
                  <a:srgbClr val="009600"/>
                </a:solidFill>
                <a:latin typeface="Times New Roman"/>
                <a:cs typeface="Times New Roman"/>
              </a:rPr>
              <a:t>asynchronously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81913" y="2656842"/>
            <a:ext cx="265366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875789" algn="l"/>
              </a:tabLst>
            </a:pPr>
            <a:r>
              <a:rPr sz="700" spc="-10" dirty="0">
                <a:latin typeface="Times New Roman"/>
                <a:cs typeface="Times New Roman"/>
              </a:rPr>
              <a:t>updateOwnView(viewType,msgData)</a:t>
            </a:r>
            <a:r>
              <a:rPr sz="700" dirty="0">
                <a:latin typeface="Times New Roman"/>
                <a:cs typeface="Times New Roman"/>
              </a:rPr>
              <a:t>	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11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Update</a:t>
            </a:r>
            <a:r>
              <a:rPr sz="700" i="1" spc="9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own</a:t>
            </a:r>
            <a:r>
              <a:rPr sz="700" i="1" spc="10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30" dirty="0">
                <a:solidFill>
                  <a:srgbClr val="009600"/>
                </a:solidFill>
                <a:latin typeface="Times New Roman"/>
                <a:cs typeface="Times New Roman"/>
              </a:rPr>
              <a:t>view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94486" y="2747939"/>
            <a:ext cx="3272154" cy="2228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80"/>
              </a:lnSpc>
              <a:spcBef>
                <a:spcPts val="95"/>
              </a:spcBef>
            </a:pPr>
            <a:r>
              <a:rPr sz="700" b="1" spc="105" dirty="0">
                <a:solidFill>
                  <a:srgbClr val="FF0059"/>
                </a:solidFill>
                <a:latin typeface="Times New Roman"/>
                <a:cs typeface="Times New Roman"/>
              </a:rPr>
              <a:t>else</a:t>
            </a:r>
            <a:r>
              <a:rPr sz="700" spc="105" dirty="0">
                <a:latin typeface="Times New Roman"/>
                <a:cs typeface="Times New Roman"/>
              </a:rPr>
              <a:t>:</a:t>
            </a:r>
            <a:r>
              <a:rPr sz="700" spc="165" dirty="0"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14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70" dirty="0">
                <a:solidFill>
                  <a:srgbClr val="009600"/>
                </a:solidFill>
                <a:latin typeface="Times New Roman"/>
                <a:cs typeface="Times New Roman"/>
              </a:rPr>
              <a:t>This</a:t>
            </a:r>
            <a:r>
              <a:rPr sz="700" i="1" spc="114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node</a:t>
            </a:r>
            <a:r>
              <a:rPr sz="700" i="1" spc="11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55" dirty="0">
                <a:solidFill>
                  <a:srgbClr val="009600"/>
                </a:solidFill>
                <a:latin typeface="Times New Roman"/>
                <a:cs typeface="Times New Roman"/>
              </a:rPr>
              <a:t>already</a:t>
            </a:r>
            <a:r>
              <a:rPr sz="700" i="1" spc="12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55" dirty="0">
                <a:solidFill>
                  <a:srgbClr val="009600"/>
                </a:solidFill>
                <a:latin typeface="Times New Roman"/>
                <a:cs typeface="Times New Roman"/>
              </a:rPr>
              <a:t>has</a:t>
            </a:r>
            <a:r>
              <a:rPr sz="700" i="1" spc="14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a</a:t>
            </a:r>
            <a:r>
              <a:rPr sz="700" i="1" spc="13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pending</a:t>
            </a:r>
            <a:r>
              <a:rPr sz="700" i="1" spc="10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exchange</a:t>
            </a:r>
            <a:r>
              <a:rPr sz="700" i="1" spc="11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75" dirty="0">
                <a:solidFill>
                  <a:srgbClr val="009600"/>
                </a:solidFill>
                <a:latin typeface="Times New Roman"/>
                <a:cs typeface="Times New Roman"/>
              </a:rPr>
              <a:t>request,</a:t>
            </a:r>
            <a:r>
              <a:rPr sz="700" i="1" spc="13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60" dirty="0">
                <a:solidFill>
                  <a:srgbClr val="009600"/>
                </a:solidFill>
                <a:latin typeface="Times New Roman"/>
                <a:cs typeface="Times New Roman"/>
              </a:rPr>
              <a:t>ignore</a:t>
            </a:r>
            <a:r>
              <a:rPr sz="700" i="1" spc="11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114" dirty="0">
                <a:solidFill>
                  <a:srgbClr val="009600"/>
                </a:solidFill>
                <a:latin typeface="Times New Roman"/>
                <a:cs typeface="Times New Roman"/>
              </a:rPr>
              <a:t>this</a:t>
            </a:r>
            <a:r>
              <a:rPr sz="700" i="1" spc="12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-25" dirty="0">
                <a:solidFill>
                  <a:srgbClr val="009600"/>
                </a:solidFill>
                <a:latin typeface="Times New Roman"/>
                <a:cs typeface="Times New Roman"/>
              </a:rPr>
              <a:t>one</a:t>
            </a:r>
            <a:endParaRPr sz="700">
              <a:latin typeface="Times New Roman"/>
              <a:cs typeface="Times New Roman"/>
            </a:endParaRPr>
          </a:p>
          <a:p>
            <a:pPr marL="100330">
              <a:lnSpc>
                <a:spcPts val="780"/>
              </a:lnSpc>
            </a:pPr>
            <a:r>
              <a:rPr sz="700" spc="45" dirty="0">
                <a:latin typeface="Times New Roman"/>
                <a:cs typeface="Times New Roman"/>
              </a:rPr>
              <a:t>sendTo(sender,</a:t>
            </a:r>
            <a:r>
              <a:rPr sz="700" spc="400" dirty="0">
                <a:latin typeface="Times New Roman"/>
                <a:cs typeface="Times New Roman"/>
              </a:rPr>
              <a:t> </a:t>
            </a:r>
            <a:r>
              <a:rPr sz="700" spc="-10" dirty="0">
                <a:latin typeface="Times New Roman"/>
                <a:cs typeface="Times New Roman"/>
              </a:rPr>
              <a:t>IgnoreRequest[viewType])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05916" y="3021231"/>
            <a:ext cx="3359785" cy="2228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80"/>
              </a:lnSpc>
              <a:spcBef>
                <a:spcPts val="95"/>
              </a:spcBef>
            </a:pPr>
            <a:r>
              <a:rPr sz="700" b="1" spc="135" dirty="0">
                <a:solidFill>
                  <a:srgbClr val="FF0059"/>
                </a:solidFill>
                <a:latin typeface="Times New Roman"/>
                <a:cs typeface="Times New Roman"/>
              </a:rPr>
              <a:t>elif</a:t>
            </a:r>
            <a:r>
              <a:rPr sz="700" b="1" spc="17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msgType</a:t>
            </a:r>
            <a:r>
              <a:rPr sz="700" spc="19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==</a:t>
            </a:r>
            <a:r>
              <a:rPr sz="700" spc="18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IgnoreRequest[viewType]:</a:t>
            </a:r>
            <a:r>
              <a:rPr sz="700" spc="229" dirty="0"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#</a:t>
            </a:r>
            <a:r>
              <a:rPr sz="700" i="1" spc="204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Request</a:t>
            </a:r>
            <a:r>
              <a:rPr sz="700" i="1" spc="18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55" dirty="0">
                <a:solidFill>
                  <a:srgbClr val="009600"/>
                </a:solidFill>
                <a:latin typeface="Times New Roman"/>
                <a:cs typeface="Times New Roman"/>
              </a:rPr>
              <a:t>has</a:t>
            </a:r>
            <a:r>
              <a:rPr sz="700" i="1" spc="19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dirty="0">
                <a:solidFill>
                  <a:srgbClr val="009600"/>
                </a:solidFill>
                <a:latin typeface="Times New Roman"/>
                <a:cs typeface="Times New Roman"/>
              </a:rPr>
              <a:t>been</a:t>
            </a:r>
            <a:r>
              <a:rPr sz="700" i="1" spc="195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65" dirty="0">
                <a:solidFill>
                  <a:srgbClr val="009600"/>
                </a:solidFill>
                <a:latin typeface="Times New Roman"/>
                <a:cs typeface="Times New Roman"/>
              </a:rPr>
              <a:t>denied,</a:t>
            </a:r>
            <a:r>
              <a:rPr sz="700" i="1" spc="21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80" dirty="0">
                <a:solidFill>
                  <a:srgbClr val="009600"/>
                </a:solidFill>
                <a:latin typeface="Times New Roman"/>
                <a:cs typeface="Times New Roman"/>
              </a:rPr>
              <a:t>give</a:t>
            </a:r>
            <a:r>
              <a:rPr sz="700" i="1" spc="200" dirty="0">
                <a:solidFill>
                  <a:srgbClr val="009600"/>
                </a:solidFill>
                <a:latin typeface="Times New Roman"/>
                <a:cs typeface="Times New Roman"/>
              </a:rPr>
              <a:t> </a:t>
            </a:r>
            <a:r>
              <a:rPr sz="700" i="1" spc="-25" dirty="0">
                <a:solidFill>
                  <a:srgbClr val="009600"/>
                </a:solidFill>
                <a:latin typeface="Times New Roman"/>
                <a:cs typeface="Times New Roman"/>
              </a:rPr>
              <a:t>up</a:t>
            </a:r>
            <a:endParaRPr sz="700">
              <a:latin typeface="Times New Roman"/>
              <a:cs typeface="Times New Roman"/>
            </a:endParaRPr>
          </a:p>
          <a:p>
            <a:pPr marL="100965">
              <a:lnSpc>
                <a:spcPts val="780"/>
              </a:lnSpc>
            </a:pPr>
            <a:r>
              <a:rPr sz="700" dirty="0">
                <a:latin typeface="Times New Roman"/>
                <a:cs typeface="Times New Roman"/>
              </a:rPr>
              <a:t>peer[viewType]</a:t>
            </a:r>
            <a:r>
              <a:rPr sz="700" spc="33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300" dirty="0">
                <a:latin typeface="Times New Roman"/>
                <a:cs typeface="Times New Roman"/>
              </a:rPr>
              <a:t> </a:t>
            </a:r>
            <a:r>
              <a:rPr sz="700" spc="-20" dirty="0">
                <a:latin typeface="Times New Roman"/>
                <a:cs typeface="Times New Roman"/>
              </a:rPr>
              <a:t>None</a:t>
            </a:r>
            <a:endParaRPr sz="700">
              <a:latin typeface="Times New Roman"/>
              <a:cs typeface="Times New Roman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8" name="object 18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53467" y="3349927"/>
            <a:ext cx="99377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4" action="ppaction://hlinksldjump"/>
              </a:rPr>
              <a:t>Gossip-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based</a:t>
            </a:r>
            <a:r>
              <a:rPr sz="500" spc="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overlay</a:t>
            </a:r>
            <a:r>
              <a:rPr sz="500" spc="2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construction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35704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Gossip-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based</a:t>
            </a:r>
            <a:r>
              <a:rPr sz="500" spc="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Secure</a:t>
            </a:r>
            <a:r>
              <a:rPr spc="-45" dirty="0"/>
              <a:t> </a:t>
            </a:r>
            <a:r>
              <a:rPr spc="-10" dirty="0"/>
              <a:t>gossiping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7294" y="499476"/>
            <a:ext cx="3916045" cy="49657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Dramatic</a:t>
            </a:r>
            <a:r>
              <a:rPr sz="1000" spc="-6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attack</a:t>
            </a:r>
            <a:endParaRPr sz="1000">
              <a:latin typeface="Arial"/>
              <a:cs typeface="Arial"/>
            </a:endParaRPr>
          </a:p>
          <a:p>
            <a:pPr marL="12700" marR="5080">
              <a:lnSpc>
                <a:spcPts val="1210"/>
              </a:lnSpc>
              <a:spcBef>
                <a:spcPts val="35"/>
              </a:spcBef>
            </a:pPr>
            <a:r>
              <a:rPr sz="900" spc="-10" dirty="0">
                <a:latin typeface="Arial"/>
                <a:cs typeface="Arial"/>
              </a:rPr>
              <a:t>Consider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exchanging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references,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colluding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nodes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systematically </a:t>
            </a:r>
            <a:r>
              <a:rPr sz="900" dirty="0">
                <a:latin typeface="Arial"/>
                <a:cs typeface="Arial"/>
              </a:rPr>
              <a:t>returns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links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other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dealing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hub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attack</a:t>
            </a:r>
            <a:r>
              <a:rPr sz="900" spc="-1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65702" y="1148529"/>
            <a:ext cx="2480508" cy="1175110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43547" y="2513239"/>
            <a:ext cx="3879215" cy="64960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5875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Situation</a:t>
            </a:r>
            <a:endParaRPr sz="1000">
              <a:latin typeface="Arial"/>
              <a:cs typeface="Arial"/>
            </a:endParaRPr>
          </a:p>
          <a:p>
            <a:pPr marL="12700" marR="5080" indent="-635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network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100,000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nodes,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local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list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size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30,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30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attackers.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y-</a:t>
            </a:r>
            <a:r>
              <a:rPr sz="900" dirty="0">
                <a:latin typeface="Arial"/>
                <a:cs typeface="Arial"/>
              </a:rPr>
              <a:t>axis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shows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number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links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only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attackers.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After </a:t>
            </a:r>
            <a:r>
              <a:rPr sz="900" dirty="0">
                <a:latin typeface="Arial"/>
                <a:cs typeface="Arial"/>
              </a:rPr>
              <a:t>less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300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rounds,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attackers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full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control.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8" name="object 8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3467" y="3349927"/>
            <a:ext cx="51117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5" action="ppaction://hlinksldjump"/>
              </a:rPr>
              <a:t>Secure</a:t>
            </a:r>
            <a:r>
              <a:rPr sz="500" spc="-2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gossiping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35704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Gossip-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based</a:t>
            </a:r>
            <a:r>
              <a:rPr sz="500" spc="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A</a:t>
            </a:r>
            <a:r>
              <a:rPr spc="-35" dirty="0"/>
              <a:t> </a:t>
            </a:r>
            <a:r>
              <a:rPr dirty="0"/>
              <a:t>solution:</a:t>
            </a:r>
            <a:r>
              <a:rPr spc="40" dirty="0"/>
              <a:t> </a:t>
            </a:r>
            <a:r>
              <a:rPr dirty="0"/>
              <a:t>gathering</a:t>
            </a:r>
            <a:r>
              <a:rPr spc="-30" dirty="0"/>
              <a:t> </a:t>
            </a:r>
            <a:r>
              <a:rPr spc="-10" dirty="0"/>
              <a:t>statistics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3547" y="451505"/>
            <a:ext cx="3917315" cy="30162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1499"/>
              </a:lnSpc>
              <a:spcBef>
                <a:spcPts val="80"/>
              </a:spcBef>
            </a:pPr>
            <a:r>
              <a:rPr sz="900" dirty="0">
                <a:latin typeface="Arial"/>
                <a:cs typeface="Arial"/>
              </a:rPr>
              <a:t>This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measuring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indegree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distributions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tells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us: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fraction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nodes (y-</a:t>
            </a:r>
            <a:r>
              <a:rPr sz="900" dirty="0">
                <a:latin typeface="Arial"/>
                <a:cs typeface="Arial"/>
              </a:rPr>
              <a:t>axis)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how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many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other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pointing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(x-axis)?</a:t>
            </a:r>
            <a:endParaRPr sz="90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5241" y="1036116"/>
            <a:ext cx="961034" cy="81747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47621" y="1035202"/>
            <a:ext cx="960119" cy="81838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160001" y="1035202"/>
            <a:ext cx="961034" cy="818388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41947" y="2004267"/>
            <a:ext cx="3904615" cy="70104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430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Basic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approach</a:t>
            </a:r>
            <a:endParaRPr sz="1000">
              <a:latin typeface="Arial"/>
              <a:cs typeface="Arial"/>
            </a:endParaRPr>
          </a:p>
          <a:p>
            <a:pPr marL="17780" marR="5080" indent="-5715">
              <a:lnSpc>
                <a:spcPct val="111600"/>
              </a:lnSpc>
              <a:spcBef>
                <a:spcPts val="170"/>
              </a:spcBef>
            </a:pPr>
            <a:r>
              <a:rPr sz="900" dirty="0">
                <a:latin typeface="Arial"/>
                <a:cs typeface="Arial"/>
              </a:rPr>
              <a:t>When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benign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initiates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exchange,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either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result</a:t>
            </a:r>
            <a:r>
              <a:rPr sz="900" spc="-25" dirty="0">
                <a:latin typeface="Arial"/>
                <a:cs typeface="Arial"/>
              </a:rPr>
              <a:t> for </a:t>
            </a:r>
            <a:r>
              <a:rPr sz="900" dirty="0">
                <a:latin typeface="Arial"/>
                <a:cs typeface="Arial"/>
              </a:rPr>
              <a:t>gathering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statistics,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updating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local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list.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attacker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limbo: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will</a:t>
            </a:r>
            <a:r>
              <a:rPr sz="900" spc="-25" dirty="0">
                <a:latin typeface="Arial"/>
                <a:cs typeface="Arial"/>
              </a:rPr>
              <a:t> its </a:t>
            </a:r>
            <a:r>
              <a:rPr sz="900" dirty="0">
                <a:latin typeface="Arial"/>
                <a:cs typeface="Arial"/>
              </a:rPr>
              <a:t>response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statistical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purposes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functional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purposes?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0" name="object 10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53467" y="3349927"/>
            <a:ext cx="51117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7" action="ppaction://hlinksldjump"/>
              </a:rPr>
              <a:t>Secure</a:t>
            </a:r>
            <a:r>
              <a:rPr sz="500" spc="-25" dirty="0">
                <a:latin typeface="Arial"/>
                <a:cs typeface="Arial"/>
                <a:hlinkClick r:id="rId7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7" action="ppaction://hlinksldjump"/>
              </a:rPr>
              <a:t>gossiping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35704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Gossip-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based</a:t>
            </a:r>
            <a:r>
              <a:rPr sz="500" spc="3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A</a:t>
            </a:r>
            <a:r>
              <a:rPr spc="-35" dirty="0"/>
              <a:t> </a:t>
            </a:r>
            <a:r>
              <a:rPr dirty="0"/>
              <a:t>solution:</a:t>
            </a:r>
            <a:r>
              <a:rPr spc="40" dirty="0"/>
              <a:t> </a:t>
            </a:r>
            <a:r>
              <a:rPr dirty="0"/>
              <a:t>gathering</a:t>
            </a:r>
            <a:r>
              <a:rPr spc="-30" dirty="0"/>
              <a:t> </a:t>
            </a:r>
            <a:r>
              <a:rPr spc="-10" dirty="0"/>
              <a:t>statistics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3547" y="451505"/>
            <a:ext cx="3917315" cy="30162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1499"/>
              </a:lnSpc>
              <a:spcBef>
                <a:spcPts val="80"/>
              </a:spcBef>
            </a:pPr>
            <a:r>
              <a:rPr sz="900" dirty="0">
                <a:latin typeface="Arial"/>
                <a:cs typeface="Arial"/>
              </a:rPr>
              <a:t>This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measuring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indegree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distributions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tells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us: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fraction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nodes (y-</a:t>
            </a:r>
            <a:r>
              <a:rPr sz="900" dirty="0">
                <a:latin typeface="Arial"/>
                <a:cs typeface="Arial"/>
              </a:rPr>
              <a:t>axis)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how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many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other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pointing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(x-axis)?</a:t>
            </a:r>
            <a:endParaRPr sz="90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5241" y="1036116"/>
            <a:ext cx="961034" cy="81747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47621" y="1035202"/>
            <a:ext cx="960119" cy="81838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160001" y="1035202"/>
            <a:ext cx="961034" cy="818388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41947" y="2004267"/>
            <a:ext cx="3919220" cy="125984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430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Basic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approach</a:t>
            </a:r>
            <a:endParaRPr sz="1000">
              <a:latin typeface="Arial"/>
              <a:cs typeface="Arial"/>
            </a:endParaRPr>
          </a:p>
          <a:p>
            <a:pPr marL="17780" marR="19050" indent="-5715">
              <a:lnSpc>
                <a:spcPct val="111600"/>
              </a:lnSpc>
              <a:spcBef>
                <a:spcPts val="170"/>
              </a:spcBef>
            </a:pPr>
            <a:r>
              <a:rPr sz="900" dirty="0">
                <a:latin typeface="Arial"/>
                <a:cs typeface="Arial"/>
              </a:rPr>
              <a:t>When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benign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initiates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exchange,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either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result</a:t>
            </a:r>
            <a:r>
              <a:rPr sz="900" spc="-25" dirty="0">
                <a:latin typeface="Arial"/>
                <a:cs typeface="Arial"/>
              </a:rPr>
              <a:t> for </a:t>
            </a:r>
            <a:r>
              <a:rPr sz="900" dirty="0">
                <a:latin typeface="Arial"/>
                <a:cs typeface="Arial"/>
              </a:rPr>
              <a:t>gathering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statistics,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updating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local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list.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attacker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limbo: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will</a:t>
            </a:r>
            <a:r>
              <a:rPr sz="900" spc="-25" dirty="0">
                <a:latin typeface="Arial"/>
                <a:cs typeface="Arial"/>
              </a:rPr>
              <a:t> its </a:t>
            </a:r>
            <a:r>
              <a:rPr sz="900" dirty="0">
                <a:latin typeface="Arial"/>
                <a:cs typeface="Arial"/>
              </a:rPr>
              <a:t>response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statistical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purposes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functional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purposes?</a:t>
            </a:r>
            <a:endParaRPr sz="900">
              <a:latin typeface="Arial"/>
              <a:cs typeface="Arial"/>
            </a:endParaRPr>
          </a:p>
          <a:p>
            <a:pPr marL="17780">
              <a:lnSpc>
                <a:spcPct val="100000"/>
              </a:lnSpc>
              <a:spcBef>
                <a:spcPts val="810"/>
              </a:spcBef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Observation</a:t>
            </a:r>
            <a:endParaRPr sz="1000">
              <a:latin typeface="Arial"/>
              <a:cs typeface="Arial"/>
            </a:endParaRPr>
          </a:p>
          <a:p>
            <a:pPr marL="17780" marR="5080" indent="-5715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When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gathering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statistics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may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reveal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colluders,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colluding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will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forced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behave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according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protocol.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0" name="object 10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53467" y="3349927"/>
            <a:ext cx="51117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7" action="ppaction://hlinksldjump"/>
              </a:rPr>
              <a:t>Secure</a:t>
            </a:r>
            <a:r>
              <a:rPr sz="500" spc="-25" dirty="0">
                <a:latin typeface="Arial"/>
                <a:cs typeface="Arial"/>
                <a:hlinkClick r:id="rId7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7" action="ppaction://hlinksldjump"/>
              </a:rPr>
              <a:t>gossiping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784028" y="-1515"/>
            <a:ext cx="77089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Distributed</a:t>
            </a:r>
            <a:r>
              <a:rPr sz="500" spc="-2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event</a:t>
            </a:r>
            <a:r>
              <a:rPr sz="500" spc="-1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matching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181419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Distributed</a:t>
            </a:r>
            <a:r>
              <a:rPr sz="1200" spc="-6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event</a:t>
            </a:r>
            <a:r>
              <a:rPr sz="1200" spc="-6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matching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35558" y="572968"/>
            <a:ext cx="3144591" cy="109289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21894" y="1792330"/>
            <a:ext cx="3797935" cy="759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Principle</a:t>
            </a:r>
            <a:endParaRPr sz="1000">
              <a:latin typeface="Arial"/>
              <a:cs typeface="Arial"/>
            </a:endParaRPr>
          </a:p>
          <a:p>
            <a:pPr marL="287020" indent="-116839">
              <a:lnSpc>
                <a:spcPct val="100000"/>
              </a:lnSpc>
              <a:spcBef>
                <a:spcPts val="695"/>
              </a:spcBef>
              <a:buClr>
                <a:srgbClr val="3333B2"/>
              </a:buClr>
              <a:buFont typeface="Menlo"/>
              <a:buChar char="•"/>
              <a:tabLst>
                <a:tab pos="287655" algn="l"/>
              </a:tabLst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specifies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events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interested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subscription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i="1" spc="-25" dirty="0">
                <a:latin typeface="Arial"/>
                <a:cs typeface="Arial"/>
              </a:rPr>
              <a:t>S</a:t>
            </a:r>
            <a:r>
              <a:rPr sz="900" spc="-25" dirty="0">
                <a:latin typeface="Arial"/>
                <a:cs typeface="Arial"/>
              </a:rPr>
              <a:t>)</a:t>
            </a:r>
            <a:endParaRPr sz="900">
              <a:latin typeface="Arial"/>
              <a:cs typeface="Arial"/>
            </a:endParaRPr>
          </a:p>
          <a:p>
            <a:pPr marL="285750" indent="-115570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286385" algn="l"/>
              </a:tabLst>
            </a:pPr>
            <a:r>
              <a:rPr sz="900" dirty="0">
                <a:latin typeface="Arial"/>
                <a:cs typeface="Arial"/>
              </a:rPr>
              <a:t>When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publishes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a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notification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N</a:t>
            </a:r>
            <a:r>
              <a:rPr sz="900" i="1" spc="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need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whether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50" dirty="0">
                <a:latin typeface="Arial"/>
                <a:cs typeface="Arial"/>
              </a:rPr>
              <a:t>S</a:t>
            </a:r>
            <a:endParaRPr sz="900">
              <a:latin typeface="Arial"/>
              <a:cs typeface="Arial"/>
            </a:endParaRPr>
          </a:p>
          <a:p>
            <a:pPr marL="290830">
              <a:lnSpc>
                <a:spcPct val="100000"/>
              </a:lnSpc>
              <a:spcBef>
                <a:spcPts val="125"/>
              </a:spcBef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matches</a:t>
            </a:r>
            <a:r>
              <a:rPr sz="9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i="1" spc="-25" dirty="0">
                <a:latin typeface="Arial"/>
                <a:cs typeface="Arial"/>
              </a:rPr>
              <a:t>N</a:t>
            </a:r>
            <a:r>
              <a:rPr sz="900" spc="-2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784028" y="-1515"/>
            <a:ext cx="77089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Distributed</a:t>
            </a:r>
            <a:r>
              <a:rPr sz="500" spc="-2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event</a:t>
            </a:r>
            <a:r>
              <a:rPr sz="500" spc="-1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matching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181419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Distributed</a:t>
            </a:r>
            <a:r>
              <a:rPr sz="1200" spc="-6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event</a:t>
            </a:r>
            <a:r>
              <a:rPr sz="1200" spc="-6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matching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35558" y="572968"/>
            <a:ext cx="3144591" cy="109289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09194" y="1792330"/>
            <a:ext cx="3823335" cy="12426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Principle</a:t>
            </a:r>
            <a:endParaRPr sz="1000">
              <a:latin typeface="Arial"/>
              <a:cs typeface="Arial"/>
            </a:endParaRPr>
          </a:p>
          <a:p>
            <a:pPr marL="299720" indent="-116839">
              <a:lnSpc>
                <a:spcPct val="100000"/>
              </a:lnSpc>
              <a:spcBef>
                <a:spcPts val="695"/>
              </a:spcBef>
              <a:buClr>
                <a:srgbClr val="3333B2"/>
              </a:buClr>
              <a:buFont typeface="Menlo"/>
              <a:buChar char="•"/>
              <a:tabLst>
                <a:tab pos="300355" algn="l"/>
              </a:tabLst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specifies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events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interested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subscription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i="1" spc="-25" dirty="0">
                <a:latin typeface="Arial"/>
                <a:cs typeface="Arial"/>
              </a:rPr>
              <a:t>S</a:t>
            </a:r>
            <a:r>
              <a:rPr sz="900" spc="-25" dirty="0">
                <a:latin typeface="Arial"/>
                <a:cs typeface="Arial"/>
              </a:rPr>
              <a:t>)</a:t>
            </a:r>
            <a:endParaRPr sz="900">
              <a:latin typeface="Arial"/>
              <a:cs typeface="Arial"/>
            </a:endParaRPr>
          </a:p>
          <a:p>
            <a:pPr marL="298450" indent="-115570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299085" algn="l"/>
              </a:tabLst>
            </a:pPr>
            <a:r>
              <a:rPr sz="900" dirty="0">
                <a:latin typeface="Arial"/>
                <a:cs typeface="Arial"/>
              </a:rPr>
              <a:t>When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publishes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a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notification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N</a:t>
            </a:r>
            <a:r>
              <a:rPr sz="900" i="1" spc="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need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whether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50" dirty="0">
                <a:latin typeface="Arial"/>
                <a:cs typeface="Arial"/>
              </a:rPr>
              <a:t>S</a:t>
            </a:r>
            <a:endParaRPr sz="900">
              <a:latin typeface="Arial"/>
              <a:cs typeface="Arial"/>
            </a:endParaRPr>
          </a:p>
          <a:p>
            <a:pPr marL="303530">
              <a:lnSpc>
                <a:spcPct val="100000"/>
              </a:lnSpc>
              <a:spcBef>
                <a:spcPts val="125"/>
              </a:spcBef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matches</a:t>
            </a:r>
            <a:r>
              <a:rPr sz="9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i="1" spc="-25" dirty="0">
                <a:latin typeface="Arial"/>
                <a:cs typeface="Arial"/>
              </a:rPr>
              <a:t>N</a:t>
            </a:r>
            <a:r>
              <a:rPr sz="900" spc="-2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50">
              <a:latin typeface="Arial"/>
              <a:cs typeface="Arial"/>
            </a:endParaRPr>
          </a:p>
          <a:p>
            <a:pPr marL="50800">
              <a:lnSpc>
                <a:spcPct val="100000"/>
              </a:lnSpc>
            </a:pP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Hard</a:t>
            </a:r>
            <a:r>
              <a:rPr sz="10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C80000"/>
                </a:solidFill>
                <a:latin typeface="Arial"/>
                <a:cs typeface="Arial"/>
              </a:rPr>
              <a:t>part</a:t>
            </a:r>
            <a:endParaRPr sz="1000">
              <a:latin typeface="Arial"/>
              <a:cs typeface="Arial"/>
            </a:endParaRPr>
          </a:p>
          <a:p>
            <a:pPr marL="50800">
              <a:lnSpc>
                <a:spcPct val="100000"/>
              </a:lnSpc>
              <a:spcBef>
                <a:spcPts val="295"/>
              </a:spcBef>
            </a:pPr>
            <a:r>
              <a:rPr sz="900" dirty="0">
                <a:latin typeface="Arial"/>
                <a:cs typeface="Arial"/>
              </a:rPr>
              <a:t>Implementing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match</a:t>
            </a:r>
            <a:r>
              <a:rPr sz="9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function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scalable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manner.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42690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Distributed</a:t>
            </a:r>
            <a:r>
              <a:rPr sz="500" spc="-2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event</a:t>
            </a:r>
            <a:r>
              <a:rPr sz="500" spc="-1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matching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General</a:t>
            </a:r>
            <a:r>
              <a:rPr spc="-65" dirty="0"/>
              <a:t> </a:t>
            </a:r>
            <a:r>
              <a:rPr spc="-10" dirty="0"/>
              <a:t>approach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8650" y="443244"/>
            <a:ext cx="3930015" cy="2680335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660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What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is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needed</a:t>
            </a:r>
            <a:endParaRPr sz="1000">
              <a:latin typeface="Arial"/>
              <a:cs typeface="Arial"/>
            </a:endParaRPr>
          </a:p>
          <a:p>
            <a:pPr marL="283845" indent="-120650">
              <a:lnSpc>
                <a:spcPct val="100000"/>
              </a:lnSpc>
              <a:spcBef>
                <a:spcPts val="500"/>
              </a:spcBef>
              <a:buClr>
                <a:srgbClr val="3333B2"/>
              </a:buClr>
              <a:buFont typeface="Menlo"/>
              <a:buChar char="•"/>
              <a:tabLst>
                <a:tab pos="284480" algn="l"/>
              </a:tabLst>
            </a:pPr>
            <a:r>
              <a:rPr sz="900" i="1" dirty="0">
                <a:solidFill>
                  <a:srgbClr val="C80000"/>
                </a:solidFill>
                <a:latin typeface="Arial"/>
                <a:cs typeface="Arial"/>
              </a:rPr>
              <a:t>sub2node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(</a:t>
            </a:r>
            <a:r>
              <a:rPr sz="900" i="1" dirty="0">
                <a:solidFill>
                  <a:srgbClr val="C80000"/>
                </a:solidFill>
                <a:latin typeface="Arial"/>
                <a:cs typeface="Arial"/>
              </a:rPr>
              <a:t>S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)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map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subscription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900" i="1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nonempty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subset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S</a:t>
            </a:r>
            <a:r>
              <a:rPr sz="900" b="1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0" dirty="0">
                <a:latin typeface="Arial"/>
                <a:cs typeface="Arial"/>
              </a:rPr>
              <a:t> servers</a:t>
            </a:r>
            <a:endParaRPr sz="900">
              <a:latin typeface="Arial"/>
              <a:cs typeface="Arial"/>
            </a:endParaRPr>
          </a:p>
          <a:p>
            <a:pPr marL="31115" marR="128270" indent="253365">
              <a:lnSpc>
                <a:spcPts val="1600"/>
              </a:lnSpc>
              <a:spcBef>
                <a:spcPts val="45"/>
              </a:spcBef>
              <a:buClr>
                <a:srgbClr val="3333B2"/>
              </a:buClr>
              <a:buFont typeface="Menlo"/>
              <a:buChar char="•"/>
              <a:tabLst>
                <a:tab pos="284480" algn="l"/>
              </a:tabLst>
            </a:pPr>
            <a:r>
              <a:rPr sz="900" i="1" dirty="0">
                <a:solidFill>
                  <a:srgbClr val="C80000"/>
                </a:solidFill>
                <a:latin typeface="Arial"/>
                <a:cs typeface="Arial"/>
              </a:rPr>
              <a:t>not2node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(</a:t>
            </a:r>
            <a:r>
              <a:rPr sz="900" i="1" dirty="0">
                <a:solidFill>
                  <a:srgbClr val="C80000"/>
                </a:solidFill>
                <a:latin typeface="Arial"/>
                <a:cs typeface="Arial"/>
              </a:rPr>
              <a:t>N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)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map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notification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N</a:t>
            </a:r>
            <a:r>
              <a:rPr sz="900" i="1" spc="6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nonempty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subset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N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0" dirty="0">
                <a:latin typeface="Arial"/>
                <a:cs typeface="Arial"/>
              </a:rPr>
              <a:t> servers </a:t>
            </a:r>
            <a:r>
              <a:rPr sz="900" dirty="0">
                <a:latin typeface="Arial"/>
                <a:cs typeface="Arial"/>
              </a:rPr>
              <a:t>Make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sure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b="1" spc="-10" dirty="0">
                <a:latin typeface="Arial"/>
                <a:cs typeface="Arial"/>
              </a:rPr>
              <a:t>S</a:t>
            </a:r>
            <a:r>
              <a:rPr sz="900" b="1" spc="-130" dirty="0">
                <a:latin typeface="Arial"/>
                <a:cs typeface="Arial"/>
              </a:rPr>
              <a:t> </a:t>
            </a:r>
            <a:r>
              <a:rPr sz="900" i="1" spc="50" dirty="0">
                <a:latin typeface="Menlo"/>
                <a:cs typeface="Menlo"/>
              </a:rPr>
              <a:t>∩</a:t>
            </a:r>
            <a:r>
              <a:rPr sz="900" i="1" spc="-420" dirty="0">
                <a:latin typeface="Menlo"/>
                <a:cs typeface="Menlo"/>
              </a:rPr>
              <a:t> </a:t>
            </a:r>
            <a:r>
              <a:rPr sz="900" b="1" dirty="0">
                <a:latin typeface="Arial"/>
                <a:cs typeface="Arial"/>
              </a:rPr>
              <a:t>N</a:t>
            </a:r>
            <a:r>
              <a:rPr sz="900" b="1" spc="-60" dirty="0">
                <a:latin typeface="Arial"/>
                <a:cs typeface="Arial"/>
              </a:rPr>
              <a:t> </a:t>
            </a:r>
            <a:r>
              <a:rPr sz="900" i="1" spc="-459" dirty="0">
                <a:latin typeface="Menlo"/>
                <a:cs typeface="Menlo"/>
              </a:rPr>
              <a:t≯</a:t>
            </a:r>
            <a:r>
              <a:rPr sz="900" spc="95" dirty="0">
                <a:latin typeface="Arial"/>
                <a:cs typeface="Arial"/>
              </a:rPr>
              <a:t>=</a:t>
            </a:r>
            <a:r>
              <a:rPr lang="en-US" sz="900" spc="-50" dirty="0">
                <a:latin typeface="Arial"/>
                <a:cs typeface="Arial"/>
              </a:rPr>
              <a:t> emptyset</a:t>
            </a:r>
            <a:endParaRPr sz="900">
              <a:latin typeface="Arial"/>
              <a:cs typeface="Arial"/>
            </a:endParaRPr>
          </a:p>
          <a:p>
            <a:pPr marL="31115">
              <a:lnSpc>
                <a:spcPct val="100000"/>
              </a:lnSpc>
              <a:spcBef>
                <a:spcPts val="675"/>
              </a:spcBef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Observations</a:t>
            </a:r>
            <a:endParaRPr sz="1000">
              <a:latin typeface="Arial"/>
              <a:cs typeface="Arial"/>
            </a:endParaRPr>
          </a:p>
          <a:p>
            <a:pPr marL="283845" indent="-120650">
              <a:lnSpc>
                <a:spcPct val="100000"/>
              </a:lnSpc>
              <a:spcBef>
                <a:spcPts val="505"/>
              </a:spcBef>
              <a:buClr>
                <a:srgbClr val="3333B2"/>
              </a:buClr>
              <a:buFont typeface="Menlo"/>
              <a:buChar char="•"/>
              <a:tabLst>
                <a:tab pos="284480" algn="l"/>
              </a:tabLst>
            </a:pPr>
            <a:r>
              <a:rPr sz="900" spc="-10" dirty="0">
                <a:latin typeface="Arial"/>
                <a:cs typeface="Arial"/>
              </a:rPr>
              <a:t>Centralized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solution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simple:</a:t>
            </a:r>
            <a:r>
              <a:rPr sz="900" spc="4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S</a:t>
            </a:r>
            <a:r>
              <a:rPr sz="900" b="1" spc="-60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N</a:t>
            </a:r>
            <a:r>
              <a:rPr sz="900" b="1" spc="-60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i="1" spc="-45" dirty="0">
                <a:latin typeface="Menlo"/>
                <a:cs typeface="Menlo"/>
              </a:rPr>
              <a:t>{</a:t>
            </a:r>
            <a:r>
              <a:rPr sz="900" i="1" spc="-45" dirty="0">
                <a:latin typeface="Arial"/>
                <a:cs typeface="Arial"/>
              </a:rPr>
              <a:t>s</a:t>
            </a:r>
            <a:r>
              <a:rPr sz="900" i="1" spc="-45" dirty="0">
                <a:latin typeface="Menlo"/>
                <a:cs typeface="Menlo"/>
              </a:rPr>
              <a:t>}</a:t>
            </a:r>
            <a:r>
              <a:rPr sz="900" spc="-45" dirty="0">
                <a:latin typeface="Arial"/>
                <a:cs typeface="Arial"/>
              </a:rPr>
              <a:t>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i.e.</a:t>
            </a:r>
            <a:r>
              <a:rPr sz="900" spc="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single</a:t>
            </a:r>
            <a:r>
              <a:rPr sz="900" spc="-10" dirty="0">
                <a:latin typeface="Arial"/>
                <a:cs typeface="Arial"/>
              </a:rPr>
              <a:t> server.</a:t>
            </a:r>
            <a:endParaRPr sz="900">
              <a:latin typeface="Arial"/>
              <a:cs typeface="Arial"/>
            </a:endParaRPr>
          </a:p>
          <a:p>
            <a:pPr marL="280035" marR="123825" indent="-116205">
              <a:lnSpc>
                <a:spcPct val="111600"/>
              </a:lnSpc>
              <a:spcBef>
                <a:spcPts val="400"/>
              </a:spcBef>
              <a:buFont typeface="Menlo"/>
              <a:buChar char="•"/>
              <a:tabLst>
                <a:tab pos="284480" algn="l"/>
              </a:tabLst>
            </a:pP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Topic-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based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publish-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subscribe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also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simple:</a:t>
            </a:r>
            <a:r>
              <a:rPr sz="900" spc="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900" i="1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N</a:t>
            </a:r>
            <a:r>
              <a:rPr sz="900" i="1" spc="5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0" dirty="0">
                <a:latin typeface="Arial"/>
                <a:cs typeface="Arial"/>
              </a:rPr>
              <a:t> tagged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single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topic</a:t>
            </a:r>
            <a:r>
              <a:rPr sz="900" dirty="0">
                <a:latin typeface="Arial"/>
                <a:cs typeface="Arial"/>
              </a:rPr>
              <a:t>;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topic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handled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single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25" dirty="0">
                <a:latin typeface="Arial"/>
                <a:cs typeface="Arial"/>
              </a:rPr>
              <a:t> (a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rendezevous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node</a:t>
            </a:r>
            <a:r>
              <a:rPr sz="900" dirty="0">
                <a:latin typeface="Arial"/>
                <a:cs typeface="Arial"/>
              </a:rPr>
              <a:t>).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Several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topics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handled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same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server).</a:t>
            </a:r>
            <a:endParaRPr sz="900">
              <a:latin typeface="Arial"/>
              <a:cs typeface="Arial"/>
            </a:endParaRPr>
          </a:p>
          <a:p>
            <a:pPr marL="280035" marR="17780" indent="-116839">
              <a:lnSpc>
                <a:spcPct val="111600"/>
              </a:lnSpc>
              <a:spcBef>
                <a:spcPts val="395"/>
              </a:spcBef>
              <a:buFont typeface="Menlo"/>
              <a:buChar char="•"/>
              <a:tabLst>
                <a:tab pos="284480" algn="l"/>
              </a:tabLst>
            </a:pP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Content-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based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publish-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subscribe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tough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subscription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takes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form 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attribute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value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pair,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example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values:</a:t>
            </a:r>
            <a:endParaRPr sz="900">
              <a:latin typeface="Arial"/>
              <a:cs typeface="Arial"/>
            </a:endParaRPr>
          </a:p>
          <a:p>
            <a:pPr marL="537210" lvl="1" indent="-120650">
              <a:lnSpc>
                <a:spcPct val="100000"/>
              </a:lnSpc>
              <a:spcBef>
                <a:spcPts val="525"/>
              </a:spcBef>
              <a:buClr>
                <a:srgbClr val="C80000"/>
              </a:buClr>
              <a:buFont typeface="Menlo"/>
              <a:buChar char="•"/>
              <a:tabLst>
                <a:tab pos="537845" algn="l"/>
              </a:tabLst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range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“1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i="1" spc="150" dirty="0">
                <a:latin typeface="Menlo"/>
                <a:cs typeface="Menlo"/>
              </a:rPr>
              <a:t>≤</a:t>
            </a:r>
            <a:r>
              <a:rPr sz="900" i="1" spc="-345" dirty="0">
                <a:latin typeface="Menlo"/>
                <a:cs typeface="Menlo"/>
              </a:rPr>
              <a:t> </a:t>
            </a:r>
            <a:r>
              <a:rPr sz="900" i="1" dirty="0">
                <a:latin typeface="Arial"/>
                <a:cs typeface="Arial"/>
              </a:rPr>
              <a:t>x</a:t>
            </a:r>
            <a:r>
              <a:rPr sz="900" i="1" spc="25" dirty="0">
                <a:latin typeface="Arial"/>
                <a:cs typeface="Arial"/>
              </a:rPr>
              <a:t> </a:t>
            </a:r>
            <a:r>
              <a:rPr sz="900" i="1" spc="60" dirty="0">
                <a:latin typeface="STIX Two Text"/>
                <a:cs typeface="STIX Two Text"/>
              </a:rPr>
              <a:t>&lt;</a:t>
            </a:r>
            <a:r>
              <a:rPr sz="900" i="1" spc="-10" dirty="0">
                <a:latin typeface="STIX Two Text"/>
                <a:cs typeface="STIX Two Text"/>
              </a:rPr>
              <a:t> </a:t>
            </a:r>
            <a:r>
              <a:rPr sz="900" spc="-25" dirty="0">
                <a:latin typeface="Arial"/>
                <a:cs typeface="Arial"/>
              </a:rPr>
              <a:t>10”</a:t>
            </a:r>
            <a:endParaRPr sz="900">
              <a:latin typeface="Arial"/>
              <a:cs typeface="Arial"/>
            </a:endParaRPr>
          </a:p>
          <a:p>
            <a:pPr marL="537210" lvl="1" indent="-120650">
              <a:lnSpc>
                <a:spcPct val="100000"/>
              </a:lnSpc>
              <a:spcBef>
                <a:spcPts val="125"/>
              </a:spcBef>
              <a:buClr>
                <a:srgbClr val="C80000"/>
              </a:buClr>
              <a:buFont typeface="Menlo"/>
              <a:buChar char="•"/>
              <a:tabLst>
                <a:tab pos="537845" algn="l"/>
              </a:tabLst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containment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“</a:t>
            </a:r>
            <a:r>
              <a:rPr sz="900" i="1" dirty="0">
                <a:latin typeface="Arial"/>
                <a:cs typeface="Arial"/>
              </a:rPr>
              <a:t>x</a:t>
            </a:r>
            <a:r>
              <a:rPr sz="900" i="1" spc="30" dirty="0">
                <a:latin typeface="Arial"/>
                <a:cs typeface="Arial"/>
              </a:rPr>
              <a:t> </a:t>
            </a:r>
            <a:r>
              <a:rPr sz="900" i="1" spc="50" dirty="0">
                <a:latin typeface="Menlo"/>
                <a:cs typeface="Menlo"/>
              </a:rPr>
              <a:t>∈</a:t>
            </a:r>
            <a:r>
              <a:rPr sz="900" i="1" spc="-345" dirty="0">
                <a:latin typeface="Menlo"/>
                <a:cs typeface="Menlo"/>
              </a:rPr>
              <a:t> </a:t>
            </a:r>
            <a:r>
              <a:rPr sz="900" i="1" spc="-10" dirty="0">
                <a:latin typeface="Menlo"/>
                <a:cs typeface="Menlo"/>
              </a:rPr>
              <a:t>{</a:t>
            </a:r>
            <a:r>
              <a:rPr sz="900" i="1" spc="-10" dirty="0">
                <a:latin typeface="Arial"/>
                <a:cs typeface="Arial"/>
              </a:rPr>
              <a:t>red</a:t>
            </a:r>
            <a:r>
              <a:rPr sz="900" i="1" spc="-10" dirty="0">
                <a:latin typeface="STIX Two Text"/>
                <a:cs typeface="STIX Two Text"/>
              </a:rPr>
              <a:t>,</a:t>
            </a:r>
            <a:r>
              <a:rPr sz="900" i="1" spc="-105" dirty="0">
                <a:latin typeface="STIX Two Text"/>
                <a:cs typeface="STIX Two Text"/>
              </a:rPr>
              <a:t> </a:t>
            </a:r>
            <a:r>
              <a:rPr sz="900" i="1" spc="-10" dirty="0">
                <a:latin typeface="Arial"/>
                <a:cs typeface="Arial"/>
              </a:rPr>
              <a:t>blue</a:t>
            </a:r>
            <a:r>
              <a:rPr sz="900" i="1" spc="-10" dirty="0">
                <a:latin typeface="Menlo"/>
                <a:cs typeface="Menlo"/>
              </a:rPr>
              <a:t>}</a:t>
            </a:r>
            <a:r>
              <a:rPr sz="900" spc="-10" dirty="0">
                <a:latin typeface="Arial"/>
                <a:cs typeface="Arial"/>
              </a:rPr>
              <a:t>”</a:t>
            </a:r>
            <a:endParaRPr sz="900">
              <a:latin typeface="Arial"/>
              <a:cs typeface="Arial"/>
            </a:endParaRPr>
          </a:p>
          <a:p>
            <a:pPr marL="537210" lvl="1" indent="-120650">
              <a:lnSpc>
                <a:spcPct val="100000"/>
              </a:lnSpc>
              <a:spcBef>
                <a:spcPts val="25"/>
              </a:spcBef>
              <a:buClr>
                <a:srgbClr val="C80000"/>
              </a:buClr>
              <a:buFont typeface="Menlo"/>
              <a:buChar char="•"/>
              <a:tabLst>
                <a:tab pos="537845" algn="l"/>
              </a:tabLst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prefix</a:t>
            </a:r>
            <a:r>
              <a:rPr sz="9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9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suffix</a:t>
            </a:r>
            <a:r>
              <a:rPr sz="9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expressions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spc="95" dirty="0">
                <a:latin typeface="Arial"/>
                <a:cs typeface="Arial"/>
              </a:rPr>
              <a:t>“</a:t>
            </a:r>
            <a:r>
              <a:rPr sz="1000" spc="95" dirty="0">
                <a:latin typeface="Times New Roman"/>
                <a:cs typeface="Times New Roman"/>
              </a:rPr>
              <a:t>url.startswith("https")</a:t>
            </a:r>
            <a:r>
              <a:rPr sz="900" spc="95" dirty="0">
                <a:latin typeface="Arial"/>
                <a:cs typeface="Arial"/>
              </a:rPr>
              <a:t>”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82232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4" action="ppaction://hlinksldjump"/>
              </a:rPr>
              <a:t>Centralized</a:t>
            </a:r>
            <a:r>
              <a:rPr sz="500" spc="6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implementations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95750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The</a:t>
            </a:r>
            <a:r>
              <a:rPr spc="-40" dirty="0"/>
              <a:t> </a:t>
            </a:r>
            <a:r>
              <a:rPr spc="-10" dirty="0"/>
              <a:t>Happened-</a:t>
            </a:r>
            <a:r>
              <a:rPr dirty="0"/>
              <a:t>before</a:t>
            </a:r>
            <a:r>
              <a:rPr spc="-35" dirty="0"/>
              <a:t> </a:t>
            </a:r>
            <a:r>
              <a:rPr spc="-10" dirty="0"/>
              <a:t>relationship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6547" y="499476"/>
            <a:ext cx="3975100" cy="236918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43180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Issue</a:t>
            </a:r>
            <a:endParaRPr sz="1000">
              <a:latin typeface="Arial"/>
              <a:cs typeface="Arial"/>
            </a:endParaRPr>
          </a:p>
          <a:p>
            <a:pPr marL="43180" marR="30480" indent="-5715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What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usually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matters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exactly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time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is, </a:t>
            </a:r>
            <a:r>
              <a:rPr sz="900" dirty="0">
                <a:latin typeface="Arial"/>
                <a:cs typeface="Arial"/>
              </a:rPr>
              <a:t>but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order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in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which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events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occur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Requires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notion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of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ordering</a:t>
            </a:r>
            <a:r>
              <a:rPr sz="900" spc="-1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39370">
              <a:lnSpc>
                <a:spcPct val="100000"/>
              </a:lnSpc>
              <a:spcBef>
                <a:spcPts val="74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happened-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before</a:t>
            </a:r>
            <a:r>
              <a:rPr sz="10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relation</a:t>
            </a:r>
            <a:endParaRPr sz="1000">
              <a:latin typeface="Arial"/>
              <a:cs typeface="Arial"/>
            </a:endParaRPr>
          </a:p>
          <a:p>
            <a:pPr marL="295910" marR="181610" indent="-120650">
              <a:lnSpc>
                <a:spcPct val="111600"/>
              </a:lnSpc>
              <a:spcBef>
                <a:spcPts val="565"/>
              </a:spcBef>
              <a:buClr>
                <a:srgbClr val="3333B2"/>
              </a:buClr>
              <a:buFont typeface="Menlo"/>
              <a:buChar char="•"/>
              <a:tabLst>
                <a:tab pos="296545" algn="l"/>
              </a:tabLst>
            </a:pPr>
            <a:r>
              <a:rPr sz="900" dirty="0">
                <a:latin typeface="Arial"/>
                <a:cs typeface="Arial"/>
              </a:rPr>
              <a:t>If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b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two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events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same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i="1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before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-25" dirty="0">
                <a:latin typeface="Arial"/>
                <a:cs typeface="Arial"/>
              </a:rPr>
              <a:t>b</a:t>
            </a:r>
            <a:r>
              <a:rPr sz="900" spc="-25" dirty="0">
                <a:latin typeface="Arial"/>
                <a:cs typeface="Arial"/>
              </a:rPr>
              <a:t>, </a:t>
            </a:r>
            <a:r>
              <a:rPr sz="900" dirty="0">
                <a:latin typeface="Arial"/>
                <a:cs typeface="Arial"/>
              </a:rPr>
              <a:t>then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i="1" spc="-6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→</a:t>
            </a:r>
            <a:r>
              <a:rPr sz="900" i="1" spc="-345" dirty="0">
                <a:latin typeface="Menlo"/>
                <a:cs typeface="Menlo"/>
              </a:rPr>
              <a:t> </a:t>
            </a:r>
            <a:r>
              <a:rPr sz="900" i="1" spc="-25" dirty="0">
                <a:latin typeface="Arial"/>
                <a:cs typeface="Arial"/>
              </a:rPr>
              <a:t>b</a:t>
            </a:r>
            <a:r>
              <a:rPr sz="900" spc="-2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295910" marR="163830" indent="-120650">
              <a:lnSpc>
                <a:spcPct val="111600"/>
              </a:lnSpc>
              <a:buClr>
                <a:srgbClr val="3333B2"/>
              </a:buClr>
              <a:buFont typeface="Menlo"/>
              <a:buChar char="•"/>
              <a:tabLst>
                <a:tab pos="296545" algn="l"/>
              </a:tabLst>
            </a:pPr>
            <a:r>
              <a:rPr sz="900" dirty="0">
                <a:latin typeface="Arial"/>
                <a:cs typeface="Arial"/>
              </a:rPr>
              <a:t>If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i="1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sending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b</a:t>
            </a:r>
            <a:r>
              <a:rPr sz="900" i="1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receipt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message, </a:t>
            </a:r>
            <a:r>
              <a:rPr sz="900" dirty="0">
                <a:latin typeface="Arial"/>
                <a:cs typeface="Arial"/>
              </a:rPr>
              <a:t>then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i="1" spc="-6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→</a:t>
            </a:r>
            <a:r>
              <a:rPr sz="900" i="1" spc="-345" dirty="0">
                <a:latin typeface="Menlo"/>
                <a:cs typeface="Menlo"/>
              </a:rPr>
              <a:t> </a:t>
            </a:r>
            <a:r>
              <a:rPr sz="900" i="1" spc="-50" dirty="0">
                <a:latin typeface="Arial"/>
                <a:cs typeface="Arial"/>
              </a:rPr>
              <a:t>b</a:t>
            </a:r>
            <a:endParaRPr sz="900">
              <a:latin typeface="Arial"/>
              <a:cs typeface="Arial"/>
            </a:endParaRPr>
          </a:p>
          <a:p>
            <a:pPr marL="295910" indent="-1206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296545" algn="l"/>
              </a:tabLst>
            </a:pPr>
            <a:r>
              <a:rPr sz="900" dirty="0">
                <a:latin typeface="Arial"/>
                <a:cs typeface="Arial"/>
              </a:rPr>
              <a:t>If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i="1" spc="-55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→</a:t>
            </a:r>
            <a:r>
              <a:rPr sz="900" i="1" spc="-345" dirty="0">
                <a:latin typeface="Menlo"/>
                <a:cs typeface="Menlo"/>
              </a:rPr>
              <a:t> </a:t>
            </a:r>
            <a:r>
              <a:rPr sz="900" i="1" dirty="0">
                <a:latin typeface="Arial"/>
                <a:cs typeface="Arial"/>
              </a:rPr>
              <a:t>b</a:t>
            </a:r>
            <a:r>
              <a:rPr sz="900" i="1" spc="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b</a:t>
            </a:r>
            <a:r>
              <a:rPr sz="900" i="1" spc="-3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→</a:t>
            </a:r>
            <a:r>
              <a:rPr sz="900" i="1" spc="-345" dirty="0">
                <a:latin typeface="Menlo"/>
                <a:cs typeface="Menlo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i="1" spc="-5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→</a:t>
            </a:r>
            <a:r>
              <a:rPr sz="900" i="1" spc="-345" dirty="0">
                <a:latin typeface="Menlo"/>
                <a:cs typeface="Menlo"/>
              </a:rPr>
              <a:t> </a:t>
            </a:r>
            <a:r>
              <a:rPr sz="900" i="1" spc="-50" dirty="0">
                <a:latin typeface="Arial"/>
                <a:cs typeface="Arial"/>
              </a:rPr>
              <a:t>c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Arial"/>
              <a:cs typeface="Arial"/>
            </a:endParaRPr>
          </a:p>
          <a:p>
            <a:pPr marL="43180">
              <a:lnSpc>
                <a:spcPct val="100000"/>
              </a:lnSpc>
              <a:spcBef>
                <a:spcPts val="5"/>
              </a:spcBef>
            </a:pPr>
            <a:r>
              <a:rPr sz="1000" spc="-20" dirty="0">
                <a:solidFill>
                  <a:srgbClr val="C80000"/>
                </a:solidFill>
                <a:latin typeface="Arial"/>
                <a:cs typeface="Arial"/>
              </a:rPr>
              <a:t>Note</a:t>
            </a:r>
            <a:endParaRPr sz="1000">
              <a:latin typeface="Arial"/>
              <a:cs typeface="Arial"/>
            </a:endParaRPr>
          </a:p>
          <a:p>
            <a:pPr marL="43180" marR="281305" indent="-3810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This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introduces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partial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ordering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of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events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system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concurrently </a:t>
            </a:r>
            <a:r>
              <a:rPr sz="900" dirty="0">
                <a:latin typeface="Arial"/>
                <a:cs typeface="Arial"/>
              </a:rPr>
              <a:t>operating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processes.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69151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3" action="ppaction://hlinksldjump"/>
              </a:rPr>
              <a:t>Lamport’s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784028" y="-1515"/>
            <a:ext cx="77089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Distributed</a:t>
            </a:r>
            <a:r>
              <a:rPr sz="500" spc="-2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event</a:t>
            </a:r>
            <a:r>
              <a:rPr sz="500" spc="-1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matching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114427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Selective</a:t>
            </a:r>
            <a:r>
              <a:rPr sz="1200" spc="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routing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65164" y="561627"/>
            <a:ext cx="1627409" cy="102415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414106" y="561627"/>
            <a:ext cx="1627409" cy="1024158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97941" y="1626217"/>
            <a:ext cx="1672589" cy="3841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0195" algn="ctr">
              <a:lnSpc>
                <a:spcPct val="100000"/>
              </a:lnSpc>
              <a:spcBef>
                <a:spcPts val="95"/>
              </a:spcBef>
            </a:pPr>
            <a:r>
              <a:rPr sz="900" spc="-25" dirty="0">
                <a:latin typeface="Arial"/>
                <a:cs typeface="Arial"/>
              </a:rPr>
              <a:t>(a)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65"/>
              </a:spcBef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(a)</a:t>
            </a:r>
            <a:r>
              <a:rPr sz="900" spc="4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first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broadcast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subscriptions</a:t>
            </a:r>
            <a:endParaRPr sz="9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46214" y="1626217"/>
            <a:ext cx="16510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-25" dirty="0">
                <a:latin typeface="Arial"/>
                <a:cs typeface="Arial"/>
              </a:rPr>
              <a:t>(b)</a:t>
            </a:r>
            <a:endParaRPr sz="9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97941" y="2051781"/>
            <a:ext cx="302387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(b)</a:t>
            </a:r>
            <a:r>
              <a:rPr sz="900" spc="47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forward </a:t>
            </a:r>
            <a:r>
              <a:rPr sz="900" dirty="0">
                <a:latin typeface="Arial"/>
                <a:cs typeface="Arial"/>
              </a:rPr>
              <a:t>notifications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only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relevant rendezvous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nodes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2" name="object 12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53467" y="3349927"/>
            <a:ext cx="82232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6" action="ppaction://hlinksldjump"/>
              </a:rPr>
              <a:t>Centralized</a:t>
            </a:r>
            <a:r>
              <a:rPr sz="500" spc="60" dirty="0">
                <a:latin typeface="Arial"/>
                <a:cs typeface="Arial"/>
                <a:hlinkClick r:id="rId6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6" action="ppaction://hlinksldjump"/>
              </a:rPr>
              <a:t>implementations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784028" y="-1515"/>
            <a:ext cx="77089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Distributed</a:t>
            </a:r>
            <a:r>
              <a:rPr sz="500" spc="-2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event</a:t>
            </a:r>
            <a:r>
              <a:rPr sz="500" spc="-1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matching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114427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Selective</a:t>
            </a:r>
            <a:r>
              <a:rPr sz="1200" spc="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routing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65164" y="561627"/>
            <a:ext cx="1627409" cy="102415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414106" y="561627"/>
            <a:ext cx="1627409" cy="1024158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97941" y="1626217"/>
            <a:ext cx="1672589" cy="3841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0195" algn="ctr">
              <a:lnSpc>
                <a:spcPct val="100000"/>
              </a:lnSpc>
              <a:spcBef>
                <a:spcPts val="95"/>
              </a:spcBef>
            </a:pPr>
            <a:r>
              <a:rPr sz="900" spc="-25" dirty="0">
                <a:latin typeface="Arial"/>
                <a:cs typeface="Arial"/>
              </a:rPr>
              <a:t>(a)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65"/>
              </a:spcBef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(a)</a:t>
            </a:r>
            <a:r>
              <a:rPr sz="900" spc="4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first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broadcast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subscriptions</a:t>
            </a:r>
            <a:endParaRPr sz="9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46214" y="1626217"/>
            <a:ext cx="16510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-25" dirty="0">
                <a:latin typeface="Arial"/>
                <a:cs typeface="Arial"/>
              </a:rPr>
              <a:t>(b)</a:t>
            </a:r>
            <a:endParaRPr sz="9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47294" y="2051781"/>
            <a:ext cx="3074670" cy="4305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2865">
              <a:lnSpc>
                <a:spcPct val="100000"/>
              </a:lnSpc>
              <a:spcBef>
                <a:spcPts val="95"/>
              </a:spcBef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(b)</a:t>
            </a:r>
            <a:r>
              <a:rPr sz="900" spc="47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forward </a:t>
            </a:r>
            <a:r>
              <a:rPr sz="900" dirty="0">
                <a:latin typeface="Arial"/>
                <a:cs typeface="Arial"/>
              </a:rPr>
              <a:t>notifications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only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relevant rendezvous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nodes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10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Example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of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(partially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filled)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routing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table</a:t>
            </a:r>
            <a:endParaRPr sz="1000">
              <a:latin typeface="Arial"/>
              <a:cs typeface="Arial"/>
            </a:endParaRPr>
          </a:p>
        </p:txBody>
      </p:sp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1472615" y="2583853"/>
          <a:ext cx="1657350" cy="614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21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5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845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b="1" spc="-10" dirty="0">
                          <a:latin typeface="Arial"/>
                          <a:cs typeface="Arial"/>
                        </a:rPr>
                        <a:t>Interface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b="1" spc="-10" dirty="0">
                          <a:latin typeface="Arial"/>
                          <a:cs typeface="Arial"/>
                        </a:rPr>
                        <a:t>Filter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845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spc="-60" dirty="0">
                          <a:latin typeface="Arial"/>
                          <a:cs typeface="Arial"/>
                        </a:rPr>
                        <a:t>To</a:t>
                      </a:r>
                      <a:r>
                        <a:rPr sz="8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node</a:t>
                      </a:r>
                      <a:r>
                        <a:rPr sz="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50" dirty="0">
                          <a:latin typeface="Arial"/>
                          <a:cs typeface="Arial"/>
                        </a:rPr>
                        <a:t>3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95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800" i="1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800" i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i="1" dirty="0">
                          <a:latin typeface="Menlo"/>
                          <a:cs typeface="Menlo"/>
                        </a:rPr>
                        <a:t>∈</a:t>
                      </a:r>
                      <a:r>
                        <a:rPr sz="800" i="1" spc="-270" dirty="0">
                          <a:latin typeface="Menlo"/>
                          <a:cs typeface="Menlo"/>
                        </a:rPr>
                        <a:t>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[0</a:t>
                      </a:r>
                      <a:r>
                        <a:rPr sz="800" i="1" dirty="0">
                          <a:latin typeface="STIX Two Text"/>
                          <a:cs typeface="STIX Two Text"/>
                        </a:rPr>
                        <a:t>,</a:t>
                      </a:r>
                      <a:r>
                        <a:rPr sz="800" i="1" spc="-80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spc="-25" dirty="0">
                          <a:latin typeface="Arial"/>
                          <a:cs typeface="Arial"/>
                        </a:rPr>
                        <a:t>3]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95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0495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60" dirty="0">
                          <a:latin typeface="Arial"/>
                          <a:cs typeface="Arial"/>
                        </a:rPr>
                        <a:t>To</a:t>
                      </a:r>
                      <a:r>
                        <a:rPr sz="8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node</a:t>
                      </a:r>
                      <a:r>
                        <a:rPr sz="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50" dirty="0">
                          <a:latin typeface="Arial"/>
                          <a:cs typeface="Arial"/>
                        </a:rPr>
                        <a:t>4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i="1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800" i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i="1" dirty="0">
                          <a:latin typeface="Menlo"/>
                          <a:cs typeface="Menlo"/>
                        </a:rPr>
                        <a:t>∈</a:t>
                      </a:r>
                      <a:r>
                        <a:rPr sz="800" i="1" spc="-270" dirty="0">
                          <a:latin typeface="Menlo"/>
                          <a:cs typeface="Menlo"/>
                        </a:rPr>
                        <a:t>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[2</a:t>
                      </a:r>
                      <a:r>
                        <a:rPr sz="800" i="1" dirty="0">
                          <a:latin typeface="STIX Two Text"/>
                          <a:cs typeface="STIX Two Text"/>
                        </a:rPr>
                        <a:t>,</a:t>
                      </a:r>
                      <a:r>
                        <a:rPr sz="800" i="1" spc="-80" dirty="0">
                          <a:latin typeface="STIX Two Text"/>
                          <a:cs typeface="STIX Two Text"/>
                        </a:rPr>
                        <a:t> </a:t>
                      </a:r>
                      <a:r>
                        <a:rPr sz="800" spc="-25" dirty="0">
                          <a:latin typeface="Arial"/>
                          <a:cs typeface="Arial"/>
                        </a:rPr>
                        <a:t>5]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0495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25" dirty="0">
                          <a:latin typeface="Arial"/>
                          <a:cs typeface="Arial"/>
                        </a:rPr>
                        <a:t>Toward</a:t>
                      </a:r>
                      <a:r>
                        <a:rPr sz="8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router</a:t>
                      </a:r>
                      <a:r>
                        <a:rPr sz="8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i="1" spc="-25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900" i="1" spc="-37" baseline="-13888" dirty="0">
                          <a:latin typeface="Arial"/>
                          <a:cs typeface="Arial"/>
                        </a:rPr>
                        <a:t>1</a:t>
                      </a:r>
                      <a:endParaRPr sz="900" baseline="-13888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800" spc="-10" dirty="0">
                          <a:latin typeface="Arial"/>
                          <a:cs typeface="Arial"/>
                        </a:rPr>
                        <a:t>(unspecified)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2" name="object 12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3" name="object 13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53467" y="3349927"/>
            <a:ext cx="82232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6" action="ppaction://hlinksldjump"/>
              </a:rPr>
              <a:t>Centralized</a:t>
            </a:r>
            <a:r>
              <a:rPr sz="500" spc="60" dirty="0">
                <a:latin typeface="Arial"/>
                <a:cs typeface="Arial"/>
                <a:hlinkClick r:id="rId6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6" action="ppaction://hlinksldjump"/>
              </a:rPr>
              <a:t>implementations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42690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Distributed</a:t>
            </a:r>
            <a:r>
              <a:rPr sz="500" spc="-2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event</a:t>
            </a:r>
            <a:r>
              <a:rPr sz="500" spc="-1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matching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Gossiping:</a:t>
            </a:r>
            <a:r>
              <a:rPr spc="40" dirty="0"/>
              <a:t> </a:t>
            </a:r>
            <a:r>
              <a:rPr spc="-10" dirty="0"/>
              <a:t>Sub-2-</a:t>
            </a:r>
            <a:r>
              <a:rPr spc="-25" dirty="0"/>
              <a:t>Sub</a:t>
            </a:r>
          </a:p>
        </p:txBody>
      </p:sp>
      <p:sp>
        <p:nvSpPr>
          <p:cNvPr id="4" name="object 4"/>
          <p:cNvSpPr/>
          <p:nvPr/>
        </p:nvSpPr>
        <p:spPr>
          <a:xfrm>
            <a:off x="3138830" y="2284476"/>
            <a:ext cx="76200" cy="0"/>
          </a:xfrm>
          <a:custGeom>
            <a:avLst/>
            <a:gdLst/>
            <a:ahLst/>
            <a:cxnLst/>
            <a:rect l="l" t="t" r="r" b="b"/>
            <a:pathLst>
              <a:path w="76200">
                <a:moveTo>
                  <a:pt x="0" y="0"/>
                </a:moveTo>
                <a:lnTo>
                  <a:pt x="75958" y="0"/>
                </a:lnTo>
              </a:path>
            </a:pathLst>
          </a:custGeom>
          <a:ln w="45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34594" y="421832"/>
            <a:ext cx="3870325" cy="1998980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66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Basics</a:t>
            </a:r>
            <a:endParaRPr sz="1000">
              <a:latin typeface="Arial"/>
              <a:cs typeface="Arial"/>
            </a:endParaRPr>
          </a:p>
          <a:p>
            <a:pPr marL="278130" marR="109855" indent="-120650">
              <a:lnSpc>
                <a:spcPct val="111600"/>
              </a:lnSpc>
              <a:spcBef>
                <a:spcPts val="375"/>
              </a:spcBef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Goal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spc="-65" dirty="0">
                <a:latin typeface="Arial"/>
                <a:cs typeface="Arial"/>
              </a:rPr>
              <a:t>To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realize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scalability,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make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subscribers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same </a:t>
            </a:r>
            <a:r>
              <a:rPr sz="900" dirty="0">
                <a:latin typeface="Arial"/>
                <a:cs typeface="Arial"/>
              </a:rPr>
              <a:t>interests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just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single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group</a:t>
            </a:r>
            <a:endParaRPr sz="900">
              <a:latin typeface="Arial"/>
              <a:cs typeface="Arial"/>
            </a:endParaRPr>
          </a:p>
          <a:p>
            <a:pPr marL="274320" marR="132715" indent="-116839">
              <a:lnSpc>
                <a:spcPct val="111600"/>
              </a:lnSpc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Model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N</a:t>
            </a:r>
            <a:r>
              <a:rPr sz="900" i="1" spc="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attributes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80" dirty="0">
                <a:latin typeface="Arial"/>
                <a:cs typeface="Arial"/>
              </a:rPr>
              <a:t>a</a:t>
            </a:r>
            <a:r>
              <a:rPr sz="1050" i="1" spc="120" baseline="-15873" dirty="0">
                <a:latin typeface="Arial"/>
                <a:cs typeface="Arial"/>
              </a:rPr>
              <a:t>1</a:t>
            </a:r>
            <a:r>
              <a:rPr sz="900" i="1" spc="80" dirty="0">
                <a:latin typeface="STIX Two Text"/>
                <a:cs typeface="STIX Two Text"/>
              </a:rPr>
              <a:t>,...,</a:t>
            </a:r>
            <a:r>
              <a:rPr sz="900" i="1" spc="-105" dirty="0">
                <a:latin typeface="STIX Two Text"/>
                <a:cs typeface="STIX Two Text"/>
              </a:rPr>
              <a:t> </a:t>
            </a:r>
            <a:r>
              <a:rPr sz="900" i="1" spc="-10" dirty="0">
                <a:latin typeface="Arial"/>
                <a:cs typeface="Arial"/>
              </a:rPr>
              <a:t>a</a:t>
            </a:r>
            <a:r>
              <a:rPr sz="1050" i="1" spc="-15" baseline="-15873" dirty="0">
                <a:latin typeface="Arial"/>
                <a:cs typeface="Arial"/>
              </a:rPr>
              <a:t>N</a:t>
            </a:r>
            <a:r>
              <a:rPr sz="1050" i="1" spc="-14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attribute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value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always (mappable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to)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floating-</a:t>
            </a:r>
            <a:r>
              <a:rPr sz="900" dirty="0">
                <a:latin typeface="Arial"/>
                <a:cs typeface="Arial"/>
              </a:rPr>
              <a:t>point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number.</a:t>
            </a:r>
            <a:endParaRPr sz="900">
              <a:latin typeface="Arial"/>
              <a:cs typeface="Arial"/>
            </a:endParaRPr>
          </a:p>
          <a:p>
            <a:pPr marL="278130" marR="17780" indent="-120650">
              <a:lnSpc>
                <a:spcPct val="111600"/>
              </a:lnSpc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Subscription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Takes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forms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such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i="1" spc="-55" dirty="0">
                <a:latin typeface="Menlo"/>
                <a:cs typeface="Menlo"/>
              </a:rPr>
              <a:t>⟨</a:t>
            </a:r>
            <a:r>
              <a:rPr sz="900" i="1" spc="-55" dirty="0">
                <a:latin typeface="Arial"/>
                <a:cs typeface="Arial"/>
              </a:rPr>
              <a:t>a</a:t>
            </a:r>
            <a:r>
              <a:rPr sz="1050" i="1" spc="-82" baseline="-15873" dirty="0">
                <a:latin typeface="Arial"/>
                <a:cs typeface="Arial"/>
              </a:rPr>
              <a:t>1</a:t>
            </a:r>
            <a:r>
              <a:rPr sz="1050" i="1" spc="60" baseline="-15873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→</a:t>
            </a:r>
            <a:r>
              <a:rPr sz="900" i="1" spc="-34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3</a:t>
            </a:r>
            <a:r>
              <a:rPr sz="900" i="1" dirty="0">
                <a:latin typeface="STIX Two Text"/>
                <a:cs typeface="STIX Two Text"/>
              </a:rPr>
              <a:t>.</a:t>
            </a:r>
            <a:r>
              <a:rPr sz="900" dirty="0">
                <a:latin typeface="Arial"/>
                <a:cs typeface="Arial"/>
              </a:rPr>
              <a:t>0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105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1050" i="1" baseline="-15873" dirty="0">
                <a:latin typeface="Arial"/>
                <a:cs typeface="Arial"/>
              </a:rPr>
              <a:t>4</a:t>
            </a:r>
            <a:r>
              <a:rPr sz="1050" i="1" spc="82" baseline="-15873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→</a:t>
            </a:r>
            <a:r>
              <a:rPr sz="900" i="1" spc="-34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[0</a:t>
            </a:r>
            <a:r>
              <a:rPr sz="900" i="1" dirty="0">
                <a:latin typeface="STIX Two Text"/>
                <a:cs typeface="STIX Two Text"/>
              </a:rPr>
              <a:t>.</a:t>
            </a:r>
            <a:r>
              <a:rPr sz="900" dirty="0">
                <a:latin typeface="Arial"/>
                <a:cs typeface="Arial"/>
              </a:rPr>
              <a:t>0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130" dirty="0">
                <a:latin typeface="STIX Two Text"/>
                <a:cs typeface="STIX Two Text"/>
              </a:rPr>
              <a:t> </a:t>
            </a:r>
            <a:r>
              <a:rPr sz="900" spc="-10" dirty="0">
                <a:latin typeface="Arial"/>
                <a:cs typeface="Arial"/>
              </a:rPr>
              <a:t>0</a:t>
            </a:r>
            <a:r>
              <a:rPr sz="900" i="1" spc="-10" dirty="0">
                <a:latin typeface="STIX Two Text"/>
                <a:cs typeface="STIX Two Text"/>
              </a:rPr>
              <a:t>.</a:t>
            </a:r>
            <a:r>
              <a:rPr sz="900" spc="-10" dirty="0">
                <a:latin typeface="Arial"/>
                <a:cs typeface="Arial"/>
              </a:rPr>
              <a:t>5)</a:t>
            </a:r>
            <a:r>
              <a:rPr sz="900" i="1" spc="-10" dirty="0">
                <a:latin typeface="Menlo"/>
                <a:cs typeface="Menlo"/>
              </a:rPr>
              <a:t>⟩</a:t>
            </a:r>
            <a:r>
              <a:rPr sz="900" spc="-10" dirty="0">
                <a:latin typeface="Arial"/>
                <a:cs typeface="Arial"/>
              </a:rPr>
              <a:t>: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sz="900" i="1" spc="-25" dirty="0">
                <a:latin typeface="Arial"/>
                <a:cs typeface="Arial"/>
              </a:rPr>
              <a:t>a</a:t>
            </a:r>
            <a:r>
              <a:rPr sz="1050" i="1" spc="-37" baseline="-15873" dirty="0">
                <a:latin typeface="Arial"/>
                <a:cs typeface="Arial"/>
              </a:rPr>
              <a:t>1</a:t>
            </a:r>
            <a:r>
              <a:rPr sz="1050" i="1" spc="750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should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3.0;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1050" i="1" baseline="-15873" dirty="0">
                <a:latin typeface="Arial"/>
                <a:cs typeface="Arial"/>
              </a:rPr>
              <a:t>4</a:t>
            </a:r>
            <a:r>
              <a:rPr sz="1050" i="1" spc="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should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between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0.0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0.5;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other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attribute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values </a:t>
            </a:r>
            <a:r>
              <a:rPr sz="900" dirty="0">
                <a:latin typeface="Arial"/>
                <a:cs typeface="Arial"/>
              </a:rPr>
              <a:t>don’t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matter.</a:t>
            </a:r>
            <a:endParaRPr sz="900">
              <a:latin typeface="Arial"/>
              <a:cs typeface="Arial"/>
            </a:endParaRPr>
          </a:p>
          <a:p>
            <a:pPr marL="25400">
              <a:lnSpc>
                <a:spcPct val="100000"/>
              </a:lnSpc>
              <a:spcBef>
                <a:spcPts val="97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Observations</a:t>
            </a:r>
            <a:endParaRPr sz="1000">
              <a:latin typeface="Arial"/>
              <a:cs typeface="Arial"/>
            </a:endParaRPr>
          </a:p>
          <a:p>
            <a:pPr marL="274320" indent="-116839">
              <a:lnSpc>
                <a:spcPct val="100000"/>
              </a:lnSpc>
              <a:spcBef>
                <a:spcPts val="500"/>
              </a:spcBef>
              <a:buClr>
                <a:srgbClr val="3333B2"/>
              </a:buClr>
              <a:buFont typeface="Menlo"/>
              <a:buChar char="•"/>
              <a:tabLst>
                <a:tab pos="274955" algn="l"/>
              </a:tabLst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subscription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21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specifies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subset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S</a:t>
            </a:r>
            <a:r>
              <a:rPr sz="1050" b="1" baseline="-15873" dirty="0">
                <a:latin typeface="Arial"/>
                <a:cs typeface="Arial"/>
              </a:rPr>
              <a:t>i</a:t>
            </a:r>
            <a:r>
              <a:rPr sz="1050" b="1" spc="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N</a:t>
            </a:r>
            <a:r>
              <a:rPr sz="900" dirty="0">
                <a:latin typeface="Arial"/>
                <a:cs typeface="Arial"/>
              </a:rPr>
              <a:t>-dimensional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space.</a:t>
            </a:r>
            <a:endParaRPr sz="900">
              <a:latin typeface="Arial"/>
              <a:cs typeface="Arial"/>
            </a:endParaRPr>
          </a:p>
          <a:p>
            <a:pPr marL="273050" indent="-11557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273685" algn="l"/>
              </a:tabLst>
            </a:pPr>
            <a:r>
              <a:rPr sz="900" dirty="0">
                <a:latin typeface="Arial"/>
                <a:cs typeface="Arial"/>
              </a:rPr>
              <a:t>We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interested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notifications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fall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S</a:t>
            </a:r>
            <a:r>
              <a:rPr sz="900" b="1" spc="-65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i="1" spc="-20" dirty="0">
                <a:latin typeface="Menlo"/>
                <a:cs typeface="Menlo"/>
              </a:rPr>
              <a:t>∪</a:t>
            </a:r>
            <a:r>
              <a:rPr sz="900" b="1" spc="-20" dirty="0">
                <a:latin typeface="Arial"/>
                <a:cs typeface="Arial"/>
              </a:rPr>
              <a:t>S</a:t>
            </a:r>
            <a:r>
              <a:rPr sz="1050" b="1" spc="-30" baseline="-15873" dirty="0">
                <a:latin typeface="Arial"/>
                <a:cs typeface="Arial"/>
              </a:rPr>
              <a:t>i</a:t>
            </a:r>
            <a:r>
              <a:rPr sz="900" spc="-2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82232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4" action="ppaction://hlinksldjump"/>
              </a:rPr>
              <a:t>Centralized</a:t>
            </a:r>
            <a:r>
              <a:rPr sz="500" spc="6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implementations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42690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Distributed</a:t>
            </a:r>
            <a:r>
              <a:rPr sz="500" spc="-2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event</a:t>
            </a:r>
            <a:r>
              <a:rPr sz="500" spc="-1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matching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Gossiping:</a:t>
            </a:r>
            <a:r>
              <a:rPr spc="40" dirty="0"/>
              <a:t> </a:t>
            </a:r>
            <a:r>
              <a:rPr spc="-10" dirty="0"/>
              <a:t>Sub-2-</a:t>
            </a:r>
            <a:r>
              <a:rPr spc="-25" dirty="0"/>
              <a:t>Sub</a:t>
            </a:r>
          </a:p>
        </p:txBody>
      </p:sp>
      <p:sp>
        <p:nvSpPr>
          <p:cNvPr id="4" name="object 4"/>
          <p:cNvSpPr/>
          <p:nvPr/>
        </p:nvSpPr>
        <p:spPr>
          <a:xfrm>
            <a:off x="3138830" y="2284476"/>
            <a:ext cx="76200" cy="0"/>
          </a:xfrm>
          <a:custGeom>
            <a:avLst/>
            <a:gdLst/>
            <a:ahLst/>
            <a:cxnLst/>
            <a:rect l="l" t="t" r="r" b="b"/>
            <a:pathLst>
              <a:path w="76200">
                <a:moveTo>
                  <a:pt x="0" y="0"/>
                </a:moveTo>
                <a:lnTo>
                  <a:pt x="75958" y="0"/>
                </a:lnTo>
              </a:path>
            </a:pathLst>
          </a:custGeom>
          <a:ln w="45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334594" y="421832"/>
            <a:ext cx="3870325" cy="2304029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66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Basics</a:t>
            </a:r>
            <a:endParaRPr sz="1000">
              <a:latin typeface="Arial"/>
              <a:cs typeface="Arial"/>
            </a:endParaRPr>
          </a:p>
          <a:p>
            <a:pPr marL="278130" marR="109855" indent="-120650">
              <a:lnSpc>
                <a:spcPct val="111600"/>
              </a:lnSpc>
              <a:spcBef>
                <a:spcPts val="375"/>
              </a:spcBef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Goal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spc="-65" dirty="0">
                <a:latin typeface="Arial"/>
                <a:cs typeface="Arial"/>
              </a:rPr>
              <a:t>To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realize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scalability,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make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subscribers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same </a:t>
            </a:r>
            <a:r>
              <a:rPr sz="900" dirty="0">
                <a:latin typeface="Arial"/>
                <a:cs typeface="Arial"/>
              </a:rPr>
              <a:t>interests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just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single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group</a:t>
            </a:r>
            <a:endParaRPr sz="900">
              <a:latin typeface="Arial"/>
              <a:cs typeface="Arial"/>
            </a:endParaRPr>
          </a:p>
          <a:p>
            <a:pPr marL="274320" marR="132715" indent="-116839">
              <a:lnSpc>
                <a:spcPct val="111600"/>
              </a:lnSpc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Model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N</a:t>
            </a:r>
            <a:r>
              <a:rPr sz="900" i="1" spc="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attributes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80" dirty="0">
                <a:latin typeface="Arial"/>
                <a:cs typeface="Arial"/>
              </a:rPr>
              <a:t>a</a:t>
            </a:r>
            <a:r>
              <a:rPr sz="1050" i="1" spc="120" baseline="-15873" dirty="0">
                <a:latin typeface="Arial"/>
                <a:cs typeface="Arial"/>
              </a:rPr>
              <a:t>1</a:t>
            </a:r>
            <a:r>
              <a:rPr sz="900" i="1" spc="80" dirty="0">
                <a:latin typeface="STIX Two Text"/>
                <a:cs typeface="STIX Two Text"/>
              </a:rPr>
              <a:t>,...,</a:t>
            </a:r>
            <a:r>
              <a:rPr sz="900" i="1" spc="-105" dirty="0">
                <a:latin typeface="STIX Two Text"/>
                <a:cs typeface="STIX Two Text"/>
              </a:rPr>
              <a:t> </a:t>
            </a:r>
            <a:r>
              <a:rPr sz="900" i="1" spc="-10" dirty="0">
                <a:latin typeface="Arial"/>
                <a:cs typeface="Arial"/>
              </a:rPr>
              <a:t>a</a:t>
            </a:r>
            <a:r>
              <a:rPr sz="1050" i="1" spc="-15" baseline="-15873" dirty="0">
                <a:latin typeface="Arial"/>
                <a:cs typeface="Arial"/>
              </a:rPr>
              <a:t>N</a:t>
            </a:r>
            <a:r>
              <a:rPr sz="1050" i="1" spc="-142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attribute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value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always (mappable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to)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floating-</a:t>
            </a:r>
            <a:r>
              <a:rPr sz="900" dirty="0">
                <a:latin typeface="Arial"/>
                <a:cs typeface="Arial"/>
              </a:rPr>
              <a:t>point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number.</a:t>
            </a:r>
            <a:endParaRPr sz="900">
              <a:latin typeface="Arial"/>
              <a:cs typeface="Arial"/>
            </a:endParaRPr>
          </a:p>
          <a:p>
            <a:pPr marL="278130" marR="17780" indent="-120650">
              <a:lnSpc>
                <a:spcPct val="111600"/>
              </a:lnSpc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Subscription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Takes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forms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such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i="1" spc="-55" dirty="0">
                <a:latin typeface="Menlo"/>
                <a:cs typeface="Menlo"/>
              </a:rPr>
              <a:t>⟨</a:t>
            </a:r>
            <a:r>
              <a:rPr sz="900" i="1" spc="-55" dirty="0">
                <a:latin typeface="Arial"/>
                <a:cs typeface="Arial"/>
              </a:rPr>
              <a:t>a</a:t>
            </a:r>
            <a:r>
              <a:rPr sz="1050" i="1" spc="-82" baseline="-15873" dirty="0">
                <a:latin typeface="Arial"/>
                <a:cs typeface="Arial"/>
              </a:rPr>
              <a:t>1</a:t>
            </a:r>
            <a:r>
              <a:rPr sz="1050" i="1" spc="60" baseline="-15873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→</a:t>
            </a:r>
            <a:r>
              <a:rPr sz="900" i="1" spc="-34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3</a:t>
            </a:r>
            <a:r>
              <a:rPr sz="900" i="1" dirty="0">
                <a:latin typeface="STIX Two Text"/>
                <a:cs typeface="STIX Two Text"/>
              </a:rPr>
              <a:t>.</a:t>
            </a:r>
            <a:r>
              <a:rPr sz="900" dirty="0">
                <a:latin typeface="Arial"/>
                <a:cs typeface="Arial"/>
              </a:rPr>
              <a:t>0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105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1050" i="1" baseline="-15873" dirty="0">
                <a:latin typeface="Arial"/>
                <a:cs typeface="Arial"/>
              </a:rPr>
              <a:t>4</a:t>
            </a:r>
            <a:r>
              <a:rPr sz="1050" i="1" spc="82" baseline="-15873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→</a:t>
            </a:r>
            <a:r>
              <a:rPr sz="900" i="1" spc="-34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[0</a:t>
            </a:r>
            <a:r>
              <a:rPr sz="900" i="1" dirty="0">
                <a:latin typeface="STIX Two Text"/>
                <a:cs typeface="STIX Two Text"/>
              </a:rPr>
              <a:t>.</a:t>
            </a:r>
            <a:r>
              <a:rPr sz="900" dirty="0">
                <a:latin typeface="Arial"/>
                <a:cs typeface="Arial"/>
              </a:rPr>
              <a:t>0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130" dirty="0">
                <a:latin typeface="STIX Two Text"/>
                <a:cs typeface="STIX Two Text"/>
              </a:rPr>
              <a:t> </a:t>
            </a:r>
            <a:r>
              <a:rPr sz="900" spc="-10" dirty="0">
                <a:latin typeface="Arial"/>
                <a:cs typeface="Arial"/>
              </a:rPr>
              <a:t>0</a:t>
            </a:r>
            <a:r>
              <a:rPr sz="900" i="1" spc="-10" dirty="0">
                <a:latin typeface="STIX Two Text"/>
                <a:cs typeface="STIX Two Text"/>
              </a:rPr>
              <a:t>.</a:t>
            </a:r>
            <a:r>
              <a:rPr sz="900" spc="-10" dirty="0">
                <a:latin typeface="Arial"/>
                <a:cs typeface="Arial"/>
              </a:rPr>
              <a:t>5)</a:t>
            </a:r>
            <a:r>
              <a:rPr sz="900" i="1" spc="-10" dirty="0">
                <a:latin typeface="Menlo"/>
                <a:cs typeface="Menlo"/>
              </a:rPr>
              <a:t>⟩</a:t>
            </a:r>
            <a:r>
              <a:rPr sz="900" spc="-10" dirty="0">
                <a:latin typeface="Arial"/>
                <a:cs typeface="Arial"/>
              </a:rPr>
              <a:t>: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sz="900" i="1" spc="-25" dirty="0">
                <a:latin typeface="Arial"/>
                <a:cs typeface="Arial"/>
              </a:rPr>
              <a:t>a</a:t>
            </a:r>
            <a:r>
              <a:rPr sz="1050" i="1" spc="-37" baseline="-15873" dirty="0">
                <a:latin typeface="Arial"/>
                <a:cs typeface="Arial"/>
              </a:rPr>
              <a:t>1</a:t>
            </a:r>
            <a:r>
              <a:rPr sz="1050" i="1" spc="750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should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3.0;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1050" i="1" baseline="-15873" dirty="0">
                <a:latin typeface="Arial"/>
                <a:cs typeface="Arial"/>
              </a:rPr>
              <a:t>4</a:t>
            </a:r>
            <a:r>
              <a:rPr sz="1050" i="1" spc="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should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between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0.0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0.5;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other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attribute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values </a:t>
            </a:r>
            <a:r>
              <a:rPr sz="900" dirty="0">
                <a:latin typeface="Arial"/>
                <a:cs typeface="Arial"/>
              </a:rPr>
              <a:t>don’t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matter.</a:t>
            </a:r>
            <a:endParaRPr sz="900">
              <a:latin typeface="Arial"/>
              <a:cs typeface="Arial"/>
            </a:endParaRPr>
          </a:p>
          <a:p>
            <a:pPr marL="25400">
              <a:lnSpc>
                <a:spcPct val="100000"/>
              </a:lnSpc>
              <a:spcBef>
                <a:spcPts val="97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Observations</a:t>
            </a:r>
            <a:endParaRPr sz="1000">
              <a:latin typeface="Arial"/>
              <a:cs typeface="Arial"/>
            </a:endParaRPr>
          </a:p>
          <a:p>
            <a:pPr marL="274320" indent="-116839">
              <a:lnSpc>
                <a:spcPct val="100000"/>
              </a:lnSpc>
              <a:spcBef>
                <a:spcPts val="500"/>
              </a:spcBef>
              <a:buClr>
                <a:srgbClr val="3333B2"/>
              </a:buClr>
              <a:buFont typeface="Menlo"/>
              <a:buChar char="•"/>
              <a:tabLst>
                <a:tab pos="274955" algn="l"/>
              </a:tabLst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subscription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21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specifies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subset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S</a:t>
            </a:r>
            <a:r>
              <a:rPr sz="1050" b="1" baseline="-15873" dirty="0">
                <a:latin typeface="Arial"/>
                <a:cs typeface="Arial"/>
              </a:rPr>
              <a:t>i</a:t>
            </a:r>
            <a:r>
              <a:rPr sz="1050" b="1" spc="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N</a:t>
            </a:r>
            <a:r>
              <a:rPr sz="900" dirty="0">
                <a:latin typeface="Arial"/>
                <a:cs typeface="Arial"/>
              </a:rPr>
              <a:t>-dimensional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space.</a:t>
            </a:r>
            <a:endParaRPr sz="900">
              <a:latin typeface="Arial"/>
              <a:cs typeface="Arial"/>
            </a:endParaRPr>
          </a:p>
          <a:p>
            <a:pPr marL="273050" indent="-11557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273685" algn="l"/>
              </a:tabLst>
            </a:pPr>
            <a:r>
              <a:rPr sz="900" dirty="0">
                <a:latin typeface="Arial"/>
                <a:cs typeface="Arial"/>
              </a:rPr>
              <a:t>We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interested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notifications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fall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S</a:t>
            </a:r>
            <a:r>
              <a:rPr sz="900" b="1" spc="-65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i="1" spc="-20" dirty="0">
                <a:latin typeface="Menlo"/>
                <a:cs typeface="Menlo"/>
              </a:rPr>
              <a:t>∪</a:t>
            </a:r>
            <a:r>
              <a:rPr sz="900" b="1" spc="-20" dirty="0">
                <a:latin typeface="Arial"/>
                <a:cs typeface="Arial"/>
              </a:rPr>
              <a:t>S</a:t>
            </a:r>
            <a:r>
              <a:rPr sz="1050" b="1" spc="-30" baseline="-15873" dirty="0">
                <a:latin typeface="Arial"/>
                <a:cs typeface="Arial"/>
              </a:rPr>
              <a:t>i</a:t>
            </a:r>
            <a:r>
              <a:rPr sz="900" spc="-2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3333B2"/>
              </a:buClr>
              <a:buFont typeface="Menlo"/>
              <a:buChar char="•"/>
            </a:pPr>
            <a:endParaRPr sz="1000">
              <a:latin typeface="Arial"/>
              <a:cs typeface="Arial"/>
            </a:endParaRPr>
          </a:p>
          <a:p>
            <a:pPr marL="25400">
              <a:lnSpc>
                <a:spcPct val="100000"/>
              </a:lnSpc>
            </a:pPr>
            <a:endParaRPr sz="900">
              <a:latin typeface="Arial"/>
              <a:cs typeface="Arial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6" name="object 1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53467" y="3349927"/>
            <a:ext cx="82232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4" action="ppaction://hlinksldjump"/>
              </a:rPr>
              <a:t>Centralized</a:t>
            </a:r>
            <a:r>
              <a:rPr sz="500" spc="6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implementations</a:t>
            </a:r>
            <a:endParaRPr sz="500">
              <a:latin typeface="Arial"/>
              <a:cs typeface="Arial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451B3D9-12AE-43B5-0FE6-3AB1EF7EA2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020" y="2443074"/>
            <a:ext cx="3467472" cy="815876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784028" y="-1515"/>
            <a:ext cx="77089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Distributed</a:t>
            </a:r>
            <a:r>
              <a:rPr sz="500" spc="-2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event</a:t>
            </a:r>
            <a:r>
              <a:rPr sz="500" spc="-1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matching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152082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Gossiping:</a:t>
            </a:r>
            <a:r>
              <a:rPr sz="1200" spc="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Sub-2-</a:t>
            </a:r>
            <a:r>
              <a:rPr sz="1200" spc="-25" dirty="0">
                <a:solidFill>
                  <a:srgbClr val="3333B2"/>
                </a:solidFill>
                <a:latin typeface="Arial"/>
                <a:cs typeface="Arial"/>
              </a:rPr>
              <a:t>Sub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3797" y="575485"/>
            <a:ext cx="3409243" cy="1337020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467" y="3349927"/>
            <a:ext cx="82232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5" action="ppaction://hlinksldjump"/>
              </a:rPr>
              <a:t>Centralized</a:t>
            </a:r>
            <a:r>
              <a:rPr sz="500" spc="60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implementations</a:t>
            </a:r>
            <a:endParaRPr sz="500"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D86EE0-FD0A-AD2A-5AA3-F5DF15F8E8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270" y="1989322"/>
            <a:ext cx="3981450" cy="1292964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42690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Distributed</a:t>
            </a:r>
            <a:r>
              <a:rPr sz="500" spc="-2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event</a:t>
            </a:r>
            <a:r>
              <a:rPr sz="500" spc="-1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matching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Secure</a:t>
            </a:r>
            <a:r>
              <a:rPr spc="-40" dirty="0"/>
              <a:t> </a:t>
            </a:r>
            <a:r>
              <a:rPr spc="-10" dirty="0"/>
              <a:t>publish-subscribe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8650" y="514774"/>
            <a:ext cx="3946525" cy="14243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 algn="just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We</a:t>
            </a:r>
            <a:r>
              <a:rPr sz="1000" spc="-5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are</a:t>
            </a:r>
            <a:r>
              <a:rPr sz="1000" spc="-4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facing</a:t>
            </a:r>
            <a:r>
              <a:rPr sz="1000" spc="-4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nasty</a:t>
            </a:r>
            <a:r>
              <a:rPr sz="1000" spc="-4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dilemma’s</a:t>
            </a:r>
            <a:endParaRPr sz="1000">
              <a:latin typeface="Arial"/>
              <a:cs typeface="Arial"/>
            </a:endParaRPr>
          </a:p>
          <a:p>
            <a:pPr marL="283845" marR="17780" indent="-120650" algn="just">
              <a:lnSpc>
                <a:spcPct val="111600"/>
              </a:lnSpc>
              <a:spcBef>
                <a:spcPts val="580"/>
              </a:spcBef>
              <a:buClr>
                <a:srgbClr val="3333B2"/>
              </a:buClr>
              <a:buFont typeface="Menlo"/>
              <a:buChar char="•"/>
              <a:tabLst>
                <a:tab pos="284480" algn="l"/>
              </a:tabLst>
            </a:pP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Referential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decoupling</a:t>
            </a:r>
            <a:r>
              <a:rPr sz="900" spc="-10" dirty="0">
                <a:latin typeface="Arial"/>
                <a:cs typeface="Arial"/>
              </a:rPr>
              <a:t>: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messages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should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able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flow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publisher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subscribers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while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guaranteeing </a:t>
            </a:r>
            <a:r>
              <a:rPr sz="900" dirty="0">
                <a:latin typeface="Arial"/>
                <a:cs typeface="Arial"/>
              </a:rPr>
              <a:t>mutual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anonymity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i="1" spc="185" dirty="0">
                <a:latin typeface="Menlo"/>
                <a:cs typeface="Menlo"/>
              </a:rPr>
              <a:t>⇒</a:t>
            </a:r>
            <a:r>
              <a:rPr sz="900" i="1" spc="-13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cannot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set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up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secure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channel.</a:t>
            </a:r>
            <a:endParaRPr sz="900">
              <a:latin typeface="Arial"/>
              <a:cs typeface="Arial"/>
            </a:endParaRPr>
          </a:p>
          <a:p>
            <a:pPr marL="283845" indent="-120650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284480" algn="l"/>
              </a:tabLst>
            </a:pPr>
            <a:r>
              <a:rPr sz="900" dirty="0">
                <a:latin typeface="Arial"/>
                <a:cs typeface="Arial"/>
              </a:rPr>
              <a:t>Not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knowing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where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imposes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integrity</a:t>
            </a:r>
            <a:r>
              <a:rPr sz="900" spc="-3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problems</a:t>
            </a:r>
            <a:r>
              <a:rPr sz="900" spc="-1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280035" marR="17780" indent="-116205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280670" algn="l"/>
              </a:tabLst>
            </a:pPr>
            <a:r>
              <a:rPr sz="900" dirty="0">
                <a:latin typeface="Arial"/>
                <a:cs typeface="Arial"/>
              </a:rPr>
              <a:t>Assuming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trusted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broker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easily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practically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impossible,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certainly </a:t>
            </a:r>
            <a:r>
              <a:rPr sz="900" dirty="0">
                <a:latin typeface="Arial"/>
                <a:cs typeface="Arial"/>
              </a:rPr>
              <a:t>when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dealing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sensitive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information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now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routing problem</a:t>
            </a:r>
            <a:r>
              <a:rPr sz="900" spc="-1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100266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Secure</a:t>
            </a:r>
            <a:r>
              <a:rPr sz="500" spc="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publish-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subscribe</a:t>
            </a:r>
            <a:r>
              <a:rPr sz="500" spc="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solutions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42690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Distributed</a:t>
            </a:r>
            <a:r>
              <a:rPr sz="500" spc="-2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event</a:t>
            </a:r>
            <a:r>
              <a:rPr sz="500" spc="-1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matching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Secure</a:t>
            </a:r>
            <a:r>
              <a:rPr spc="-40" dirty="0"/>
              <a:t> </a:t>
            </a:r>
            <a:r>
              <a:rPr spc="-10" dirty="0"/>
              <a:t>publish-subscribe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9194" y="514774"/>
            <a:ext cx="3978910" cy="2465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4450" algn="just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We</a:t>
            </a:r>
            <a:r>
              <a:rPr sz="1000" spc="-5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are</a:t>
            </a:r>
            <a:r>
              <a:rPr sz="1000" spc="-4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facing</a:t>
            </a:r>
            <a:r>
              <a:rPr sz="1000" spc="-4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nasty</a:t>
            </a:r>
            <a:r>
              <a:rPr sz="1000" spc="-4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dilemma’s</a:t>
            </a:r>
            <a:endParaRPr sz="1000">
              <a:latin typeface="Arial"/>
              <a:cs typeface="Arial"/>
            </a:endParaRPr>
          </a:p>
          <a:p>
            <a:pPr marL="303530" marR="30480" indent="-120650" algn="just">
              <a:lnSpc>
                <a:spcPct val="111600"/>
              </a:lnSpc>
              <a:spcBef>
                <a:spcPts val="580"/>
              </a:spcBef>
              <a:buClr>
                <a:srgbClr val="3333B2"/>
              </a:buClr>
              <a:buFont typeface="Menlo"/>
              <a:buChar char="•"/>
              <a:tabLst>
                <a:tab pos="304165" algn="l"/>
              </a:tabLst>
            </a:pP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Referential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decoupling</a:t>
            </a:r>
            <a:r>
              <a:rPr sz="900" spc="-10" dirty="0">
                <a:latin typeface="Arial"/>
                <a:cs typeface="Arial"/>
              </a:rPr>
              <a:t>: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messages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should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able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flow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publisher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subscribers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while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guaranteeing </a:t>
            </a:r>
            <a:r>
              <a:rPr sz="900" dirty="0">
                <a:latin typeface="Arial"/>
                <a:cs typeface="Arial"/>
              </a:rPr>
              <a:t>mutual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anonymity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i="1" spc="185" dirty="0">
                <a:latin typeface="Menlo"/>
                <a:cs typeface="Menlo"/>
              </a:rPr>
              <a:t>⇒</a:t>
            </a:r>
            <a:r>
              <a:rPr sz="900" i="1" spc="-13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cannot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set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up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secure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channel.</a:t>
            </a:r>
            <a:endParaRPr sz="900">
              <a:latin typeface="Arial"/>
              <a:cs typeface="Arial"/>
            </a:endParaRPr>
          </a:p>
          <a:p>
            <a:pPr marL="303530" indent="-120650" algn="just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304165" algn="l"/>
              </a:tabLst>
            </a:pPr>
            <a:r>
              <a:rPr sz="900" dirty="0">
                <a:latin typeface="Arial"/>
                <a:cs typeface="Arial"/>
              </a:rPr>
              <a:t>Not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knowing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where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imposes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integrity</a:t>
            </a:r>
            <a:r>
              <a:rPr sz="900" spc="-3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problems</a:t>
            </a:r>
            <a:r>
              <a:rPr sz="900" spc="-1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299720" marR="30480" indent="-116205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300355" algn="l"/>
              </a:tabLst>
            </a:pPr>
            <a:r>
              <a:rPr sz="900" dirty="0">
                <a:latin typeface="Arial"/>
                <a:cs typeface="Arial"/>
              </a:rPr>
              <a:t>Assuming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trusted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broker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easily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practically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impossible,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certainly </a:t>
            </a:r>
            <a:r>
              <a:rPr sz="900" dirty="0">
                <a:latin typeface="Arial"/>
                <a:cs typeface="Arial"/>
              </a:rPr>
              <a:t>when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dealing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sensitive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information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now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routing problem</a:t>
            </a:r>
            <a:r>
              <a:rPr sz="900" spc="-1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lr>
                <a:srgbClr val="3333B2"/>
              </a:buClr>
              <a:buFont typeface="Menlo"/>
              <a:buChar char="•"/>
            </a:pPr>
            <a:endParaRPr sz="1200">
              <a:latin typeface="Arial"/>
              <a:cs typeface="Arial"/>
            </a:endParaRPr>
          </a:p>
          <a:p>
            <a:pPr marL="50800">
              <a:lnSpc>
                <a:spcPct val="100000"/>
              </a:lnSpc>
              <a:spcBef>
                <a:spcPts val="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Solution</a:t>
            </a:r>
            <a:endParaRPr sz="1000">
              <a:latin typeface="Arial"/>
              <a:cs typeface="Arial"/>
            </a:endParaRPr>
          </a:p>
          <a:p>
            <a:pPr marL="303530" marR="76835" indent="-120650">
              <a:lnSpc>
                <a:spcPct val="111600"/>
              </a:lnSpc>
              <a:spcBef>
                <a:spcPts val="375"/>
              </a:spcBef>
              <a:buClr>
                <a:srgbClr val="3333B2"/>
              </a:buClr>
              <a:buFont typeface="Menlo"/>
              <a:buChar char="•"/>
              <a:tabLst>
                <a:tab pos="300355" algn="l"/>
              </a:tabLst>
            </a:pPr>
            <a:r>
              <a:rPr sz="900" dirty="0">
                <a:latin typeface="Arial"/>
                <a:cs typeface="Arial"/>
              </a:rPr>
              <a:t>Allow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searching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(and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matching)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encrypted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data,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without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need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decryption.</a:t>
            </a:r>
            <a:endParaRPr sz="900">
              <a:latin typeface="Arial"/>
              <a:cs typeface="Arial"/>
            </a:endParaRPr>
          </a:p>
          <a:p>
            <a:pPr marL="303530" marR="268605" indent="-120650">
              <a:lnSpc>
                <a:spcPct val="111600"/>
              </a:lnSpc>
              <a:spcBef>
                <a:spcPts val="400"/>
              </a:spcBef>
              <a:buFont typeface="Menlo"/>
              <a:buChar char="•"/>
              <a:tabLst>
                <a:tab pos="304165" algn="l"/>
              </a:tabLst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PEKS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accompany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encryptyed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collection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(again </a:t>
            </a:r>
            <a:r>
              <a:rPr sz="900" dirty="0">
                <a:latin typeface="Arial"/>
                <a:cs typeface="Arial"/>
              </a:rPr>
              <a:t>encrypted)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keywords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search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matches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keywords.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100266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Secure</a:t>
            </a:r>
            <a:r>
              <a:rPr sz="500" spc="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publish-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subscribe</a:t>
            </a:r>
            <a:r>
              <a:rPr sz="500" spc="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solutions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42690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Distributed</a:t>
            </a:r>
            <a:r>
              <a:rPr sz="500" spc="-2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event</a:t>
            </a:r>
            <a:r>
              <a:rPr sz="500" spc="-1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matching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Public-Key</a:t>
            </a:r>
            <a:r>
              <a:rPr spc="-50" dirty="0"/>
              <a:t> </a:t>
            </a:r>
            <a:r>
              <a:rPr dirty="0"/>
              <a:t>Encryption</a:t>
            </a:r>
            <a:r>
              <a:rPr spc="-45" dirty="0"/>
              <a:t> </a:t>
            </a:r>
            <a:r>
              <a:rPr dirty="0"/>
              <a:t>with</a:t>
            </a:r>
            <a:r>
              <a:rPr spc="-45" dirty="0"/>
              <a:t> </a:t>
            </a:r>
            <a:r>
              <a:rPr spc="-10" dirty="0"/>
              <a:t>Keyword</a:t>
            </a:r>
            <a:r>
              <a:rPr spc="-45" dirty="0"/>
              <a:t> </a:t>
            </a:r>
            <a:r>
              <a:rPr dirty="0"/>
              <a:t>Search</a:t>
            </a:r>
            <a:r>
              <a:rPr spc="-50" dirty="0"/>
              <a:t> </a:t>
            </a:r>
            <a:r>
              <a:rPr spc="-10" dirty="0"/>
              <a:t>(PEKS)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594" y="440525"/>
            <a:ext cx="3938270" cy="1513107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66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Basics</a:t>
            </a:r>
            <a:endParaRPr sz="1000">
              <a:latin typeface="Arial"/>
              <a:cs typeface="Arial"/>
            </a:endParaRPr>
          </a:p>
          <a:p>
            <a:pPr marL="278130" marR="69850" indent="-120650">
              <a:lnSpc>
                <a:spcPct val="111600"/>
              </a:lnSpc>
              <a:spcBef>
                <a:spcPts val="375"/>
              </a:spcBef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dirty="0">
                <a:latin typeface="Arial"/>
                <a:cs typeface="Arial"/>
              </a:rPr>
              <a:t>Use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public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PK</a:t>
            </a:r>
            <a:r>
              <a:rPr sz="900" i="1" spc="-1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900" i="1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n</a:t>
            </a:r>
            <a:r>
              <a:rPr sz="900" i="1" spc="-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keywords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70" dirty="0">
                <a:latin typeface="Arial"/>
                <a:cs typeface="Arial"/>
              </a:rPr>
              <a:t>KW</a:t>
            </a:r>
            <a:r>
              <a:rPr sz="1050" i="1" spc="104" baseline="-15873" dirty="0">
                <a:latin typeface="Arial"/>
                <a:cs typeface="Arial"/>
              </a:rPr>
              <a:t>1</a:t>
            </a:r>
            <a:r>
              <a:rPr sz="900" i="1" spc="70" dirty="0">
                <a:latin typeface="STIX Two Text"/>
                <a:cs typeface="STIX Two Text"/>
              </a:rPr>
              <a:t>,...,</a:t>
            </a:r>
            <a:r>
              <a:rPr sz="900" i="1" spc="-105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Arial"/>
                <a:cs typeface="Arial"/>
              </a:rPr>
              <a:t>KW</a:t>
            </a:r>
            <a:r>
              <a:rPr sz="1050" i="1" baseline="-11904" dirty="0">
                <a:latin typeface="Arial"/>
                <a:cs typeface="Arial"/>
              </a:rPr>
              <a:t>n</a:t>
            </a:r>
            <a:r>
              <a:rPr sz="1050" i="1" spc="135" baseline="-11904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are </a:t>
            </a:r>
            <a:r>
              <a:rPr sz="900" dirty="0">
                <a:latin typeface="Arial"/>
                <a:cs typeface="Arial"/>
              </a:rPr>
              <a:t>stored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-25" dirty="0">
                <a:latin typeface="Arial"/>
                <a:cs typeface="Arial"/>
              </a:rPr>
              <a:t>m</a:t>
            </a:r>
            <a:r>
              <a:rPr sz="1050" i="1" spc="-37" baseline="27777" dirty="0">
                <a:latin typeface="Menlo"/>
                <a:cs typeface="Menlo"/>
              </a:rPr>
              <a:t>∗</a:t>
            </a:r>
            <a:r>
              <a:rPr sz="900" spc="-25" dirty="0">
                <a:latin typeface="Arial"/>
                <a:cs typeface="Arial"/>
              </a:rPr>
              <a:t>:</a:t>
            </a:r>
            <a:endParaRPr sz="900">
              <a:latin typeface="Arial"/>
              <a:cs typeface="Arial"/>
            </a:endParaRPr>
          </a:p>
          <a:p>
            <a:pPr marL="330835">
              <a:lnSpc>
                <a:spcPct val="100000"/>
              </a:lnSpc>
              <a:spcBef>
                <a:spcPts val="975"/>
              </a:spcBef>
            </a:pPr>
            <a:r>
              <a:rPr sz="900" i="1" spc="-40" dirty="0">
                <a:latin typeface="Arial"/>
                <a:cs typeface="Arial"/>
              </a:rPr>
              <a:t>m</a:t>
            </a:r>
            <a:r>
              <a:rPr sz="1050" i="1" spc="-60" baseline="27777" dirty="0">
                <a:latin typeface="Menlo"/>
                <a:cs typeface="Menlo"/>
              </a:rPr>
              <a:t>∗</a:t>
            </a:r>
            <a:r>
              <a:rPr sz="1050" i="1" spc="-179" baseline="27777" dirty="0">
                <a:latin typeface="Menlo"/>
                <a:cs typeface="Menlo"/>
              </a:rPr>
              <a:t> </a:t>
            </a:r>
            <a:r>
              <a:rPr sz="900" spc="185" dirty="0">
                <a:latin typeface="Arial"/>
                <a:cs typeface="Arial"/>
              </a:rPr>
              <a:t>=</a:t>
            </a:r>
            <a:r>
              <a:rPr sz="900" dirty="0">
                <a:latin typeface="Arial"/>
                <a:cs typeface="Arial"/>
              </a:rPr>
              <a:t>[</a:t>
            </a:r>
            <a:r>
              <a:rPr sz="900" i="1" dirty="0">
                <a:latin typeface="Arial"/>
                <a:cs typeface="Arial"/>
              </a:rPr>
              <a:t>PK</a:t>
            </a:r>
            <a:r>
              <a:rPr sz="900" i="1" spc="-9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(</a:t>
            </a:r>
            <a:r>
              <a:rPr sz="900" i="1" spc="-10" dirty="0">
                <a:latin typeface="Arial"/>
                <a:cs typeface="Arial"/>
              </a:rPr>
              <a:t>m</a:t>
            </a:r>
            <a:r>
              <a:rPr sz="900" spc="-10" dirty="0">
                <a:latin typeface="Arial"/>
                <a:cs typeface="Arial"/>
              </a:rPr>
              <a:t>)</a:t>
            </a:r>
            <a:r>
              <a:rPr sz="900" i="1" spc="-10" dirty="0">
                <a:latin typeface="Menlo"/>
                <a:cs typeface="Menlo"/>
              </a:rPr>
              <a:t>|</a:t>
            </a:r>
            <a:r>
              <a:rPr sz="900" i="1" spc="-10" dirty="0">
                <a:latin typeface="Arial"/>
                <a:cs typeface="Arial"/>
              </a:rPr>
              <a:t>PEKS</a:t>
            </a:r>
            <a:r>
              <a:rPr sz="900" spc="-10" dirty="0">
                <a:latin typeface="Arial"/>
                <a:cs typeface="Arial"/>
              </a:rPr>
              <a:t>(</a:t>
            </a:r>
            <a:r>
              <a:rPr sz="900" i="1" spc="-10" dirty="0">
                <a:latin typeface="Arial"/>
                <a:cs typeface="Arial"/>
              </a:rPr>
              <a:t>PK</a:t>
            </a:r>
            <a:r>
              <a:rPr sz="900" i="1" spc="-10" dirty="0">
                <a:latin typeface="STIX Two Text"/>
                <a:cs typeface="STIX Two Text"/>
              </a:rPr>
              <a:t>,</a:t>
            </a:r>
            <a:r>
              <a:rPr sz="900" i="1" spc="-80" dirty="0">
                <a:latin typeface="STIX Two Text"/>
                <a:cs typeface="STIX Two Text"/>
              </a:rPr>
              <a:t> </a:t>
            </a:r>
            <a:r>
              <a:rPr sz="900" i="1" spc="-10" dirty="0">
                <a:latin typeface="Arial"/>
                <a:cs typeface="Arial"/>
              </a:rPr>
              <a:t>KW</a:t>
            </a:r>
            <a:r>
              <a:rPr sz="1050" i="1" spc="-15" baseline="-15873" dirty="0">
                <a:latin typeface="Arial"/>
                <a:cs typeface="Arial"/>
              </a:rPr>
              <a:t>1</a:t>
            </a:r>
            <a:r>
              <a:rPr sz="900" spc="-10" dirty="0">
                <a:latin typeface="Arial"/>
                <a:cs typeface="Arial"/>
              </a:rPr>
              <a:t>)</a:t>
            </a:r>
            <a:r>
              <a:rPr sz="900" i="1" spc="-10" dirty="0">
                <a:latin typeface="Menlo"/>
                <a:cs typeface="Menlo"/>
              </a:rPr>
              <a:t>|</a:t>
            </a:r>
            <a:r>
              <a:rPr sz="900" i="1" spc="-10" dirty="0">
                <a:latin typeface="Arial"/>
                <a:cs typeface="Arial"/>
              </a:rPr>
              <a:t>PEKS</a:t>
            </a:r>
            <a:r>
              <a:rPr sz="900" spc="-10" dirty="0">
                <a:latin typeface="Arial"/>
                <a:cs typeface="Arial"/>
              </a:rPr>
              <a:t>(</a:t>
            </a:r>
            <a:r>
              <a:rPr sz="900" i="1" spc="-10" dirty="0">
                <a:latin typeface="Arial"/>
                <a:cs typeface="Arial"/>
              </a:rPr>
              <a:t>PK</a:t>
            </a:r>
            <a:r>
              <a:rPr sz="900" i="1" spc="-10" dirty="0">
                <a:latin typeface="STIX Two Text"/>
                <a:cs typeface="STIX Two Text"/>
              </a:rPr>
              <a:t>,</a:t>
            </a:r>
            <a:r>
              <a:rPr sz="900" i="1" spc="-85" dirty="0">
                <a:latin typeface="STIX Two Text"/>
                <a:cs typeface="STIX Two Text"/>
              </a:rPr>
              <a:t> </a:t>
            </a:r>
            <a:r>
              <a:rPr sz="900" i="1" spc="-10" dirty="0">
                <a:latin typeface="Arial"/>
                <a:cs typeface="Arial"/>
              </a:rPr>
              <a:t>KW</a:t>
            </a:r>
            <a:r>
              <a:rPr sz="1050" i="1" spc="-15" baseline="-15873" dirty="0">
                <a:latin typeface="Arial"/>
                <a:cs typeface="Arial"/>
              </a:rPr>
              <a:t>2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spc="-130" dirty="0">
                <a:latin typeface="Arial"/>
                <a:cs typeface="Arial"/>
              </a:rPr>
              <a:t>)</a:t>
            </a:r>
            <a:r>
              <a:rPr sz="900" i="1" spc="-130" dirty="0">
                <a:latin typeface="Menlo"/>
                <a:cs typeface="Menlo"/>
              </a:rPr>
              <a:t>|</a:t>
            </a:r>
            <a:r>
              <a:rPr sz="900" i="1" spc="-300" dirty="0">
                <a:latin typeface="Menlo"/>
                <a:cs typeface="Menlo"/>
              </a:rPr>
              <a:t>···</a:t>
            </a:r>
            <a:r>
              <a:rPr sz="900" i="1" spc="-20" dirty="0">
                <a:latin typeface="Menlo"/>
                <a:cs typeface="Menlo"/>
              </a:rPr>
              <a:t>|</a:t>
            </a:r>
            <a:r>
              <a:rPr sz="900" i="1" spc="-20" dirty="0">
                <a:latin typeface="Arial"/>
                <a:cs typeface="Arial"/>
              </a:rPr>
              <a:t>PEKS</a:t>
            </a:r>
            <a:r>
              <a:rPr sz="900" spc="-20" dirty="0">
                <a:latin typeface="Arial"/>
                <a:cs typeface="Arial"/>
              </a:rPr>
              <a:t>(</a:t>
            </a:r>
            <a:r>
              <a:rPr sz="900" i="1" spc="-20" dirty="0">
                <a:latin typeface="Arial"/>
                <a:cs typeface="Arial"/>
              </a:rPr>
              <a:t>PK</a:t>
            </a:r>
            <a:r>
              <a:rPr sz="900" i="1" spc="-20" dirty="0">
                <a:latin typeface="STIX Two Text"/>
                <a:cs typeface="STIX Two Text"/>
              </a:rPr>
              <a:t>,</a:t>
            </a:r>
            <a:r>
              <a:rPr sz="900" i="1" spc="-85" dirty="0">
                <a:latin typeface="STIX Two Text"/>
                <a:cs typeface="STIX Two Text"/>
              </a:rPr>
              <a:t> </a:t>
            </a:r>
            <a:r>
              <a:rPr sz="900" i="1" spc="-10" dirty="0">
                <a:latin typeface="Arial"/>
                <a:cs typeface="Arial"/>
              </a:rPr>
              <a:t>KW</a:t>
            </a:r>
            <a:r>
              <a:rPr sz="1050" i="1" spc="-15" baseline="-11904" dirty="0">
                <a:latin typeface="Arial"/>
                <a:cs typeface="Arial"/>
              </a:rPr>
              <a:t>n</a:t>
            </a:r>
            <a:r>
              <a:rPr sz="1050" i="1" spc="-179" baseline="-11904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)]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00">
              <a:latin typeface="Arial"/>
              <a:cs typeface="Arial"/>
            </a:endParaRPr>
          </a:p>
          <a:p>
            <a:pPr marL="274320" indent="-116839">
              <a:lnSpc>
                <a:spcPct val="100000"/>
              </a:lnSpc>
              <a:buClr>
                <a:srgbClr val="3333B2"/>
              </a:buClr>
              <a:buFont typeface="Menlo"/>
              <a:buChar char="•"/>
              <a:tabLst>
                <a:tab pos="274955" algn="l"/>
              </a:tabLst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subscriber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gets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0" dirty="0">
                <a:latin typeface="Arial"/>
                <a:cs typeface="Arial"/>
              </a:rPr>
              <a:t> accompanying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secret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key.</a:t>
            </a:r>
            <a:endParaRPr sz="900">
              <a:latin typeface="Arial"/>
              <a:cs typeface="Arial"/>
            </a:endParaRPr>
          </a:p>
          <a:p>
            <a:pPr marL="278130" indent="-120650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278765" algn="l"/>
              </a:tabLst>
            </a:pPr>
            <a:r>
              <a:rPr sz="900" dirty="0">
                <a:latin typeface="Arial"/>
                <a:cs typeface="Arial"/>
              </a:rPr>
              <a:t>For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keyword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KW</a:t>
            </a:r>
            <a:r>
              <a:rPr sz="1050" i="1" spc="-15" baseline="-15873" dirty="0">
                <a:latin typeface="Arial"/>
                <a:cs typeface="Arial"/>
              </a:rPr>
              <a:t>i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trapdoor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T</a:t>
            </a:r>
            <a:r>
              <a:rPr sz="1050" i="1" baseline="-15873" dirty="0">
                <a:latin typeface="Arial"/>
                <a:cs typeface="Arial"/>
              </a:rPr>
              <a:t>KW</a:t>
            </a:r>
            <a:r>
              <a:rPr sz="750" i="1" baseline="-33333" dirty="0">
                <a:latin typeface="Arial"/>
                <a:cs typeface="Arial"/>
              </a:rPr>
              <a:t>i</a:t>
            </a:r>
            <a:r>
              <a:rPr sz="750" i="1" spc="330" baseline="-3333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generated: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T</a:t>
            </a:r>
            <a:r>
              <a:rPr sz="1050" i="1" spc="-15" baseline="-15873" dirty="0">
                <a:latin typeface="Arial"/>
                <a:cs typeface="Arial"/>
              </a:rPr>
              <a:t>W</a:t>
            </a:r>
            <a:r>
              <a:rPr sz="1050" i="1" spc="-75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1050" i="1" baseline="27777" dirty="0">
                <a:latin typeface="Menlo"/>
                <a:cs typeface="Menlo"/>
              </a:rPr>
              <a:t>∗</a:t>
            </a:r>
            <a:r>
              <a:rPr sz="900" dirty="0">
                <a:latin typeface="Arial"/>
                <a:cs typeface="Arial"/>
              </a:rPr>
              <a:t>)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will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return</a:t>
            </a:r>
            <a:endParaRPr sz="900">
              <a:latin typeface="Arial"/>
              <a:cs typeface="Arial"/>
            </a:endParaRPr>
          </a:p>
          <a:p>
            <a:pPr marL="278130">
              <a:lnSpc>
                <a:spcPct val="100000"/>
              </a:lnSpc>
              <a:spcBef>
                <a:spcPts val="125"/>
              </a:spcBef>
            </a:pPr>
            <a:r>
              <a:rPr sz="900" i="1" dirty="0">
                <a:latin typeface="Arial"/>
                <a:cs typeface="Arial"/>
              </a:rPr>
              <a:t>true</a:t>
            </a:r>
            <a:r>
              <a:rPr sz="900" i="1" spc="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iff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W</a:t>
            </a:r>
            <a:r>
              <a:rPr sz="900" i="1" spc="70" dirty="0">
                <a:latin typeface="Arial"/>
                <a:cs typeface="Arial"/>
              </a:rPr>
              <a:t> </a:t>
            </a:r>
            <a:r>
              <a:rPr sz="900" i="1" spc="50" dirty="0">
                <a:latin typeface="Menlo"/>
                <a:cs typeface="Menlo"/>
              </a:rPr>
              <a:t>∈</a:t>
            </a:r>
            <a:r>
              <a:rPr sz="900" i="1" spc="-345" dirty="0">
                <a:latin typeface="Menlo"/>
                <a:cs typeface="Menlo"/>
              </a:rPr>
              <a:t> </a:t>
            </a:r>
            <a:r>
              <a:rPr sz="900" i="1" spc="50" dirty="0">
                <a:latin typeface="Menlo"/>
                <a:cs typeface="Menlo"/>
              </a:rPr>
              <a:t>{</a:t>
            </a:r>
            <a:r>
              <a:rPr sz="900" i="1" spc="50" dirty="0">
                <a:latin typeface="Arial"/>
                <a:cs typeface="Arial"/>
              </a:rPr>
              <a:t>KW</a:t>
            </a:r>
            <a:r>
              <a:rPr sz="1050" i="1" spc="75" baseline="-15873" dirty="0">
                <a:latin typeface="Arial"/>
                <a:cs typeface="Arial"/>
              </a:rPr>
              <a:t>1</a:t>
            </a:r>
            <a:r>
              <a:rPr sz="900" i="1" spc="50" dirty="0">
                <a:latin typeface="STIX Two Text"/>
                <a:cs typeface="STIX Two Text"/>
              </a:rPr>
              <a:t>,...,</a:t>
            </a:r>
            <a:r>
              <a:rPr sz="900" i="1" spc="-105" dirty="0">
                <a:latin typeface="STIX Two Text"/>
                <a:cs typeface="STIX Two Text"/>
              </a:rPr>
              <a:t> </a:t>
            </a:r>
            <a:r>
              <a:rPr sz="900" i="1" spc="-20" dirty="0">
                <a:latin typeface="Arial"/>
                <a:cs typeface="Arial"/>
              </a:rPr>
              <a:t>KW</a:t>
            </a:r>
            <a:r>
              <a:rPr sz="1050" i="1" spc="-30" baseline="-11904" dirty="0">
                <a:latin typeface="Arial"/>
                <a:cs typeface="Arial"/>
              </a:rPr>
              <a:t>n</a:t>
            </a:r>
            <a:r>
              <a:rPr sz="900" i="1" spc="-20" dirty="0">
                <a:latin typeface="Menlo"/>
                <a:cs typeface="Menlo"/>
              </a:rPr>
              <a:t>}</a:t>
            </a:r>
            <a:r>
              <a:rPr sz="900" spc="-2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88313" y="2098865"/>
            <a:ext cx="2431378" cy="1005611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1916112" y="3189330"/>
            <a:ext cx="42545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i="1" spc="-5" dirty="0">
                <a:latin typeface="Arial"/>
                <a:cs typeface="Arial"/>
              </a:rPr>
              <a:t>i</a:t>
            </a:r>
            <a:endParaRPr sz="6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727644" y="3129736"/>
            <a:ext cx="1161415" cy="147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800" i="1" dirty="0">
                <a:latin typeface="Arial"/>
                <a:cs typeface="Arial"/>
              </a:rPr>
              <a:t>KW</a:t>
            </a:r>
            <a:r>
              <a:rPr sz="900" i="1" baseline="27777" dirty="0">
                <a:latin typeface="Menlo"/>
                <a:cs typeface="Menlo"/>
              </a:rPr>
              <a:t>∗</a:t>
            </a:r>
            <a:r>
              <a:rPr sz="900" i="1" spc="-82" baseline="27777" dirty="0">
                <a:latin typeface="Menlo"/>
                <a:cs typeface="Menlo"/>
              </a:rPr>
              <a:t> </a:t>
            </a:r>
            <a:r>
              <a:rPr sz="800" spc="185" dirty="0">
                <a:latin typeface="Arial"/>
                <a:cs typeface="Arial"/>
              </a:rPr>
              <a:t>=</a:t>
            </a:r>
            <a:r>
              <a:rPr sz="800" spc="20" dirty="0">
                <a:latin typeface="Arial"/>
                <a:cs typeface="Arial"/>
              </a:rPr>
              <a:t> </a:t>
            </a:r>
            <a:r>
              <a:rPr sz="800" i="1" dirty="0">
                <a:latin typeface="Arial"/>
                <a:cs typeface="Arial"/>
              </a:rPr>
              <a:t>PEKS</a:t>
            </a:r>
            <a:r>
              <a:rPr sz="800" dirty="0">
                <a:latin typeface="Arial"/>
                <a:cs typeface="Arial"/>
              </a:rPr>
              <a:t>(</a:t>
            </a:r>
            <a:r>
              <a:rPr sz="800" i="1" dirty="0">
                <a:latin typeface="Arial"/>
                <a:cs typeface="Arial"/>
              </a:rPr>
              <a:t>PK</a:t>
            </a:r>
            <a:r>
              <a:rPr sz="800" i="1" dirty="0">
                <a:latin typeface="STIX Two Text"/>
                <a:cs typeface="STIX Two Text"/>
              </a:rPr>
              <a:t>,</a:t>
            </a:r>
            <a:r>
              <a:rPr sz="800" i="1" spc="-65" dirty="0">
                <a:latin typeface="STIX Two Text"/>
                <a:cs typeface="STIX Two Text"/>
              </a:rPr>
              <a:t> </a:t>
            </a:r>
            <a:r>
              <a:rPr sz="800" i="1" spc="-10" dirty="0">
                <a:latin typeface="Arial"/>
                <a:cs typeface="Arial"/>
              </a:rPr>
              <a:t>KW</a:t>
            </a:r>
            <a:r>
              <a:rPr sz="900" i="1" spc="-15" baseline="-13888" dirty="0">
                <a:latin typeface="Arial"/>
                <a:cs typeface="Arial"/>
              </a:rPr>
              <a:t>i</a:t>
            </a:r>
            <a:r>
              <a:rPr sz="900" i="1" spc="-52" baseline="-13888" dirty="0">
                <a:latin typeface="Arial"/>
                <a:cs typeface="Arial"/>
              </a:rPr>
              <a:t> </a:t>
            </a:r>
            <a:r>
              <a:rPr sz="800" spc="10" dirty="0">
                <a:latin typeface="Arial"/>
                <a:cs typeface="Arial"/>
              </a:rPr>
              <a:t>)</a:t>
            </a:r>
            <a:endParaRPr sz="8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467" y="3349927"/>
            <a:ext cx="100266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5" action="ppaction://hlinksldjump"/>
              </a:rPr>
              <a:t>Secure</a:t>
            </a:r>
            <a:r>
              <a:rPr sz="500" spc="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publish-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subscribe</a:t>
            </a:r>
            <a:r>
              <a:rPr sz="500" spc="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solutions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999229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Location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systems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Positioning</a:t>
            </a:r>
            <a:r>
              <a:rPr spc="-15" dirty="0"/>
              <a:t> </a:t>
            </a:r>
            <a:r>
              <a:rPr spc="-10" dirty="0"/>
              <a:t>nodes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3204" y="499476"/>
            <a:ext cx="3916679" cy="64960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6510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Issue</a:t>
            </a:r>
            <a:endParaRPr sz="1000">
              <a:latin typeface="Arial"/>
              <a:cs typeface="Arial"/>
            </a:endParaRPr>
          </a:p>
          <a:p>
            <a:pPr marL="12700" marR="5080" indent="3810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In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large-</a:t>
            </a:r>
            <a:r>
              <a:rPr sz="900" dirty="0">
                <a:latin typeface="Arial"/>
                <a:cs typeface="Arial"/>
              </a:rPr>
              <a:t>scale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distributed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systems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dispersed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across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wide-</a:t>
            </a:r>
            <a:r>
              <a:rPr sz="900" dirty="0">
                <a:latin typeface="Arial"/>
                <a:cs typeface="Arial"/>
              </a:rPr>
              <a:t>area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network,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often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take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some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notion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proximity</a:t>
            </a:r>
            <a:r>
              <a:rPr sz="9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distance </a:t>
            </a:r>
            <a:r>
              <a:rPr sz="900" dirty="0">
                <a:latin typeface="Arial"/>
                <a:cs typeface="Arial"/>
              </a:rPr>
              <a:t>into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account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starts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determining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(relative)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location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node.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>
    <p:fade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040428" y="-1515"/>
            <a:ext cx="51435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Location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systems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3561079" cy="7981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Computing</a:t>
            </a:r>
            <a:r>
              <a:rPr sz="1200" spc="-6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position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Observation</a:t>
            </a:r>
            <a:endParaRPr sz="1000">
              <a:latin typeface="Arial"/>
              <a:cs typeface="Arial"/>
            </a:endParaRPr>
          </a:p>
          <a:p>
            <a:pPr marL="260350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900" i="1" spc="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needs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d</a:t>
            </a:r>
            <a:r>
              <a:rPr sz="900" i="1" spc="-55" dirty="0">
                <a:latin typeface="Arial"/>
                <a:cs typeface="Arial"/>
              </a:rPr>
              <a:t> </a:t>
            </a:r>
            <a:r>
              <a:rPr sz="900" spc="185" dirty="0">
                <a:latin typeface="Arial"/>
                <a:cs typeface="Arial"/>
              </a:rPr>
              <a:t>+</a:t>
            </a:r>
            <a:r>
              <a:rPr sz="900" spc="-1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1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landmarks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compute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own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position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a</a:t>
            </a:r>
            <a:endParaRPr sz="9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25"/>
              </a:spcBef>
            </a:pPr>
            <a:r>
              <a:rPr sz="900" i="1" spc="-10" dirty="0">
                <a:latin typeface="Arial"/>
                <a:cs typeface="Arial"/>
              </a:rPr>
              <a:t>d</a:t>
            </a:r>
            <a:r>
              <a:rPr sz="900" i="1" spc="-16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-</a:t>
            </a:r>
            <a:r>
              <a:rPr sz="900" dirty="0">
                <a:latin typeface="Arial"/>
                <a:cs typeface="Arial"/>
              </a:rPr>
              <a:t>dimensional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space.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Consider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two-</a:t>
            </a:r>
            <a:r>
              <a:rPr sz="900" dirty="0">
                <a:latin typeface="Arial"/>
                <a:cs typeface="Arial"/>
              </a:rPr>
              <a:t>dimensional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case.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92100" y="1107559"/>
            <a:ext cx="154495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Computing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position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in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2D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04800" y="1546060"/>
            <a:ext cx="2009287" cy="1722246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2515514" y="1092262"/>
            <a:ext cx="1826260" cy="47699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Solution</a:t>
            </a:r>
            <a:endParaRPr sz="1000">
              <a:latin typeface="Arial"/>
              <a:cs typeface="Arial"/>
            </a:endParaRPr>
          </a:p>
          <a:p>
            <a:pPr marL="38100" marR="30480">
              <a:lnSpc>
                <a:spcPts val="1210"/>
              </a:lnSpc>
              <a:spcBef>
                <a:spcPts val="35"/>
              </a:spcBef>
            </a:pPr>
            <a:r>
              <a:rPr sz="900" i="1" dirty="0">
                <a:latin typeface="Arial"/>
                <a:cs typeface="Arial"/>
              </a:rPr>
              <a:t>P</a:t>
            </a:r>
            <a:r>
              <a:rPr sz="900" i="1" spc="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needs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solve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three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equations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in </a:t>
            </a:r>
            <a:r>
              <a:rPr sz="900" dirty="0">
                <a:latin typeface="Arial"/>
                <a:cs typeface="Arial"/>
              </a:rPr>
              <a:t>two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unknowns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(</a:t>
            </a:r>
            <a:r>
              <a:rPr sz="900" i="1" spc="-10" dirty="0">
                <a:latin typeface="Arial"/>
                <a:cs typeface="Arial"/>
              </a:rPr>
              <a:t>x</a:t>
            </a:r>
            <a:r>
              <a:rPr sz="1050" i="1" spc="-15" baseline="-15873" dirty="0">
                <a:latin typeface="Arial"/>
                <a:cs typeface="Arial"/>
              </a:rPr>
              <a:t>P</a:t>
            </a:r>
            <a:r>
              <a:rPr sz="1050" i="1" spc="-150" baseline="-15873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,</a:t>
            </a:r>
            <a:r>
              <a:rPr sz="900" i="1" spc="-10" dirty="0">
                <a:latin typeface="Arial"/>
                <a:cs typeface="Arial"/>
              </a:rPr>
              <a:t>y</a:t>
            </a:r>
            <a:r>
              <a:rPr sz="1050" i="1" spc="-15" baseline="-15873" dirty="0">
                <a:latin typeface="Arial"/>
                <a:cs typeface="Arial"/>
              </a:rPr>
              <a:t>P</a:t>
            </a:r>
            <a:r>
              <a:rPr sz="1050" i="1" spc="-150" baseline="-15873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):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1" name="object 11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53467" y="3349927"/>
            <a:ext cx="92964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5" action="ppaction://hlinksldjump"/>
              </a:rPr>
              <a:t>GPS:</a:t>
            </a:r>
            <a:r>
              <a:rPr sz="500" spc="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Global</a:t>
            </a:r>
            <a:r>
              <a:rPr sz="500" spc="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Positioning</a:t>
            </a:r>
            <a:r>
              <a:rPr sz="500" spc="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System</a:t>
            </a:r>
            <a:endParaRPr sz="500">
              <a:latin typeface="Arial"/>
              <a:cs typeface="Arial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7B57258-C725-4FAB-2BA3-8F45AD9BA1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81304" y="1666467"/>
            <a:ext cx="1543050" cy="277478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36644" y="-1515"/>
            <a:ext cx="41846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4118610" cy="7981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Logical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clocks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Problem</a:t>
            </a:r>
            <a:endParaRPr sz="1000">
              <a:latin typeface="Arial"/>
              <a:cs typeface="Arial"/>
            </a:endParaRPr>
          </a:p>
          <a:p>
            <a:pPr marL="260350" marR="5080" indent="3810">
              <a:lnSpc>
                <a:spcPts val="1210"/>
              </a:lnSpc>
              <a:spcBef>
                <a:spcPts val="40"/>
              </a:spcBef>
            </a:pPr>
            <a:r>
              <a:rPr sz="900" dirty="0">
                <a:latin typeface="Arial"/>
                <a:cs typeface="Arial"/>
              </a:rPr>
              <a:t>How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maintain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global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view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system’s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behavior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consistent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happened-</a:t>
            </a:r>
            <a:r>
              <a:rPr sz="900" dirty="0">
                <a:latin typeface="Arial"/>
                <a:cs typeface="Arial"/>
              </a:rPr>
              <a:t>before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relation?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9151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3" action="ppaction://hlinksldjump"/>
              </a:rPr>
              <a:t>Lamport’s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logical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clocks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040428" y="-1515"/>
            <a:ext cx="51435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Location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systems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388196" y="2361095"/>
            <a:ext cx="1625600" cy="0"/>
          </a:xfrm>
          <a:custGeom>
            <a:avLst/>
            <a:gdLst/>
            <a:ahLst/>
            <a:cxnLst/>
            <a:rect l="l" t="t" r="r" b="b"/>
            <a:pathLst>
              <a:path w="1625600">
                <a:moveTo>
                  <a:pt x="0" y="0"/>
                </a:moveTo>
                <a:lnTo>
                  <a:pt x="1625346" y="0"/>
                </a:lnTo>
              </a:path>
            </a:pathLst>
          </a:custGeom>
          <a:ln w="444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9100" y="197711"/>
            <a:ext cx="4340225" cy="278217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Global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Positioning</a:t>
            </a:r>
            <a:r>
              <a:rPr sz="12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System</a:t>
            </a:r>
            <a:endParaRPr sz="1200">
              <a:latin typeface="Arial"/>
              <a:cs typeface="Arial"/>
            </a:endParaRPr>
          </a:p>
          <a:p>
            <a:pPr marL="340360" marR="735965" indent="-4445">
              <a:lnSpc>
                <a:spcPct val="109600"/>
              </a:lnSpc>
              <a:spcBef>
                <a:spcPts val="67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Assuming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that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clocks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of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satellites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are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accurate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and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synchronized</a:t>
            </a:r>
            <a:endParaRPr sz="1000">
              <a:latin typeface="Arial"/>
              <a:cs typeface="Arial"/>
            </a:endParaRPr>
          </a:p>
          <a:p>
            <a:pPr marL="593725" indent="-120650">
              <a:lnSpc>
                <a:spcPct val="100000"/>
              </a:lnSpc>
              <a:spcBef>
                <a:spcPts val="695"/>
              </a:spcBef>
              <a:buClr>
                <a:srgbClr val="3333B2"/>
              </a:buClr>
              <a:buFont typeface="Menlo"/>
              <a:buChar char="•"/>
              <a:tabLst>
                <a:tab pos="594360" algn="l"/>
              </a:tabLst>
            </a:pPr>
            <a:r>
              <a:rPr sz="900" dirty="0">
                <a:latin typeface="Arial"/>
                <a:cs typeface="Arial"/>
              </a:rPr>
              <a:t>It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takes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while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before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signal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reaches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receiver</a:t>
            </a:r>
            <a:endParaRPr sz="900">
              <a:latin typeface="Arial"/>
              <a:cs typeface="Arial"/>
            </a:endParaRPr>
          </a:p>
          <a:p>
            <a:pPr marL="589915" indent="-116839">
              <a:lnSpc>
                <a:spcPct val="100000"/>
              </a:lnSpc>
              <a:spcBef>
                <a:spcPts val="130"/>
              </a:spcBef>
              <a:buClr>
                <a:srgbClr val="3333B2"/>
              </a:buClr>
              <a:buFont typeface="Menlo"/>
              <a:buChar char="•"/>
              <a:tabLst>
                <a:tab pos="590550" algn="l"/>
              </a:tabLst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receiver’s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clock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definitely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out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sync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satellite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3333B2"/>
              </a:buClr>
              <a:buFont typeface="Menlo"/>
              <a:buChar char="•"/>
            </a:pPr>
            <a:endParaRPr sz="1200">
              <a:latin typeface="Arial"/>
              <a:cs typeface="Arial"/>
            </a:endParaRPr>
          </a:p>
          <a:p>
            <a:pPr marL="340360">
              <a:lnSpc>
                <a:spcPct val="100000"/>
              </a:lnSpc>
            </a:pPr>
            <a:endParaRPr sz="1050" baseline="19841">
              <a:latin typeface="Arial"/>
              <a:cs typeface="Arial"/>
            </a:endParaRPr>
          </a:p>
          <a:p>
            <a:pPr marL="340360">
              <a:lnSpc>
                <a:spcPct val="100000"/>
              </a:lnSpc>
              <a:spcBef>
                <a:spcPts val="1445"/>
              </a:spcBef>
            </a:pPr>
            <a:endParaRPr lang="en-US" sz="1000" spc="-10" dirty="0">
              <a:solidFill>
                <a:srgbClr val="3333B2"/>
              </a:solidFill>
              <a:latin typeface="Arial"/>
              <a:cs typeface="Arial"/>
            </a:endParaRPr>
          </a:p>
          <a:p>
            <a:pPr marL="340360">
              <a:lnSpc>
                <a:spcPct val="100000"/>
              </a:lnSpc>
              <a:spcBef>
                <a:spcPts val="1445"/>
              </a:spcBef>
            </a:pPr>
            <a:endParaRPr lang="en-NL" sz="1000" spc="-10" dirty="0">
              <a:solidFill>
                <a:srgbClr val="3333B2"/>
              </a:solidFill>
              <a:latin typeface="Arial"/>
              <a:cs typeface="Arial"/>
            </a:endParaRPr>
          </a:p>
          <a:p>
            <a:pPr marL="340360">
              <a:lnSpc>
                <a:spcPct val="100000"/>
              </a:lnSpc>
              <a:spcBef>
                <a:spcPts val="1445"/>
              </a:spcBef>
            </a:pPr>
            <a:endParaRPr lang="en-NL" sz="1000" spc="-10" dirty="0">
              <a:solidFill>
                <a:srgbClr val="3333B2"/>
              </a:solidFill>
              <a:latin typeface="Arial"/>
              <a:cs typeface="Arial"/>
            </a:endParaRPr>
          </a:p>
          <a:p>
            <a:pPr marL="340360">
              <a:lnSpc>
                <a:spcPct val="100000"/>
              </a:lnSpc>
              <a:spcBef>
                <a:spcPts val="144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Observation</a:t>
            </a:r>
            <a:endParaRPr sz="1000">
              <a:latin typeface="Arial"/>
              <a:cs typeface="Arial"/>
            </a:endParaRPr>
          </a:p>
          <a:p>
            <a:pPr marL="337185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latin typeface="Arial"/>
                <a:cs typeface="Arial"/>
              </a:rPr>
              <a:t>4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satellites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4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equations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4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unknowns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(with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105" dirty="0">
                <a:solidFill>
                  <a:srgbClr val="C80000"/>
                </a:solidFill>
                <a:latin typeface="Arial"/>
                <a:cs typeface="Arial"/>
              </a:rPr>
              <a:t>∆</a:t>
            </a:r>
            <a:r>
              <a:rPr sz="1050" i="1" spc="157" baseline="-11904" dirty="0">
                <a:solidFill>
                  <a:srgbClr val="C80000"/>
                </a:solidFill>
                <a:latin typeface="Arial"/>
                <a:cs typeface="Arial"/>
              </a:rPr>
              <a:t>r</a:t>
            </a:r>
            <a:r>
              <a:rPr sz="1050" i="1" spc="232" baseline="-11904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them)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8" name="object 8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3467" y="3349927"/>
            <a:ext cx="92964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GPS:</a:t>
            </a:r>
            <a:r>
              <a:rPr sz="500" spc="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Global</a:t>
            </a:r>
            <a:r>
              <a:rPr sz="500" spc="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Positioning</a:t>
            </a:r>
            <a:r>
              <a:rPr sz="500" spc="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System</a:t>
            </a:r>
            <a:endParaRPr sz="500">
              <a:latin typeface="Arial"/>
              <a:cs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EB77569-57E6-A733-8419-F0AA6A01A4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554" y="1273175"/>
            <a:ext cx="4133850" cy="1228784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040428" y="-1515"/>
            <a:ext cx="51435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Location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systems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200" y="197711"/>
            <a:ext cx="4241800" cy="2108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WiFi-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based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location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services</a:t>
            </a:r>
            <a:endParaRPr sz="1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  <a:spcBef>
                <a:spcPts val="8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Basic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idea</a:t>
            </a:r>
            <a:endParaRPr sz="1000">
              <a:latin typeface="Arial"/>
              <a:cs typeface="Arial"/>
            </a:endParaRPr>
          </a:p>
          <a:p>
            <a:pPr marL="555625" marR="467995" indent="-120650">
              <a:lnSpc>
                <a:spcPct val="111600"/>
              </a:lnSpc>
              <a:spcBef>
                <a:spcPts val="380"/>
              </a:spcBef>
              <a:buClr>
                <a:srgbClr val="3333B2"/>
              </a:buClr>
              <a:buFont typeface="Menlo"/>
              <a:buChar char="•"/>
              <a:tabLst>
                <a:tab pos="552450" algn="l"/>
              </a:tabLst>
            </a:pPr>
            <a:r>
              <a:rPr sz="900" dirty="0">
                <a:latin typeface="Arial"/>
                <a:cs typeface="Arial"/>
              </a:rPr>
              <a:t>Assume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database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known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access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points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(APs)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with </a:t>
            </a:r>
            <a:r>
              <a:rPr sz="900" spc="-10" dirty="0">
                <a:latin typeface="Arial"/>
                <a:cs typeface="Arial"/>
              </a:rPr>
              <a:t>coordinates</a:t>
            </a:r>
            <a:endParaRPr sz="900">
              <a:latin typeface="Arial"/>
              <a:cs typeface="Arial"/>
            </a:endParaRPr>
          </a:p>
          <a:p>
            <a:pPr marL="551815" indent="-116839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52450" algn="l"/>
              </a:tabLst>
            </a:pPr>
            <a:r>
              <a:rPr sz="900" dirty="0">
                <a:latin typeface="Arial"/>
                <a:cs typeface="Arial"/>
              </a:rPr>
              <a:t>Assume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estimate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distance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25" dirty="0">
                <a:latin typeface="Arial"/>
                <a:cs typeface="Arial"/>
              </a:rPr>
              <a:t> AP</a:t>
            </a:r>
            <a:endParaRPr sz="900">
              <a:latin typeface="Arial"/>
              <a:cs typeface="Arial"/>
            </a:endParaRPr>
          </a:p>
          <a:p>
            <a:pPr marL="551815" indent="-116839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52450" algn="l"/>
              </a:tabLst>
            </a:pPr>
            <a:r>
              <a:rPr sz="900" dirty="0">
                <a:latin typeface="Arial"/>
                <a:cs typeface="Arial"/>
              </a:rPr>
              <a:t>Then: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3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detected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access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points,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compute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position.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3333B2"/>
              </a:buClr>
              <a:buFont typeface="Menlo"/>
              <a:buChar char="•"/>
            </a:pPr>
            <a:endParaRPr sz="950">
              <a:latin typeface="Arial"/>
              <a:cs typeface="Arial"/>
            </a:endParaRPr>
          </a:p>
          <a:p>
            <a:pPr marL="296545">
              <a:lnSpc>
                <a:spcPct val="100000"/>
              </a:lnSpc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War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driving:</a:t>
            </a:r>
            <a:r>
              <a:rPr sz="1000" spc="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locating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access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points</a:t>
            </a:r>
            <a:endParaRPr sz="1000">
              <a:latin typeface="Arial"/>
              <a:cs typeface="Arial"/>
            </a:endParaRPr>
          </a:p>
          <a:p>
            <a:pPr marL="555625" marR="43815" indent="-120650">
              <a:lnSpc>
                <a:spcPct val="111600"/>
              </a:lnSpc>
              <a:spcBef>
                <a:spcPts val="585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Use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WiFi-enabled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device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along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GPS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receiver,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move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through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while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recording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observed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access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points.</a:t>
            </a:r>
            <a:endParaRPr sz="9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spc="-10" dirty="0">
                <a:latin typeface="Arial"/>
                <a:cs typeface="Arial"/>
              </a:rPr>
              <a:t>Compute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centroid: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assume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access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point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AP</a:t>
            </a:r>
            <a:r>
              <a:rPr sz="900" i="1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been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detected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at</a:t>
            </a:r>
            <a:endParaRPr sz="900">
              <a:latin typeface="Arial"/>
              <a:cs typeface="Arial"/>
            </a:endParaRPr>
          </a:p>
          <a:p>
            <a:pPr marL="555625">
              <a:lnSpc>
                <a:spcPct val="100000"/>
              </a:lnSpc>
              <a:spcBef>
                <a:spcPts val="125"/>
              </a:spcBef>
            </a:pPr>
            <a:r>
              <a:rPr sz="900" i="1" dirty="0">
                <a:latin typeface="Arial"/>
                <a:cs typeface="Arial"/>
              </a:rPr>
              <a:t>N</a:t>
            </a:r>
            <a:r>
              <a:rPr sz="900" i="1" spc="7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different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locations </a:t>
            </a:r>
            <a:r>
              <a:rPr sz="900" i="1" spc="-110" dirty="0">
                <a:latin typeface="Menlo"/>
                <a:cs typeface="Menlo"/>
              </a:rPr>
              <a:t>{</a:t>
            </a:r>
            <a:r>
              <a:rPr sz="900" i="1" spc="-110" dirty="0">
                <a:latin typeface="Arial"/>
                <a:cs typeface="Arial"/>
              </a:rPr>
              <a:t>x</a:t>
            </a:r>
            <a:r>
              <a:rPr sz="1350" i="1" spc="-165" baseline="3086" dirty="0">
                <a:latin typeface="STIX Two Text"/>
                <a:cs typeface="STIX Two Text"/>
              </a:rPr>
              <a:t>⃗</a:t>
            </a:r>
            <a:r>
              <a:rPr sz="1050" spc="-165" baseline="-15873" dirty="0">
                <a:latin typeface="Arial"/>
                <a:cs typeface="Arial"/>
              </a:rPr>
              <a:t>1</a:t>
            </a:r>
            <a:r>
              <a:rPr sz="900" i="1" spc="-110" dirty="0">
                <a:latin typeface="STIX Two Text"/>
                <a:cs typeface="STIX Two Text"/>
              </a:rPr>
              <a:t>,</a:t>
            </a:r>
            <a:r>
              <a:rPr sz="900" i="1" spc="-100" dirty="0">
                <a:latin typeface="STIX Two Text"/>
                <a:cs typeface="STIX Two Text"/>
              </a:rPr>
              <a:t> </a:t>
            </a:r>
            <a:r>
              <a:rPr sz="900" i="1" spc="-110" dirty="0">
                <a:latin typeface="Arial"/>
                <a:cs typeface="Arial"/>
              </a:rPr>
              <a:t>x</a:t>
            </a:r>
            <a:r>
              <a:rPr sz="1350" i="1" spc="-165" baseline="3086" dirty="0">
                <a:latin typeface="STIX Two Text"/>
                <a:cs typeface="STIX Two Text"/>
              </a:rPr>
              <a:t>⃗</a:t>
            </a:r>
            <a:r>
              <a:rPr sz="1050" spc="-165" baseline="-15873" dirty="0">
                <a:latin typeface="Arial"/>
                <a:cs typeface="Arial"/>
              </a:rPr>
              <a:t>2</a:t>
            </a:r>
            <a:r>
              <a:rPr sz="900" i="1" spc="-110" dirty="0">
                <a:latin typeface="STIX Two Text"/>
                <a:cs typeface="STIX Two Text"/>
              </a:rPr>
              <a:t>,</a:t>
            </a:r>
            <a:r>
              <a:rPr sz="900" i="1" spc="-105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STIX Two Text"/>
                <a:cs typeface="STIX Two Text"/>
              </a:rPr>
              <a:t>.</a:t>
            </a:r>
            <a:r>
              <a:rPr sz="900" i="1" spc="-100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STIX Two Text"/>
                <a:cs typeface="STIX Two Text"/>
              </a:rPr>
              <a:t>.</a:t>
            </a:r>
            <a:r>
              <a:rPr sz="900" i="1" spc="-100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STIX Two Text"/>
                <a:cs typeface="STIX Two Text"/>
              </a:rPr>
              <a:t>.</a:t>
            </a:r>
            <a:r>
              <a:rPr sz="900" i="1" spc="-105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100" dirty="0">
                <a:latin typeface="STIX Two Text"/>
                <a:cs typeface="STIX Two Text"/>
              </a:rPr>
              <a:t> </a:t>
            </a:r>
            <a:r>
              <a:rPr sz="900" i="1" spc="-165" dirty="0">
                <a:latin typeface="Arial"/>
                <a:cs typeface="Arial"/>
              </a:rPr>
              <a:t>x</a:t>
            </a:r>
            <a:r>
              <a:rPr sz="1350" i="1" spc="-247" baseline="3086" dirty="0">
                <a:latin typeface="STIX Two Text"/>
                <a:cs typeface="STIX Two Text"/>
              </a:rPr>
              <a:t>⃗</a:t>
            </a:r>
            <a:r>
              <a:rPr sz="1050" i="1" spc="-247" baseline="-15873" dirty="0">
                <a:latin typeface="Arial"/>
                <a:cs typeface="Arial"/>
              </a:rPr>
              <a:t>N</a:t>
            </a:r>
            <a:r>
              <a:rPr sz="1050" i="1" spc="-142" baseline="-15873" dirty="0">
                <a:latin typeface="Arial"/>
                <a:cs typeface="Arial"/>
              </a:rPr>
              <a:t> </a:t>
            </a:r>
            <a:r>
              <a:rPr sz="900" i="1" spc="-50" dirty="0">
                <a:latin typeface="Menlo"/>
                <a:cs typeface="Menlo"/>
              </a:rPr>
              <a:t>}</a:t>
            </a:r>
            <a:r>
              <a:rPr sz="900" spc="-50" dirty="0">
                <a:latin typeface="Arial"/>
                <a:cs typeface="Arial"/>
              </a:rPr>
              <a:t>,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 known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GPS </a:t>
            </a:r>
            <a:r>
              <a:rPr sz="900" spc="-10" dirty="0">
                <a:latin typeface="Arial"/>
                <a:cs typeface="Arial"/>
              </a:rPr>
              <a:t>location.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395677" y="2340631"/>
            <a:ext cx="1327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i="1" spc="-10" dirty="0">
                <a:latin typeface="Arial"/>
                <a:cs typeface="Arial"/>
              </a:rPr>
              <a:t>i</a:t>
            </a:r>
            <a:r>
              <a:rPr sz="500" i="1" spc="-95" dirty="0">
                <a:latin typeface="Arial"/>
                <a:cs typeface="Arial"/>
              </a:rPr>
              <a:t> </a:t>
            </a:r>
            <a:r>
              <a:rPr sz="500" spc="30" dirty="0">
                <a:latin typeface="Arial"/>
                <a:cs typeface="Arial"/>
              </a:rPr>
              <a:t>=1</a:t>
            </a:r>
            <a:endParaRPr sz="5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307132" y="2291108"/>
            <a:ext cx="32131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050" baseline="-3968" dirty="0">
                <a:latin typeface="Times New Roman"/>
                <a:cs typeface="Times New Roman"/>
              </a:rPr>
              <a:t>∑</a:t>
            </a:r>
            <a:r>
              <a:rPr sz="750" i="1" baseline="33333" dirty="0">
                <a:latin typeface="Arial"/>
                <a:cs typeface="Arial"/>
              </a:rPr>
              <a:t>N</a:t>
            </a:r>
            <a:r>
              <a:rPr sz="750" i="1" spc="652" baseline="33333" dirty="0">
                <a:latin typeface="Arial"/>
                <a:cs typeface="Arial"/>
              </a:rPr>
              <a:t> </a:t>
            </a:r>
            <a:r>
              <a:rPr sz="1050" i="1" spc="-37" baseline="3968" dirty="0">
                <a:latin typeface="STIX Two Text"/>
                <a:cs typeface="STIX Two Text"/>
              </a:rPr>
              <a:t>⃗</a:t>
            </a:r>
            <a:r>
              <a:rPr sz="700" i="1" spc="-25" dirty="0">
                <a:latin typeface="Arial"/>
                <a:cs typeface="Arial"/>
              </a:rPr>
              <a:t>x</a:t>
            </a:r>
            <a:r>
              <a:rPr sz="750" i="1" spc="-37" baseline="-11111" dirty="0">
                <a:latin typeface="Arial"/>
                <a:cs typeface="Arial"/>
              </a:rPr>
              <a:t>i</a:t>
            </a:r>
            <a:endParaRPr sz="750" baseline="-11111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345232" y="2423426"/>
            <a:ext cx="256540" cy="0"/>
          </a:xfrm>
          <a:custGeom>
            <a:avLst/>
            <a:gdLst/>
            <a:ahLst/>
            <a:cxnLst/>
            <a:rect l="l" t="t" r="r" b="b"/>
            <a:pathLst>
              <a:path w="256539">
                <a:moveTo>
                  <a:pt x="0" y="0"/>
                </a:moveTo>
                <a:lnTo>
                  <a:pt x="256349" y="0"/>
                </a:lnTo>
              </a:path>
            </a:pathLst>
          </a:custGeom>
          <a:ln w="45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425319" y="2392987"/>
            <a:ext cx="8953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i="1" spc="-5" dirty="0">
                <a:latin typeface="Arial"/>
                <a:cs typeface="Arial"/>
              </a:rPr>
              <a:t>N</a:t>
            </a:r>
            <a:endParaRPr sz="7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54748" y="2325326"/>
            <a:ext cx="223202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8115" indent="-120650">
              <a:lnSpc>
                <a:spcPct val="100000"/>
              </a:lnSpc>
              <a:spcBef>
                <a:spcPts val="95"/>
              </a:spcBef>
              <a:buClr>
                <a:srgbClr val="3333B2"/>
              </a:buClr>
              <a:buFont typeface="Menlo"/>
              <a:buChar char="•"/>
              <a:tabLst>
                <a:tab pos="158750" algn="l"/>
                <a:tab pos="2161540" algn="l"/>
              </a:tabLst>
            </a:pPr>
            <a:r>
              <a:rPr sz="900" dirty="0">
                <a:latin typeface="Arial"/>
                <a:cs typeface="Arial"/>
              </a:rPr>
              <a:t>Compute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location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AP</a:t>
            </a:r>
            <a:r>
              <a:rPr sz="900" i="1" spc="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as</a:t>
            </a:r>
            <a:r>
              <a:rPr sz="900" spc="-120" dirty="0">
                <a:latin typeface="Arial"/>
                <a:cs typeface="Arial"/>
              </a:rPr>
              <a:t> </a:t>
            </a:r>
            <a:r>
              <a:rPr sz="1350" i="1" baseline="3086" dirty="0">
                <a:latin typeface="STIX Two Text"/>
                <a:cs typeface="STIX Two Text"/>
              </a:rPr>
              <a:t>⃗</a:t>
            </a:r>
            <a:r>
              <a:rPr sz="900" i="1" dirty="0">
                <a:latin typeface="Arial"/>
                <a:cs typeface="Arial"/>
              </a:rPr>
              <a:t>x</a:t>
            </a:r>
            <a:r>
              <a:rPr sz="1050" i="1" baseline="-15873" dirty="0">
                <a:latin typeface="Arial"/>
                <a:cs typeface="Arial"/>
              </a:rPr>
              <a:t>AP</a:t>
            </a:r>
            <a:r>
              <a:rPr sz="1050" i="1" spc="112" baseline="-15873" dirty="0">
                <a:latin typeface="Arial"/>
                <a:cs typeface="Arial"/>
              </a:rPr>
              <a:t> </a:t>
            </a:r>
            <a:r>
              <a:rPr sz="900" spc="135" dirty="0">
                <a:latin typeface="Arial"/>
                <a:cs typeface="Arial"/>
              </a:rPr>
              <a:t>=</a:t>
            </a:r>
            <a:r>
              <a:rPr sz="900" dirty="0">
                <a:latin typeface="Arial"/>
                <a:cs typeface="Arial"/>
              </a:rPr>
              <a:t>	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21894" y="2549196"/>
            <a:ext cx="3091815" cy="756285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660"/>
              </a:spcBef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Problems</a:t>
            </a:r>
            <a:endParaRPr sz="1000">
              <a:latin typeface="Arial"/>
              <a:cs typeface="Arial"/>
            </a:endParaRPr>
          </a:p>
          <a:p>
            <a:pPr marL="290830" indent="-120650">
              <a:lnSpc>
                <a:spcPct val="100000"/>
              </a:lnSpc>
              <a:spcBef>
                <a:spcPts val="500"/>
              </a:spcBef>
              <a:buClr>
                <a:srgbClr val="3333B2"/>
              </a:buClr>
              <a:buFont typeface="Menlo"/>
              <a:buChar char="•"/>
              <a:tabLst>
                <a:tab pos="291465" algn="l"/>
              </a:tabLst>
            </a:pPr>
            <a:r>
              <a:rPr sz="900" dirty="0">
                <a:latin typeface="Arial"/>
                <a:cs typeface="Arial"/>
              </a:rPr>
              <a:t>Limited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accuracy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GPS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detection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point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1350" i="1" spc="-37" baseline="3086" dirty="0">
                <a:latin typeface="STIX Two Text"/>
                <a:cs typeface="STIX Two Text"/>
              </a:rPr>
              <a:t>⃗</a:t>
            </a:r>
            <a:r>
              <a:rPr sz="900" i="1" spc="-25" dirty="0">
                <a:latin typeface="Arial"/>
                <a:cs typeface="Arial"/>
              </a:rPr>
              <a:t>x</a:t>
            </a:r>
            <a:r>
              <a:rPr sz="1050" i="1" spc="-37" baseline="-15873" dirty="0">
                <a:latin typeface="Arial"/>
                <a:cs typeface="Arial"/>
              </a:rPr>
              <a:t>i</a:t>
            </a:r>
            <a:endParaRPr sz="1050" baseline="-15873">
              <a:latin typeface="Arial"/>
              <a:cs typeface="Arial"/>
            </a:endParaRPr>
          </a:p>
          <a:p>
            <a:pPr marL="287020" indent="-116839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287655" algn="l"/>
              </a:tabLst>
            </a:pPr>
            <a:r>
              <a:rPr sz="900" dirty="0">
                <a:latin typeface="Arial"/>
                <a:cs typeface="Arial"/>
              </a:rPr>
              <a:t>An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access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point has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 </a:t>
            </a:r>
            <a:r>
              <a:rPr sz="900" spc="-10" dirty="0">
                <a:latin typeface="Arial"/>
                <a:cs typeface="Arial"/>
              </a:rPr>
              <a:t>nonuniform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transmission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range</a:t>
            </a:r>
            <a:endParaRPr sz="900">
              <a:latin typeface="Arial"/>
              <a:cs typeface="Arial"/>
            </a:endParaRPr>
          </a:p>
          <a:p>
            <a:pPr marL="290830" indent="-1206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291465" algn="l"/>
              </a:tabLst>
            </a:pPr>
            <a:r>
              <a:rPr sz="900" dirty="0">
                <a:latin typeface="Arial"/>
                <a:cs typeface="Arial"/>
              </a:rPr>
              <a:t>Number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sampled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detection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points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N</a:t>
            </a:r>
            <a:r>
              <a:rPr sz="900" i="1" spc="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low.</a:t>
            </a:r>
            <a:endParaRPr sz="9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0" y="3348469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ADAD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3467" y="3346954"/>
            <a:ext cx="78867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When</a:t>
            </a:r>
            <a:r>
              <a:rPr sz="500" spc="-1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GPS</a:t>
            </a:r>
            <a:r>
              <a:rPr sz="500" spc="-1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is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not</a:t>
            </a:r>
            <a:r>
              <a:rPr sz="500" spc="-1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an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 option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303995" y="3348469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fade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841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040428" y="-1515"/>
            <a:ext cx="51435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Location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systems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00" y="197711"/>
            <a:ext cx="1943735" cy="12376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Computing</a:t>
            </a:r>
            <a:r>
              <a:rPr sz="1200" spc="-6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position</a:t>
            </a:r>
            <a:endParaRPr sz="1200">
              <a:latin typeface="Arial"/>
              <a:cs typeface="Arial"/>
            </a:endParaRPr>
          </a:p>
          <a:p>
            <a:pPr marL="234315">
              <a:lnSpc>
                <a:spcPct val="100000"/>
              </a:lnSpc>
              <a:spcBef>
                <a:spcPts val="130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Problems</a:t>
            </a:r>
            <a:endParaRPr sz="1000">
              <a:latin typeface="Arial"/>
              <a:cs typeface="Arial"/>
            </a:endParaRPr>
          </a:p>
          <a:p>
            <a:pPr marL="487680" marR="334010" indent="-120650">
              <a:lnSpc>
                <a:spcPct val="111600"/>
              </a:lnSpc>
              <a:spcBef>
                <a:spcPts val="380"/>
              </a:spcBef>
              <a:buClr>
                <a:srgbClr val="3333B2"/>
              </a:buClr>
              <a:buFont typeface="Menlo"/>
              <a:buChar char="•"/>
              <a:tabLst>
                <a:tab pos="488315" algn="l"/>
              </a:tabLst>
            </a:pPr>
            <a:r>
              <a:rPr sz="900" dirty="0">
                <a:latin typeface="Arial"/>
                <a:cs typeface="Arial"/>
              </a:rPr>
              <a:t>Measured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latencies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to </a:t>
            </a:r>
            <a:r>
              <a:rPr sz="900" dirty="0">
                <a:latin typeface="Arial"/>
                <a:cs typeface="Arial"/>
              </a:rPr>
              <a:t>landmarks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fluctuate</a:t>
            </a:r>
            <a:endParaRPr sz="900">
              <a:latin typeface="Arial"/>
              <a:cs typeface="Arial"/>
            </a:endParaRPr>
          </a:p>
          <a:p>
            <a:pPr marL="487680" marR="30480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488315" algn="l"/>
              </a:tabLst>
            </a:pPr>
            <a:r>
              <a:rPr sz="900" dirty="0">
                <a:latin typeface="Arial"/>
                <a:cs typeface="Arial"/>
              </a:rPr>
              <a:t>Computed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distances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not </a:t>
            </a:r>
            <a:r>
              <a:rPr sz="900" spc="-10" dirty="0">
                <a:latin typeface="Arial"/>
                <a:cs typeface="Arial"/>
              </a:rPr>
              <a:t>even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consistent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346490" y="546625"/>
            <a:ext cx="19697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Inconsistent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distances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in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1D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space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382545" y="823836"/>
            <a:ext cx="1897379" cy="78678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21894" y="1610780"/>
            <a:ext cx="3968115" cy="756285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660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Solution:</a:t>
            </a:r>
            <a:r>
              <a:rPr sz="1000" spc="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minimize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errors</a:t>
            </a:r>
            <a:endParaRPr sz="1000">
              <a:latin typeface="Arial"/>
              <a:cs typeface="Arial"/>
            </a:endParaRPr>
          </a:p>
          <a:p>
            <a:pPr marL="290830" indent="-120650">
              <a:lnSpc>
                <a:spcPct val="100000"/>
              </a:lnSpc>
              <a:spcBef>
                <a:spcPts val="500"/>
              </a:spcBef>
              <a:buClr>
                <a:srgbClr val="3333B2"/>
              </a:buClr>
              <a:buFont typeface="Menlo"/>
              <a:buChar char="•"/>
              <a:tabLst>
                <a:tab pos="291465" algn="l"/>
              </a:tabLst>
            </a:pPr>
            <a:r>
              <a:rPr sz="900" dirty="0">
                <a:latin typeface="Arial"/>
                <a:cs typeface="Arial"/>
              </a:rPr>
              <a:t>Use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N</a:t>
            </a:r>
            <a:r>
              <a:rPr sz="900" i="1" spc="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special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landmark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nodes</a:t>
            </a:r>
            <a:r>
              <a:rPr sz="900" spc="-1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i="1" spc="80" dirty="0">
                <a:latin typeface="Arial"/>
                <a:cs typeface="Arial"/>
              </a:rPr>
              <a:t>L</a:t>
            </a:r>
            <a:r>
              <a:rPr sz="1050" i="1" spc="120" baseline="-15873" dirty="0">
                <a:latin typeface="Arial"/>
                <a:cs typeface="Arial"/>
              </a:rPr>
              <a:t>1</a:t>
            </a:r>
            <a:r>
              <a:rPr sz="900" i="1" spc="80" dirty="0">
                <a:latin typeface="STIX Two Text"/>
                <a:cs typeface="STIX Two Text"/>
              </a:rPr>
              <a:t>,...,</a:t>
            </a:r>
            <a:r>
              <a:rPr sz="900" i="1" spc="-105" dirty="0">
                <a:latin typeface="STIX Two Text"/>
                <a:cs typeface="STIX Two Text"/>
              </a:rPr>
              <a:t> </a:t>
            </a:r>
            <a:r>
              <a:rPr sz="900" i="1" spc="-10" dirty="0">
                <a:latin typeface="Arial"/>
                <a:cs typeface="Arial"/>
              </a:rPr>
              <a:t>L</a:t>
            </a:r>
            <a:r>
              <a:rPr sz="1050" i="1" spc="-15" baseline="-15873" dirty="0">
                <a:latin typeface="Arial"/>
                <a:cs typeface="Arial"/>
              </a:rPr>
              <a:t>N</a:t>
            </a:r>
            <a:r>
              <a:rPr sz="1050" i="1" spc="-142" baseline="-15873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290830" indent="-1206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291465" algn="l"/>
              </a:tabLst>
            </a:pPr>
            <a:r>
              <a:rPr sz="900" dirty="0">
                <a:latin typeface="Arial"/>
                <a:cs typeface="Arial"/>
              </a:rPr>
              <a:t>Landmarks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measure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their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pairwise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latencies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spc="-409" dirty="0">
                <a:latin typeface="Arial"/>
                <a:cs typeface="Arial"/>
              </a:rPr>
              <a:t>d</a:t>
            </a:r>
            <a:r>
              <a:rPr sz="1350" spc="142" baseline="15432" dirty="0">
                <a:latin typeface="Arial"/>
                <a:cs typeface="Arial"/>
              </a:rPr>
              <a:t>˜</a:t>
            </a:r>
            <a:r>
              <a:rPr sz="900" spc="35" dirty="0">
                <a:latin typeface="Arial"/>
                <a:cs typeface="Arial"/>
              </a:rPr>
              <a:t>(</a:t>
            </a:r>
            <a:r>
              <a:rPr sz="900" i="1" spc="35" dirty="0">
                <a:latin typeface="Arial"/>
                <a:cs typeface="Arial"/>
              </a:rPr>
              <a:t>L</a:t>
            </a:r>
            <a:r>
              <a:rPr sz="1050" i="1" spc="52" baseline="-15873" dirty="0">
                <a:latin typeface="Arial"/>
                <a:cs typeface="Arial"/>
              </a:rPr>
              <a:t>i</a:t>
            </a:r>
            <a:r>
              <a:rPr sz="1050" i="1" spc="-120" baseline="-15873" dirty="0">
                <a:latin typeface="Arial"/>
                <a:cs typeface="Arial"/>
              </a:rPr>
              <a:t> 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110" dirty="0">
                <a:latin typeface="STIX Two Text"/>
                <a:cs typeface="STIX Two Text"/>
              </a:rPr>
              <a:t> </a:t>
            </a:r>
            <a:r>
              <a:rPr sz="900" i="1" spc="-10" dirty="0">
                <a:latin typeface="Arial"/>
                <a:cs typeface="Arial"/>
              </a:rPr>
              <a:t>L</a:t>
            </a:r>
            <a:r>
              <a:rPr sz="1050" i="1" spc="-15" baseline="-15873" dirty="0">
                <a:latin typeface="Arial"/>
                <a:cs typeface="Arial"/>
              </a:rPr>
              <a:t>j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)</a:t>
            </a:r>
            <a:endParaRPr sz="900">
              <a:latin typeface="Arial"/>
              <a:cs typeface="Arial"/>
            </a:endParaRPr>
          </a:p>
          <a:p>
            <a:pPr marL="287020" indent="-116839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287655" algn="l"/>
              </a:tabLst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central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computes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coordinates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landmark,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minimizing:</a:t>
            </a:r>
            <a:endParaRPr sz="9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70852" y="2934444"/>
            <a:ext cx="3611879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900" dirty="0">
                <a:latin typeface="Arial"/>
                <a:cs typeface="Arial"/>
              </a:rPr>
              <a:t>where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-409" dirty="0">
                <a:latin typeface="Arial"/>
                <a:cs typeface="Arial"/>
              </a:rPr>
              <a:t>d</a:t>
            </a:r>
            <a:r>
              <a:rPr sz="1350" spc="142" baseline="15432" dirty="0">
                <a:latin typeface="Arial"/>
                <a:cs typeface="Arial"/>
              </a:rPr>
              <a:t>ˆ</a:t>
            </a:r>
            <a:r>
              <a:rPr sz="900" spc="35" dirty="0">
                <a:latin typeface="Arial"/>
                <a:cs typeface="Arial"/>
              </a:rPr>
              <a:t>(</a:t>
            </a:r>
            <a:r>
              <a:rPr sz="900" i="1" spc="35" dirty="0">
                <a:latin typeface="Arial"/>
                <a:cs typeface="Arial"/>
              </a:rPr>
              <a:t>L</a:t>
            </a:r>
            <a:r>
              <a:rPr sz="1050" i="1" spc="52" baseline="-15873" dirty="0">
                <a:latin typeface="Arial"/>
                <a:cs typeface="Arial"/>
              </a:rPr>
              <a:t>i</a:t>
            </a:r>
            <a:r>
              <a:rPr sz="1050" i="1" spc="-120" baseline="-15873" dirty="0">
                <a:latin typeface="Arial"/>
                <a:cs typeface="Arial"/>
              </a:rPr>
              <a:t> </a:t>
            </a:r>
            <a:r>
              <a:rPr sz="900" i="1" dirty="0">
                <a:latin typeface="STIX Two Text"/>
                <a:cs typeface="STIX Two Text"/>
              </a:rPr>
              <a:t>,</a:t>
            </a:r>
            <a:r>
              <a:rPr sz="900" i="1" spc="-110" dirty="0">
                <a:latin typeface="STIX Two Text"/>
                <a:cs typeface="STIX Two Text"/>
              </a:rPr>
              <a:t> </a:t>
            </a:r>
            <a:r>
              <a:rPr sz="900" i="1" spc="-10" dirty="0">
                <a:latin typeface="Arial"/>
                <a:cs typeface="Arial"/>
              </a:rPr>
              <a:t>L</a:t>
            </a:r>
            <a:r>
              <a:rPr sz="1050" i="1" spc="-15" baseline="-15873" dirty="0">
                <a:latin typeface="Arial"/>
                <a:cs typeface="Arial"/>
              </a:rPr>
              <a:t>j</a:t>
            </a:r>
            <a:r>
              <a:rPr sz="1050" i="1" spc="-127" baseline="-15873" dirty="0">
                <a:latin typeface="Arial"/>
                <a:cs typeface="Arial"/>
              </a:rPr>
              <a:t> </a:t>
            </a:r>
            <a:r>
              <a:rPr sz="900" spc="55" dirty="0">
                <a:latin typeface="Arial"/>
                <a:cs typeface="Arial"/>
              </a:rPr>
              <a:t>)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distance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after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L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225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L</a:t>
            </a:r>
            <a:r>
              <a:rPr sz="1050" i="1" baseline="-15873" dirty="0">
                <a:latin typeface="Arial"/>
                <a:cs typeface="Arial"/>
              </a:rPr>
              <a:t>j</a:t>
            </a:r>
            <a:r>
              <a:rPr sz="1050" i="1" spc="225" baseline="-15873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been</a:t>
            </a:r>
            <a:r>
              <a:rPr sz="900" spc="-10" dirty="0">
                <a:latin typeface="Arial"/>
                <a:cs typeface="Arial"/>
              </a:rPr>
              <a:t> positioned.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22" name="object 22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53467" y="3349927"/>
            <a:ext cx="80645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5" action="ppaction://hlinksldjump"/>
              </a:rPr>
              <a:t>Logical</a:t>
            </a:r>
            <a:r>
              <a:rPr sz="500" spc="-20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positioning</a:t>
            </a:r>
            <a:r>
              <a:rPr sz="500" spc="-20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of</a:t>
            </a:r>
            <a:r>
              <a:rPr sz="500" spc="-20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nodes</a:t>
            </a:r>
            <a:endParaRPr sz="500">
              <a:latin typeface="Arial"/>
              <a:cs typeface="Arial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206D202-4BB6-FCB0-B683-38BD852FF0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91613" y="2401409"/>
            <a:ext cx="1770355" cy="498691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999229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Location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systems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Computing</a:t>
            </a:r>
            <a:r>
              <a:rPr spc="-65" dirty="0"/>
              <a:t> </a:t>
            </a:r>
            <a:r>
              <a:rPr spc="-10" dirty="0"/>
              <a:t>position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3763" y="470520"/>
            <a:ext cx="3916045" cy="551180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15875">
              <a:lnSpc>
                <a:spcPct val="100000"/>
              </a:lnSpc>
              <a:spcBef>
                <a:spcPts val="44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Choosing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dimension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i="1" spc="-50" dirty="0">
                <a:solidFill>
                  <a:srgbClr val="3333B2"/>
                </a:solidFill>
                <a:latin typeface="Arial"/>
                <a:cs typeface="Arial"/>
              </a:rPr>
              <a:t>m</a:t>
            </a:r>
            <a:endParaRPr sz="1000">
              <a:latin typeface="Arial"/>
              <a:cs typeface="Arial"/>
            </a:endParaRPr>
          </a:p>
          <a:p>
            <a:pPr marL="15875" marR="5080" indent="-3810">
              <a:lnSpc>
                <a:spcPct val="111600"/>
              </a:lnSpc>
              <a:spcBef>
                <a:spcPts val="180"/>
              </a:spcBef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hidden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parameter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dimension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N </a:t>
            </a:r>
            <a:r>
              <a:rPr sz="900" i="1" spc="60" dirty="0">
                <a:latin typeface="STIX Two Text"/>
                <a:cs typeface="STIX Two Text"/>
              </a:rPr>
              <a:t>&gt;</a:t>
            </a:r>
            <a:r>
              <a:rPr sz="900" i="1" spc="-20" dirty="0">
                <a:latin typeface="STIX Two Text"/>
                <a:cs typeface="STIX Two Text"/>
              </a:rPr>
              <a:t> 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node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</a:t>
            </a:r>
            <a:r>
              <a:rPr sz="900" i="1" spc="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measures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its </a:t>
            </a:r>
            <a:r>
              <a:rPr sz="900" dirty="0">
                <a:latin typeface="Arial"/>
                <a:cs typeface="Arial"/>
              </a:rPr>
              <a:t>distance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N</a:t>
            </a:r>
            <a:r>
              <a:rPr sz="900" i="1" spc="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landmarks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computes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coordinates</a:t>
            </a:r>
            <a:r>
              <a:rPr sz="900" spc="-25" dirty="0">
                <a:latin typeface="Arial"/>
                <a:cs typeface="Arial"/>
              </a:rPr>
              <a:t> by</a:t>
            </a:r>
            <a:endParaRPr sz="9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7294" y="1012629"/>
            <a:ext cx="56324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-10" dirty="0">
                <a:latin typeface="Arial"/>
                <a:cs typeface="Arial"/>
              </a:rPr>
              <a:t>minimizing</a:t>
            </a:r>
            <a:endParaRPr sz="9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43204" y="1659736"/>
            <a:ext cx="3917950" cy="49657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6510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Observation</a:t>
            </a:r>
            <a:endParaRPr sz="1000">
              <a:latin typeface="Arial"/>
              <a:cs typeface="Arial"/>
            </a:endParaRPr>
          </a:p>
          <a:p>
            <a:pPr marL="12700" marR="5080" indent="3810">
              <a:lnSpc>
                <a:spcPts val="1210"/>
              </a:lnSpc>
              <a:spcBef>
                <a:spcPts val="35"/>
              </a:spcBef>
            </a:pPr>
            <a:r>
              <a:rPr sz="900" spc="-10" dirty="0">
                <a:latin typeface="Arial"/>
                <a:cs typeface="Arial"/>
              </a:rPr>
              <a:t>Practice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shows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</a:t>
            </a:r>
            <a:r>
              <a:rPr sz="900" i="1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small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6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7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achieve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latency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estimations </a:t>
            </a:r>
            <a:r>
              <a:rPr sz="900" dirty="0">
                <a:latin typeface="Arial"/>
                <a:cs typeface="Arial"/>
              </a:rPr>
              <a:t>within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factor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2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actual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value.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9" name="object 1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53467" y="3349927"/>
            <a:ext cx="80645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Logical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positioning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of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nodes</a:t>
            </a:r>
            <a:endParaRPr sz="500">
              <a:latin typeface="Arial"/>
              <a:cs typeface="Arial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1B145F3-7093-FF02-BD11-E73B413E01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0260" y="1093909"/>
            <a:ext cx="1543050" cy="532626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999229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Coordination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Location</a:t>
            </a:r>
            <a:r>
              <a:rPr sz="500" spc="-25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systems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Vivaldi</a:t>
            </a: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80645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Logical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positioning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of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nodes</a:t>
            </a:r>
            <a:endParaRPr sz="500">
              <a:latin typeface="Arial"/>
              <a:cs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9C95588-9A34-2621-8AF7-FBDE56D2A4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122" y="520234"/>
            <a:ext cx="4400860" cy="2400113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8549</Words>
  <Application>Microsoft Macintosh PowerPoint</Application>
  <PresentationFormat>Custom</PresentationFormat>
  <Paragraphs>1129</Paragraphs>
  <Slides>94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94</vt:i4>
      </vt:variant>
    </vt:vector>
  </HeadingPairs>
  <TitlesOfParts>
    <vt:vector size="101" baseType="lpstr">
      <vt:lpstr>Arial</vt:lpstr>
      <vt:lpstr>Calibri</vt:lpstr>
      <vt:lpstr>Lucida Grande</vt:lpstr>
      <vt:lpstr>Menlo</vt:lpstr>
      <vt:lpstr>STIX Two Text</vt:lpstr>
      <vt:lpstr>Times New Roman</vt:lpstr>
      <vt:lpstr>Office Theme</vt:lpstr>
      <vt:lpstr>PowerPoint Presentation</vt:lpstr>
      <vt:lpstr>Physical clocks</vt:lpstr>
      <vt:lpstr>Clock synchronization</vt:lpstr>
      <vt:lpstr>Clock drift</vt:lpstr>
      <vt:lpstr>PowerPoint Presentation</vt:lpstr>
      <vt:lpstr>Reference broadcast synchronization</vt:lpstr>
      <vt:lpstr>The Happened-before relationship</vt:lpstr>
      <vt:lpstr>The Happened-before relationship</vt:lpstr>
      <vt:lpstr>PowerPoint Presentation</vt:lpstr>
      <vt:lpstr>PowerPoint Presentation</vt:lpstr>
      <vt:lpstr>PowerPoint Presentation</vt:lpstr>
      <vt:lpstr>Logical clocks: solution</vt:lpstr>
      <vt:lpstr>PowerPoint Presentation</vt:lpstr>
      <vt:lpstr>PowerPoint Presentation</vt:lpstr>
      <vt:lpstr>PowerPoint Presentation</vt:lpstr>
      <vt:lpstr>Example: Totally ordered multicast</vt:lpstr>
      <vt:lpstr>Example: Totally ordered multicast</vt:lpstr>
      <vt:lpstr>Example: Totally ordered multicast</vt:lpstr>
      <vt:lpstr>PowerPoint Presentation</vt:lpstr>
      <vt:lpstr>PowerPoint Presentation</vt:lpstr>
      <vt:lpstr>Lamport’s clocks for mutual exclusion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Causally ordered multicasting</vt:lpstr>
      <vt:lpstr>Causally ordered multicasting</vt:lpstr>
      <vt:lpstr>PowerPoint Presentation</vt:lpstr>
      <vt:lpstr>PowerPoint Presentation</vt:lpstr>
      <vt:lpstr>Mutual exclusion</vt:lpstr>
      <vt:lpstr>PowerPoint Presentation</vt:lpstr>
      <vt:lpstr>Mutual exclusion: Ricart &amp; Agrawala</vt:lpstr>
      <vt:lpstr>PowerPoint Presentation</vt:lpstr>
      <vt:lpstr>Mutual exclusion: Token ring algorithm</vt:lpstr>
      <vt:lpstr>Decentralized mutual exclusion</vt:lpstr>
      <vt:lpstr>Decentralized mutual exclusion</vt:lpstr>
      <vt:lpstr>Decentralized mutual exclusion</vt:lpstr>
      <vt:lpstr>Decentralized mutual exclusion</vt:lpstr>
      <vt:lpstr>Decentralized mutual exclusion</vt:lpstr>
      <vt:lpstr>PowerPoint Presentation</vt:lpstr>
      <vt:lpstr>PowerPoint Presentation</vt:lpstr>
      <vt:lpstr>PowerPoint Presentation</vt:lpstr>
      <vt:lpstr>Example: ZooKeeper</vt:lpstr>
      <vt:lpstr>ZooKeeper race condition</vt:lpstr>
      <vt:lpstr>PowerPoint Presentation</vt:lpstr>
      <vt:lpstr>ZooKeeper locking protocol</vt:lpstr>
      <vt:lpstr>Election algorithms</vt:lpstr>
      <vt:lpstr>Election algorithms</vt:lpstr>
      <vt:lpstr>PowerPoint Presentation</vt:lpstr>
      <vt:lpstr>Election by bullying</vt:lpstr>
      <vt:lpstr>PowerPoint Presentation</vt:lpstr>
      <vt:lpstr>Election in a ring</vt:lpstr>
      <vt:lpstr>PowerPoint Presentation</vt:lpstr>
      <vt:lpstr>Example: Leader election in ZooKeeper server group</vt:lpstr>
      <vt:lpstr>Example: Leader election in ZooKeeper server group</vt:lpstr>
      <vt:lpstr>PowerPoint Presentation</vt:lpstr>
      <vt:lpstr>Example: Leader election in Raft</vt:lpstr>
      <vt:lpstr>Example: Leader election in Raft</vt:lpstr>
      <vt:lpstr>Elections by proof of work</vt:lpstr>
      <vt:lpstr>Elections by proof of work</vt:lpstr>
      <vt:lpstr>Elections by proof of work</vt:lpstr>
      <vt:lpstr>Elections by proof of work</vt:lpstr>
      <vt:lpstr>PowerPoint Presentation</vt:lpstr>
      <vt:lpstr>PowerPoint Presentation</vt:lpstr>
      <vt:lpstr>PowerPoint Presentation</vt:lpstr>
      <vt:lpstr>PowerPoint Presentation</vt:lpstr>
      <vt:lpstr>Gossip-based coordination: aggregation</vt:lpstr>
      <vt:lpstr>Gossip-based coordination: aggregation</vt:lpstr>
      <vt:lpstr>Gossip-based coordination: peer sampling</vt:lpstr>
      <vt:lpstr>Gossip-based overlay construction</vt:lpstr>
      <vt:lpstr>Gossip-based overlay construction: a 2D torus</vt:lpstr>
      <vt:lpstr>PowerPoint Presentation</vt:lpstr>
      <vt:lpstr>Secure gossiping</vt:lpstr>
      <vt:lpstr>A solution: gathering statistics</vt:lpstr>
      <vt:lpstr>A solution: gathering statistics</vt:lpstr>
      <vt:lpstr>PowerPoint Presentation</vt:lpstr>
      <vt:lpstr>PowerPoint Presentation</vt:lpstr>
      <vt:lpstr>General approach</vt:lpstr>
      <vt:lpstr>PowerPoint Presentation</vt:lpstr>
      <vt:lpstr>PowerPoint Presentation</vt:lpstr>
      <vt:lpstr>Gossiping: Sub-2-Sub</vt:lpstr>
      <vt:lpstr>Gossiping: Sub-2-Sub</vt:lpstr>
      <vt:lpstr>PowerPoint Presentation</vt:lpstr>
      <vt:lpstr>Secure publish-subscribe</vt:lpstr>
      <vt:lpstr>Secure publish-subscribe</vt:lpstr>
      <vt:lpstr>Public-Key Encryption with Keyword Search (PEKS)</vt:lpstr>
      <vt:lpstr>Positioning nodes</vt:lpstr>
      <vt:lpstr>PowerPoint Presentation</vt:lpstr>
      <vt:lpstr>PowerPoint Presentation</vt:lpstr>
      <vt:lpstr>PowerPoint Presentation</vt:lpstr>
      <vt:lpstr>PowerPoint Presentation</vt:lpstr>
      <vt:lpstr>Computing position</vt:lpstr>
      <vt:lpstr>Vivaldi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Distributed Systems   (4th edition, version 01)</dc:title>
  <cp:lastModifiedBy>Steen, Maarten van (UT-DSI)</cp:lastModifiedBy>
  <cp:revision>1</cp:revision>
  <dcterms:created xsi:type="dcterms:W3CDTF">2023-04-27T06:08:15Z</dcterms:created>
  <dcterms:modified xsi:type="dcterms:W3CDTF">2023-04-27T06:22:16Z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2023-04-27T00:00:00Z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2023-04-27T00:00:00Z</vt:filetime>
  </property>
  <property fmtid="{D5CDD505-2E9C-101B-9397-08002B2CF9AE}" pid="5" name="PTEX.Fullbanner">
    <vt:lpwstr>This is pdfTeX, Version 3.141592653-2.6-1.40.24 (TeX Live 2022) kpathsea version 6.3.4</vt:lpwstr>
  </property>
  <property fmtid="{D5CDD505-2E9C-101B-9397-08002B2CF9AE}" pid="6" name="Producer">
    <vt:lpwstr>pdfTeX-1.40.24</vt:lpwstr>
  </property>
</Properties>
</file>