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</p:sldIdLst>
  <p:sldSz cx="4610100" cy="3460750"/>
  <p:notesSz cx="4610100" cy="34607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231" d="100"/>
          <a:sy n="231" d="100"/>
        </p:scale>
        <p:origin x="194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45757" y="1072832"/>
            <a:ext cx="3918585" cy="7267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691515" y="1938020"/>
            <a:ext cx="3227070" cy="865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0505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374201" y="795972"/>
            <a:ext cx="2005393" cy="2284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ADADE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300" y="197711"/>
            <a:ext cx="2999105" cy="207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3333B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9194" y="1369435"/>
            <a:ext cx="3929379" cy="1256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567434" y="3218497"/>
            <a:ext cx="1475232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30505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7/12/23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319272" y="3218497"/>
            <a:ext cx="1060323" cy="173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ucketName.s3.amazonaws.com/ObjectName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7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2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7.xml"/><Relationship Id="rId4" Type="http://schemas.openxmlformats.org/officeDocument/2006/relationships/image" Target="../media/image1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7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9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1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1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4.xml"/><Relationship Id="rId4" Type="http://schemas.openxmlformats.org/officeDocument/2006/relationships/image" Target="../media/image24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34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0.xml"/><Relationship Id="rId4" Type="http://schemas.openxmlformats.org/officeDocument/2006/relationships/image" Target="../media/image26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1.xml"/><Relationship Id="rId4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4.xml"/><Relationship Id="rId4" Type="http://schemas.openxmlformats.org/officeDocument/2006/relationships/image" Target="../media/image29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0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0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2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5" Type="http://schemas.openxmlformats.org/officeDocument/2006/relationships/slide" Target="slide47.xml"/><Relationship Id="rId4" Type="http://schemas.openxmlformats.org/officeDocument/2006/relationships/image" Target="../media/image3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12303" y="626847"/>
            <a:ext cx="1783714" cy="582295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400" b="1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400" b="1" spc="1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400">
              <a:latin typeface="Arial"/>
              <a:cs typeface="Arial"/>
            </a:endParaRPr>
          </a:p>
          <a:p>
            <a:pPr marL="3810" algn="ctr">
              <a:lnSpc>
                <a:spcPct val="100000"/>
              </a:lnSpc>
              <a:spcBef>
                <a:spcPts val="610"/>
              </a:spcBef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(4th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edition,</a:t>
            </a:r>
            <a:r>
              <a:rPr sz="9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version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01)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2435" y="2409530"/>
            <a:ext cx="2103755" cy="2444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00" dirty="0">
                <a:latin typeface="Arial"/>
                <a:cs typeface="Arial"/>
              </a:rPr>
              <a:t>Chapter</a:t>
            </a:r>
            <a:r>
              <a:rPr sz="1400" spc="6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02:</a:t>
            </a:r>
            <a:r>
              <a:rPr sz="1400" spc="17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Architectures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RESTful</a:t>
            </a:r>
            <a:r>
              <a:rPr spc="-50" dirty="0"/>
              <a:t> </a:t>
            </a:r>
            <a:r>
              <a:rPr spc="-10" dirty="0"/>
              <a:t>architectures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20490" cy="179705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View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collection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resources,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individually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managed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dirty="0">
                <a:latin typeface="Arial"/>
                <a:cs typeface="Arial"/>
              </a:rPr>
              <a:t>components.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removed,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retrieved,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dirty="0">
                <a:latin typeface="Arial"/>
                <a:cs typeface="Arial"/>
              </a:rPr>
              <a:t>(remote)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269240" indent="-158750">
              <a:lnSpc>
                <a:spcPct val="100000"/>
              </a:lnSpc>
              <a:spcBef>
                <a:spcPts val="45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Resources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naming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scheme</a:t>
            </a:r>
            <a:endParaRPr sz="900">
              <a:latin typeface="Arial"/>
              <a:cs typeface="Arial"/>
            </a:endParaRPr>
          </a:p>
          <a:p>
            <a:pPr marL="265430" indent="-15494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endParaRPr sz="900">
              <a:latin typeface="Arial"/>
              <a:cs typeface="Arial"/>
            </a:endParaRPr>
          </a:p>
          <a:p>
            <a:pPr marL="269240" indent="-1587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AutoNum type="arabicPeriod"/>
              <a:tabLst>
                <a:tab pos="269875" algn="l"/>
              </a:tabLst>
            </a:pPr>
            <a:r>
              <a:rPr sz="900" dirty="0">
                <a:latin typeface="Arial"/>
                <a:cs typeface="Arial"/>
              </a:rPr>
              <a:t>Messages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self-described</a:t>
            </a:r>
            <a:endParaRPr sz="900">
              <a:latin typeface="Arial"/>
              <a:cs typeface="Arial"/>
            </a:endParaRPr>
          </a:p>
          <a:p>
            <a:pPr marL="269240" marR="389890" indent="-158750">
              <a:lnSpc>
                <a:spcPct val="111600"/>
              </a:lnSpc>
              <a:buClr>
                <a:srgbClr val="3333B2"/>
              </a:buClr>
              <a:buAutoNum type="arabicPeriod"/>
              <a:tabLst>
                <a:tab pos="266065" algn="l"/>
              </a:tabLst>
            </a:pPr>
            <a:r>
              <a:rPr sz="900" dirty="0">
                <a:latin typeface="Arial"/>
                <a:cs typeface="Arial"/>
              </a:rPr>
              <a:t>After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forgets everything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caller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856691" y="2396248"/>
          <a:ext cx="2889885" cy="706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53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4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415"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b="1" spc="-10" dirty="0">
                          <a:latin typeface="Arial"/>
                          <a:cs typeface="Arial"/>
                        </a:rPr>
                        <a:t>Operation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b="1" spc="-10" dirty="0">
                          <a:latin typeface="Arial"/>
                          <a:cs typeface="Arial"/>
                        </a:rPr>
                        <a:t>Description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415">
                <a:tc>
                  <a:txBody>
                    <a:bodyPr/>
                    <a:lstStyle/>
                    <a:p>
                      <a:pPr marL="71755">
                        <a:lnSpc>
                          <a:spcPts val="1010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PUT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Create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new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resource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139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 marL="71755">
                        <a:lnSpc>
                          <a:spcPts val="955"/>
                        </a:lnSpc>
                      </a:pPr>
                      <a:r>
                        <a:rPr sz="1000" spc="-25" dirty="0">
                          <a:latin typeface="Times New Roman"/>
                          <a:cs typeface="Times New Roman"/>
                        </a:rPr>
                        <a:t>GET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spc="-10" dirty="0">
                          <a:latin typeface="Arial"/>
                          <a:cs typeface="Arial"/>
                        </a:rPr>
                        <a:t>Retrieve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state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of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resource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some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representation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 marL="71755">
                        <a:lnSpc>
                          <a:spcPts val="955"/>
                        </a:lnSpc>
                      </a:pPr>
                      <a:r>
                        <a:rPr sz="1000" spc="-10" dirty="0">
                          <a:latin typeface="Times New Roman"/>
                          <a:cs typeface="Times New Roman"/>
                        </a:rPr>
                        <a:t>DELETE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Delete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resource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8430">
                <a:tc>
                  <a:txBody>
                    <a:bodyPr/>
                    <a:lstStyle/>
                    <a:p>
                      <a:pPr marL="71755">
                        <a:lnSpc>
                          <a:spcPts val="955"/>
                        </a:lnSpc>
                      </a:pPr>
                      <a:r>
                        <a:rPr sz="1000" spc="-20" dirty="0">
                          <a:latin typeface="Times New Roman"/>
                          <a:cs typeface="Times New Roman"/>
                        </a:rPr>
                        <a:t>POST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810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700" dirty="0">
                          <a:latin typeface="Arial"/>
                          <a:cs typeface="Arial"/>
                        </a:rPr>
                        <a:t>Modify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resource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by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transferring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7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dirty="0">
                          <a:latin typeface="Arial"/>
                          <a:cs typeface="Arial"/>
                        </a:rPr>
                        <a:t>new</a:t>
                      </a:r>
                      <a:r>
                        <a:rPr sz="7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700" spc="-20" dirty="0">
                          <a:latin typeface="Arial"/>
                          <a:cs typeface="Arial"/>
                        </a:rPr>
                        <a:t>state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15" dirty="0"/>
              <a:t> </a:t>
            </a:r>
            <a:r>
              <a:rPr spc="-10" dirty="0"/>
              <a:t>Amazon’s</a:t>
            </a:r>
            <a:r>
              <a:rPr spc="-50" dirty="0"/>
              <a:t> </a:t>
            </a:r>
            <a:r>
              <a:rPr dirty="0"/>
              <a:t>Simple</a:t>
            </a:r>
            <a:r>
              <a:rPr spc="-55" dirty="0"/>
              <a:t> </a:t>
            </a:r>
            <a:r>
              <a:rPr dirty="0"/>
              <a:t>Storage</a:t>
            </a:r>
            <a:r>
              <a:rPr spc="-50" dirty="0"/>
              <a:t> </a:t>
            </a:r>
            <a:r>
              <a:rPr spc="-10" dirty="0"/>
              <a:t>Service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05282" y="499476"/>
            <a:ext cx="3968115" cy="196850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546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54610" marR="17780">
              <a:lnSpc>
                <a:spcPct val="105600"/>
              </a:lnSpc>
              <a:spcBef>
                <a:spcPts val="45"/>
              </a:spcBef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Objects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placed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buckets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directories).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Buckets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cannot</a:t>
            </a:r>
            <a:r>
              <a:rPr sz="900" spc="-25" dirty="0">
                <a:latin typeface="Arial"/>
                <a:cs typeface="Arial"/>
              </a:rPr>
              <a:t> be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buckets.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204" dirty="0">
                <a:latin typeface="Arial"/>
                <a:cs typeface="Arial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ObjectName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bucket</a:t>
            </a:r>
            <a:r>
              <a:rPr sz="900" spc="204" dirty="0">
                <a:latin typeface="Arial"/>
                <a:cs typeface="Arial"/>
              </a:rPr>
              <a:t> </a:t>
            </a:r>
            <a:r>
              <a:rPr sz="1000" spc="-10" dirty="0">
                <a:latin typeface="Times New Roman"/>
                <a:cs typeface="Times New Roman"/>
              </a:rPr>
              <a:t>BucketName </a:t>
            </a:r>
            <a:r>
              <a:rPr sz="900" dirty="0">
                <a:latin typeface="Arial"/>
                <a:cs typeface="Arial"/>
              </a:rPr>
              <a:t>require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identifier:</a:t>
            </a:r>
            <a:endParaRPr sz="900">
              <a:latin typeface="Arial"/>
              <a:cs typeface="Arial"/>
            </a:endParaRPr>
          </a:p>
          <a:p>
            <a:pPr marL="22860" algn="ctr">
              <a:lnSpc>
                <a:spcPct val="100000"/>
              </a:lnSpc>
              <a:spcBef>
                <a:spcPts val="819"/>
              </a:spcBef>
            </a:pPr>
            <a:r>
              <a:rPr sz="1000" spc="-10" dirty="0">
                <a:latin typeface="Times New Roman"/>
                <a:cs typeface="Times New Roman"/>
                <a:hlinkClick r:id="rId3"/>
              </a:rPr>
              <a:t>http://BucketName.s3.amazonaws.com/ObjectName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6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Typical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300"/>
              </a:spcBef>
            </a:pP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carried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HTTP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requests:</a:t>
            </a:r>
            <a:endParaRPr sz="900">
              <a:latin typeface="Arial"/>
              <a:cs typeface="Arial"/>
            </a:endParaRPr>
          </a:p>
          <a:p>
            <a:pPr marL="30734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307975" algn="l"/>
              </a:tabLst>
            </a:pPr>
            <a:r>
              <a:rPr sz="900" dirty="0">
                <a:latin typeface="Arial"/>
                <a:cs typeface="Arial"/>
              </a:rPr>
              <a:t>Create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bucket/object:</a:t>
            </a:r>
            <a:r>
              <a:rPr sz="900" spc="200" dirty="0">
                <a:latin typeface="Arial"/>
                <a:cs typeface="Arial"/>
              </a:rPr>
              <a:t> </a:t>
            </a:r>
            <a:r>
              <a:rPr sz="1000" spc="-100" dirty="0">
                <a:latin typeface="Times New Roman"/>
                <a:cs typeface="Times New Roman"/>
              </a:rPr>
              <a:t>PUT</a:t>
            </a:r>
            <a:r>
              <a:rPr sz="900" spc="-100" dirty="0">
                <a:latin typeface="Arial"/>
                <a:cs typeface="Arial"/>
              </a:rPr>
              <a:t>,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along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URI</a:t>
            </a:r>
            <a:endParaRPr sz="900">
              <a:latin typeface="Arial"/>
              <a:cs typeface="Arial"/>
            </a:endParaRPr>
          </a:p>
          <a:p>
            <a:pPr marL="307340" indent="-120650"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pple Symbols"/>
              <a:buChar char="•"/>
              <a:tabLst>
                <a:tab pos="307975" algn="l"/>
              </a:tabLst>
            </a:pPr>
            <a:r>
              <a:rPr sz="900" dirty="0">
                <a:latin typeface="Arial"/>
                <a:cs typeface="Arial"/>
              </a:rPr>
              <a:t>Listing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objects:</a:t>
            </a:r>
            <a:r>
              <a:rPr sz="900" spc="210" dirty="0">
                <a:latin typeface="Arial"/>
                <a:cs typeface="Arial"/>
              </a:rPr>
              <a:t> </a:t>
            </a:r>
            <a:r>
              <a:rPr sz="1000" spc="-130" dirty="0">
                <a:latin typeface="Times New Roman"/>
                <a:cs typeface="Times New Roman"/>
              </a:rPr>
              <a:t>GET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20" dirty="0">
                <a:latin typeface="Arial"/>
                <a:cs typeface="Arial"/>
              </a:rPr>
              <a:t> name</a:t>
            </a:r>
            <a:endParaRPr sz="900">
              <a:latin typeface="Arial"/>
              <a:cs typeface="Arial"/>
            </a:endParaRPr>
          </a:p>
          <a:p>
            <a:pPr marL="307340" indent="-120650">
              <a:lnSpc>
                <a:spcPct val="100000"/>
              </a:lnSpc>
              <a:spcBef>
                <a:spcPts val="5"/>
              </a:spcBef>
              <a:buClr>
                <a:srgbClr val="3333B2"/>
              </a:buClr>
              <a:buFont typeface="Apple Symbols"/>
              <a:buChar char="•"/>
              <a:tabLst>
                <a:tab pos="307975" algn="l"/>
              </a:tabLst>
            </a:pPr>
            <a:r>
              <a:rPr sz="900" dirty="0">
                <a:latin typeface="Arial"/>
                <a:cs typeface="Arial"/>
              </a:rPr>
              <a:t>Reading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object:</a:t>
            </a:r>
            <a:r>
              <a:rPr sz="900" spc="220" dirty="0">
                <a:latin typeface="Arial"/>
                <a:cs typeface="Arial"/>
              </a:rPr>
              <a:t> </a:t>
            </a:r>
            <a:r>
              <a:rPr sz="1000" spc="-130" dirty="0">
                <a:latin typeface="Times New Roman"/>
                <a:cs typeface="Times New Roman"/>
              </a:rPr>
              <a:t>GET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URI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9476"/>
            <a:ext cx="3916045" cy="75184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Issue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Many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people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like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RESTful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approaches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because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so </a:t>
            </a:r>
            <a:r>
              <a:rPr sz="900" dirty="0">
                <a:latin typeface="Arial"/>
                <a:cs typeface="Arial"/>
              </a:rPr>
              <a:t>simple.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catch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parameter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Amazon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S3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SOAP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7549" y="1330620"/>
            <a:ext cx="3130155" cy="92369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5334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108648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180"/>
              </a:lnSpc>
              <a:spcBef>
                <a:spcPts val="8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SOAP</a:t>
            </a:r>
            <a:endParaRPr sz="1000">
              <a:latin typeface="Arial"/>
              <a:cs typeface="Arial"/>
            </a:endParaRPr>
          </a:p>
          <a:p>
            <a:pPr marL="269240" marR="2045335" indent="-6350">
              <a:lnSpc>
                <a:spcPts val="1210"/>
              </a:lnSpc>
              <a:spcBef>
                <a:spcPts val="10"/>
              </a:spcBef>
            </a:pPr>
            <a:r>
              <a:rPr sz="1000" i="1" spc="65" dirty="0">
                <a:latin typeface="Times New Roman"/>
                <a:cs typeface="Times New Roman"/>
              </a:rPr>
              <a:t>import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65" dirty="0">
                <a:latin typeface="Times New Roman"/>
                <a:cs typeface="Times New Roman"/>
              </a:rPr>
              <a:t>bucket </a:t>
            </a:r>
            <a:r>
              <a:rPr sz="1000" i="1" spc="60" dirty="0">
                <a:latin typeface="Times New Roman"/>
                <a:cs typeface="Times New Roman"/>
              </a:rPr>
              <a:t>bucket.create("mybucket")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155321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180"/>
              </a:lnSpc>
              <a:spcBef>
                <a:spcPts val="8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SOAP</a:t>
            </a:r>
            <a:endParaRPr sz="1000">
              <a:latin typeface="Arial"/>
              <a:cs typeface="Arial"/>
            </a:endParaRPr>
          </a:p>
          <a:p>
            <a:pPr marL="269240" marR="2045335" indent="-6350">
              <a:lnSpc>
                <a:spcPts val="1210"/>
              </a:lnSpc>
              <a:spcBef>
                <a:spcPts val="10"/>
              </a:spcBef>
            </a:pPr>
            <a:r>
              <a:rPr sz="1000" i="1" spc="65" dirty="0">
                <a:latin typeface="Times New Roman"/>
                <a:cs typeface="Times New Roman"/>
              </a:rPr>
              <a:t>import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65" dirty="0">
                <a:latin typeface="Times New Roman"/>
                <a:cs typeface="Times New Roman"/>
              </a:rPr>
              <a:t>bucket </a:t>
            </a:r>
            <a:r>
              <a:rPr sz="1000" i="1" spc="60" dirty="0">
                <a:latin typeface="Times New Roman"/>
                <a:cs typeface="Times New Roman"/>
              </a:rPr>
              <a:t>bucket.create("mybucket")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15875">
              <a:lnSpc>
                <a:spcPts val="1165"/>
              </a:lnSpc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RESTful</a:t>
            </a:r>
            <a:endParaRPr sz="1000">
              <a:latin typeface="Arial"/>
              <a:cs typeface="Arial"/>
            </a:endParaRPr>
          </a:p>
          <a:p>
            <a:pPr marL="262890">
              <a:lnSpc>
                <a:spcPts val="1165"/>
              </a:lnSpc>
            </a:pPr>
            <a:r>
              <a:rPr sz="1000" i="1" spc="-60" dirty="0">
                <a:latin typeface="Times New Roman"/>
                <a:cs typeface="Times New Roman"/>
              </a:rPr>
              <a:t>PUT</a:t>
            </a:r>
            <a:r>
              <a:rPr sz="1000" i="1" spc="55" dirty="0">
                <a:latin typeface="Times New Roman"/>
                <a:cs typeface="Times New Roman"/>
              </a:rPr>
              <a:t> "https://mybucket.s3.amazonsws.com/"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On</a:t>
            </a:r>
            <a:r>
              <a:rPr spc="-25" dirty="0"/>
              <a:t> </a:t>
            </a:r>
            <a:r>
              <a:rPr spc="-10" dirty="0"/>
              <a:t>interfaces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89362"/>
            <a:ext cx="3917315" cy="202755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Simplifications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ct val="100000"/>
              </a:lnSpc>
              <a:spcBef>
                <a:spcPts val="195"/>
              </a:spcBef>
            </a:pPr>
            <a:r>
              <a:rPr sz="900" spc="-10" dirty="0">
                <a:latin typeface="Arial"/>
                <a:cs typeface="Arial"/>
              </a:rPr>
              <a:t>Assume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interface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65" dirty="0">
                <a:latin typeface="Times New Roman"/>
                <a:cs typeface="Times New Roman"/>
              </a:rPr>
              <a:t>bucket</a:t>
            </a:r>
            <a:r>
              <a:rPr sz="1000" spc="-80" dirty="0">
                <a:latin typeface="Times New Roman"/>
                <a:cs typeface="Times New Roman"/>
              </a:rPr>
              <a:t> </a:t>
            </a:r>
            <a:r>
              <a:rPr sz="900" spc="-10" dirty="0">
                <a:latin typeface="Arial"/>
                <a:cs typeface="Arial"/>
              </a:rPr>
              <a:t>offering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</a:t>
            </a:r>
            <a:r>
              <a:rPr sz="900" spc="175" dirty="0">
                <a:latin typeface="Arial"/>
                <a:cs typeface="Arial"/>
              </a:rPr>
              <a:t> </a:t>
            </a:r>
            <a:r>
              <a:rPr sz="1000" spc="85" dirty="0">
                <a:latin typeface="Times New Roman"/>
                <a:cs typeface="Times New Roman"/>
              </a:rPr>
              <a:t>create</a:t>
            </a:r>
            <a:r>
              <a:rPr sz="900" spc="85" dirty="0">
                <a:latin typeface="Arial"/>
                <a:cs typeface="Arial"/>
              </a:rPr>
              <a:t>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requiring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input </a:t>
            </a:r>
            <a:r>
              <a:rPr sz="900" dirty="0">
                <a:latin typeface="Arial"/>
                <a:cs typeface="Arial"/>
              </a:rPr>
              <a:t>string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215" dirty="0">
                <a:latin typeface="Arial"/>
                <a:cs typeface="Arial"/>
              </a:rPr>
              <a:t> </a:t>
            </a:r>
            <a:r>
              <a:rPr sz="1000" dirty="0">
                <a:latin typeface="Times New Roman"/>
                <a:cs typeface="Times New Roman"/>
              </a:rPr>
              <a:t>mybucket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creating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bucket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“mybucket.”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ts val="1180"/>
              </a:lnSpc>
              <a:spcBef>
                <a:spcPts val="800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SOAP</a:t>
            </a:r>
            <a:endParaRPr sz="1000">
              <a:latin typeface="Arial"/>
              <a:cs typeface="Arial"/>
            </a:endParaRPr>
          </a:p>
          <a:p>
            <a:pPr marL="269240" marR="2045335" indent="-6350">
              <a:lnSpc>
                <a:spcPts val="1210"/>
              </a:lnSpc>
              <a:spcBef>
                <a:spcPts val="10"/>
              </a:spcBef>
            </a:pPr>
            <a:r>
              <a:rPr sz="1000" i="1" spc="65" dirty="0">
                <a:latin typeface="Times New Roman"/>
                <a:cs typeface="Times New Roman"/>
              </a:rPr>
              <a:t>import</a:t>
            </a:r>
            <a:r>
              <a:rPr sz="1000" i="1" spc="200" dirty="0">
                <a:latin typeface="Times New Roman"/>
                <a:cs typeface="Times New Roman"/>
              </a:rPr>
              <a:t> </a:t>
            </a:r>
            <a:r>
              <a:rPr sz="1000" i="1" spc="65" dirty="0">
                <a:latin typeface="Times New Roman"/>
                <a:cs typeface="Times New Roman"/>
              </a:rPr>
              <a:t>bucket </a:t>
            </a:r>
            <a:r>
              <a:rPr sz="1000" i="1" spc="60" dirty="0">
                <a:latin typeface="Times New Roman"/>
                <a:cs typeface="Times New Roman"/>
              </a:rPr>
              <a:t>bucket.create("mybucket")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15875">
              <a:lnSpc>
                <a:spcPts val="1165"/>
              </a:lnSpc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RESTful</a:t>
            </a:r>
            <a:endParaRPr sz="1000">
              <a:latin typeface="Arial"/>
              <a:cs typeface="Arial"/>
            </a:endParaRPr>
          </a:p>
          <a:p>
            <a:pPr marL="262890">
              <a:lnSpc>
                <a:spcPts val="1165"/>
              </a:lnSpc>
            </a:pPr>
            <a:r>
              <a:rPr sz="1000" i="1" spc="-60" dirty="0">
                <a:latin typeface="Times New Roman"/>
                <a:cs typeface="Times New Roman"/>
              </a:rPr>
              <a:t>PUT</a:t>
            </a:r>
            <a:r>
              <a:rPr sz="1000" i="1" spc="55" dirty="0">
                <a:latin typeface="Times New Roman"/>
                <a:cs typeface="Times New Roman"/>
              </a:rPr>
              <a:t> "https://mybucket.s3.amazonsws.com/"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50">
              <a:latin typeface="Times New Roman"/>
              <a:cs typeface="Times New Roman"/>
            </a:endParaRPr>
          </a:p>
          <a:p>
            <a:pPr marL="15875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Conclusions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draw?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13804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Coordination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Temporal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referential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coupling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480941"/>
              </p:ext>
            </p:extLst>
          </p:nvPr>
        </p:nvGraphicFramePr>
        <p:xfrm>
          <a:off x="540880" y="793788"/>
          <a:ext cx="3521075" cy="425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3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41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Temporally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Temporally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800" b="1" spc="-15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145">
                <a:tc>
                  <a:txBody>
                    <a:bodyPr/>
                    <a:lstStyle/>
                    <a:p>
                      <a:pPr marR="77470" algn="r">
                        <a:lnSpc>
                          <a:spcPct val="10000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Referentially</a:t>
                      </a:r>
                      <a:r>
                        <a:rPr sz="800" b="1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Direct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Mailbox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marR="77470" algn="r">
                        <a:lnSpc>
                          <a:spcPts val="91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Referentially</a:t>
                      </a:r>
                      <a:r>
                        <a:rPr sz="800" b="1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decoupled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910"/>
                        </a:lnSpc>
                      </a:pPr>
                      <a:r>
                        <a:rPr sz="800" spc="-10" dirty="0">
                          <a:latin typeface="Arial"/>
                          <a:cs typeface="Arial"/>
                        </a:rPr>
                        <a:t>Event-based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10"/>
                        </a:lnSpc>
                      </a:pPr>
                      <a:r>
                        <a:rPr sz="800" dirty="0">
                          <a:latin typeface="Arial"/>
                          <a:cs typeface="Arial"/>
                        </a:rPr>
                        <a:t>Shared</a:t>
                      </a:r>
                      <a:r>
                        <a:rPr sz="8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dirty="0">
                          <a:latin typeface="Arial"/>
                          <a:cs typeface="Arial"/>
                        </a:rPr>
                        <a:t>data</a:t>
                      </a:r>
                      <a:r>
                        <a:rPr sz="8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spc="-10" dirty="0">
                          <a:latin typeface="Arial"/>
                          <a:cs typeface="Arial"/>
                        </a:rPr>
                        <a:t>space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347294" y="1439651"/>
            <a:ext cx="207645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Shared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715" y="1849299"/>
            <a:ext cx="1772595" cy="98190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30242" y="1850542"/>
            <a:ext cx="1468082" cy="1055768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4241165" cy="2016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Linda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tuple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Three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operations</a:t>
            </a:r>
            <a:endParaRPr sz="1000">
              <a:latin typeface="Arial"/>
              <a:cs typeface="Arial"/>
            </a:endParaRPr>
          </a:p>
          <a:p>
            <a:pPr marL="549910" indent="-114935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550545" algn="l"/>
              </a:tabLst>
            </a:pPr>
            <a:r>
              <a:rPr sz="900" spc="120" dirty="0">
                <a:latin typeface="Times New Roman"/>
                <a:cs typeface="Times New Roman"/>
              </a:rPr>
              <a:t>in(t)</a:t>
            </a:r>
            <a:r>
              <a:rPr sz="900" spc="12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remove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template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235" dirty="0">
                <a:latin typeface="Times New Roman"/>
                <a:cs typeface="Times New Roman"/>
              </a:rPr>
              <a:t>t</a:t>
            </a:r>
            <a:endParaRPr sz="900">
              <a:latin typeface="Times New Roman"/>
              <a:cs typeface="Times New Roman"/>
            </a:endParaRPr>
          </a:p>
          <a:p>
            <a:pPr marL="549910" indent="-11493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0545" algn="l"/>
              </a:tabLst>
            </a:pPr>
            <a:r>
              <a:rPr sz="900" spc="110" dirty="0">
                <a:latin typeface="Times New Roman"/>
                <a:cs typeface="Times New Roman"/>
              </a:rPr>
              <a:t>rd(t)</a:t>
            </a:r>
            <a:r>
              <a:rPr sz="900" spc="11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matching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template</a:t>
            </a:r>
            <a:r>
              <a:rPr sz="900" spc="150" dirty="0">
                <a:latin typeface="Arial"/>
                <a:cs typeface="Arial"/>
              </a:rPr>
              <a:t> </a:t>
            </a:r>
            <a:r>
              <a:rPr sz="900" spc="235" dirty="0">
                <a:latin typeface="Times New Roman"/>
                <a:cs typeface="Times New Roman"/>
              </a:rPr>
              <a:t>t</a:t>
            </a:r>
            <a:endParaRPr sz="900">
              <a:latin typeface="Times New Roman"/>
              <a:cs typeface="Times New Roman"/>
            </a:endParaRPr>
          </a:p>
          <a:p>
            <a:pPr marL="549910" indent="-114935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0545" algn="l"/>
              </a:tabLst>
            </a:pPr>
            <a:r>
              <a:rPr sz="900" spc="100" dirty="0">
                <a:latin typeface="Times New Roman"/>
                <a:cs typeface="Times New Roman"/>
              </a:rPr>
              <a:t>out(t)</a:t>
            </a:r>
            <a:r>
              <a:rPr sz="900" spc="100" dirty="0">
                <a:latin typeface="Arial"/>
                <a:cs typeface="Arial"/>
              </a:rPr>
              <a:t>: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170" dirty="0">
                <a:latin typeface="Arial"/>
                <a:cs typeface="Arial"/>
              </a:rPr>
              <a:t> </a:t>
            </a:r>
            <a:r>
              <a:rPr sz="900" spc="285" dirty="0">
                <a:latin typeface="Times New Roman"/>
                <a:cs typeface="Times New Roman"/>
              </a:rPr>
              <a:t>t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10" dirty="0">
                <a:latin typeface="Arial"/>
                <a:cs typeface="Arial"/>
              </a:rPr>
              <a:t> space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3333B2"/>
              </a:buClr>
              <a:buFont typeface="Apple Symbols"/>
              <a:buChar char="•"/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details</a:t>
            </a:r>
            <a:endParaRPr sz="1000">
              <a:latin typeface="Arial"/>
              <a:cs typeface="Arial"/>
            </a:endParaRPr>
          </a:p>
          <a:p>
            <a:pPr marL="555625" marR="4953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Calling</a:t>
            </a:r>
            <a:r>
              <a:rPr sz="900" spc="155" dirty="0">
                <a:latin typeface="Arial"/>
                <a:cs typeface="Arial"/>
              </a:rPr>
              <a:t> </a:t>
            </a:r>
            <a:r>
              <a:rPr sz="900" spc="125" dirty="0">
                <a:latin typeface="Times New Roman"/>
                <a:cs typeface="Times New Roman"/>
              </a:rPr>
              <a:t>out(t)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twice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row,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two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copies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285" dirty="0">
                <a:latin typeface="Times New Roman"/>
                <a:cs typeface="Times New Roman"/>
              </a:rPr>
              <a:t>t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65" dirty="0">
                <a:latin typeface="Apple Symbols"/>
                <a:cs typeface="Apple Symbols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tuple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multiset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555625" marR="4318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Both</a:t>
            </a:r>
            <a:r>
              <a:rPr sz="900" spc="155" dirty="0">
                <a:latin typeface="Arial"/>
                <a:cs typeface="Arial"/>
              </a:rPr>
              <a:t> </a:t>
            </a:r>
            <a:r>
              <a:rPr sz="900" spc="140" dirty="0">
                <a:latin typeface="Times New Roman"/>
                <a:cs typeface="Times New Roman"/>
              </a:rPr>
              <a:t>in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114" dirty="0">
                <a:latin typeface="Times New Roman"/>
                <a:cs typeface="Times New Roman"/>
              </a:rPr>
              <a:t>rd</a:t>
            </a:r>
            <a:r>
              <a:rPr sz="900" spc="-55" dirty="0">
                <a:latin typeface="Times New Roman"/>
                <a:cs typeface="Times New Roman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blocking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operations: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until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matching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tuple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found,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become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3214" y="868154"/>
            <a:ext cx="2597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Bob</a:t>
            </a:r>
            <a:r>
              <a:rPr sz="900" spc="-2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5300" y="92311"/>
            <a:ext cx="2798445" cy="845185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R="889635" algn="ctr">
              <a:lnSpc>
                <a:spcPct val="100000"/>
              </a:lnSpc>
              <a:spcBef>
                <a:spcPts val="92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Linda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tuple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space</a:t>
            </a:r>
            <a:endParaRPr sz="1200">
              <a:latin typeface="Arial"/>
              <a:cs typeface="Arial"/>
            </a:endParaRPr>
          </a:p>
          <a:p>
            <a:pPr marL="938530">
              <a:lnSpc>
                <a:spcPts val="780"/>
              </a:lnSpc>
              <a:spcBef>
                <a:spcPts val="480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204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4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linda</a:t>
            </a:r>
            <a:endParaRPr sz="700">
              <a:latin typeface="Times New Roman"/>
              <a:cs typeface="Times New Roman"/>
            </a:endParaRPr>
          </a:p>
          <a:p>
            <a:pPr marL="93853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linda.connect()</a:t>
            </a:r>
            <a:endParaRPr sz="700">
              <a:latin typeface="Times New Roman"/>
              <a:cs typeface="Times New Roman"/>
            </a:endParaRPr>
          </a:p>
          <a:p>
            <a:pPr marR="875030" algn="ctr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93853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5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linda.TupleSpace()</a:t>
            </a:r>
            <a:endParaRPr sz="700">
              <a:latin typeface="Times New Roman"/>
              <a:cs typeface="Times New Roman"/>
            </a:endParaRPr>
          </a:p>
          <a:p>
            <a:pPr marL="93853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5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45" dirty="0">
                <a:latin typeface="Times New Roman"/>
                <a:cs typeface="Times New Roman"/>
              </a:rPr>
              <a:t>linda.universe._out((</a:t>
            </a:r>
            <a:r>
              <a:rPr sz="700" spc="45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5" dirty="0">
                <a:latin typeface="Times New Roman"/>
                <a:cs typeface="Times New Roman"/>
              </a:rPr>
              <a:t>,blog))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83475" y="922181"/>
            <a:ext cx="3017520" cy="5619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">
              <a:lnSpc>
                <a:spcPts val="560"/>
              </a:lnSpc>
              <a:spcBef>
                <a:spcPts val="95"/>
              </a:spcBef>
            </a:pPr>
            <a:r>
              <a:rPr sz="500" spc="45" dirty="0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linda.universe._rd((</a:t>
            </a:r>
            <a:r>
              <a:rPr sz="700" spc="40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0" dirty="0">
                <a:latin typeface="Times New Roman"/>
                <a:cs typeface="Times New Roman"/>
              </a:rPr>
              <a:t>,linda.TupleSpace))[1]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9</a:t>
            </a:r>
            <a:r>
              <a:rPr sz="500" spc="185" dirty="0">
                <a:latin typeface="Times New Roman"/>
                <a:cs typeface="Times New Roman"/>
              </a:rPr>
              <a:t>  </a:t>
            </a:r>
            <a:r>
              <a:rPr sz="700" spc="65" dirty="0">
                <a:latin typeface="Times New Roman"/>
                <a:cs typeface="Times New Roman"/>
              </a:rPr>
              <a:t>blog._out((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"I</a:t>
            </a:r>
            <a:r>
              <a:rPr sz="700" spc="14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am</a:t>
            </a:r>
            <a:r>
              <a:rPr sz="700" spc="10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studying</a:t>
            </a:r>
            <a:r>
              <a:rPr sz="700" spc="9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chap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70" dirty="0">
                <a:solidFill>
                  <a:srgbClr val="C80000"/>
                </a:solidFill>
                <a:latin typeface="Times New Roman"/>
                <a:cs typeface="Times New Roman"/>
              </a:rPr>
              <a:t>2"</a:t>
            </a:r>
            <a:r>
              <a:rPr sz="700" spc="70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10</a:t>
            </a:r>
            <a:r>
              <a:rPr sz="500" spc="240" dirty="0">
                <a:latin typeface="Times New Roman"/>
                <a:cs typeface="Times New Roman"/>
              </a:rPr>
              <a:t>  </a:t>
            </a:r>
            <a:r>
              <a:rPr sz="700" spc="55" dirty="0">
                <a:latin typeface="Times New Roman"/>
                <a:cs typeface="Times New Roman"/>
              </a:rPr>
              <a:t>blog._out((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"The</a:t>
            </a:r>
            <a:r>
              <a:rPr sz="700" spc="15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85" dirty="0">
                <a:solidFill>
                  <a:srgbClr val="C80000"/>
                </a:solidFill>
                <a:latin typeface="Times New Roman"/>
                <a:cs typeface="Times New Roman"/>
              </a:rPr>
              <a:t>linda</a:t>
            </a:r>
            <a:r>
              <a:rPr sz="700" spc="13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example’s</a:t>
            </a:r>
            <a:r>
              <a:rPr sz="700" spc="16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solidFill>
                  <a:srgbClr val="C80000"/>
                </a:solidFill>
                <a:latin typeface="Times New Roman"/>
                <a:cs typeface="Times New Roman"/>
              </a:rPr>
              <a:t>pretty</a:t>
            </a:r>
            <a:r>
              <a:rPr sz="700" spc="13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simple"</a:t>
            </a:r>
            <a:r>
              <a:rPr sz="700" spc="5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11</a:t>
            </a:r>
            <a:r>
              <a:rPr sz="500" spc="210" dirty="0">
                <a:latin typeface="Times New Roman"/>
                <a:cs typeface="Times New Roman"/>
              </a:rPr>
              <a:t>  </a:t>
            </a:r>
            <a:r>
              <a:rPr sz="700" spc="50" dirty="0">
                <a:latin typeface="Times New Roman"/>
                <a:cs typeface="Times New Roman"/>
              </a:rPr>
              <a:t>blog._out((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50" dirty="0">
                <a:latin typeface="Times New Roman"/>
                <a:cs typeface="Times New Roman"/>
              </a:rPr>
              <a:t>,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50" dirty="0">
                <a:latin typeface="Times New Roman"/>
                <a:cs typeface="Times New Roman"/>
              </a:rPr>
              <a:t>,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"Cool</a:t>
            </a:r>
            <a:r>
              <a:rPr sz="700" spc="12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45" dirty="0">
                <a:solidFill>
                  <a:srgbClr val="C80000"/>
                </a:solidFill>
                <a:latin typeface="Times New Roman"/>
                <a:cs typeface="Times New Roman"/>
              </a:rPr>
              <a:t>book!"</a:t>
            </a:r>
            <a:r>
              <a:rPr sz="700" spc="4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59994" y="1483487"/>
            <a:ext cx="3742690" cy="0"/>
          </a:xfrm>
          <a:custGeom>
            <a:avLst/>
            <a:gdLst/>
            <a:ahLst/>
            <a:cxnLst/>
            <a:rect l="l" t="t" r="r" b="b"/>
            <a:pathLst>
              <a:path w="3742690">
                <a:moveTo>
                  <a:pt x="0" y="0"/>
                </a:moveTo>
                <a:lnTo>
                  <a:pt x="374238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23214" y="1720425"/>
            <a:ext cx="30416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Alice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21435" y="1475857"/>
            <a:ext cx="3023870" cy="6788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780"/>
              </a:lnSpc>
              <a:spcBef>
                <a:spcPts val="95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204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4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linda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linda.connect()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linda.universe._rd((</a:t>
            </a:r>
            <a:r>
              <a:rPr sz="700" spc="40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0" dirty="0">
                <a:latin typeface="Times New Roman"/>
                <a:cs typeface="Times New Roman"/>
              </a:rPr>
              <a:t>,linda.TupleSpace))[1]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200" dirty="0">
                <a:latin typeface="Times New Roman"/>
                <a:cs typeface="Times New Roman"/>
              </a:rPr>
              <a:t>  </a:t>
            </a:r>
            <a:r>
              <a:rPr sz="700" spc="65" dirty="0">
                <a:latin typeface="Times New Roman"/>
                <a:cs typeface="Times New Roman"/>
              </a:rPr>
              <a:t>blog._out((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"alice"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"This</a:t>
            </a:r>
            <a:r>
              <a:rPr sz="700" spc="114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graph</a:t>
            </a:r>
            <a:r>
              <a:rPr sz="700" spc="10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theory</a:t>
            </a:r>
            <a:r>
              <a:rPr sz="700" spc="10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110" dirty="0">
                <a:solidFill>
                  <a:srgbClr val="C80000"/>
                </a:solidFill>
                <a:latin typeface="Times New Roman"/>
                <a:cs typeface="Times New Roman"/>
              </a:rPr>
              <a:t>stuff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155" dirty="0">
                <a:solidFill>
                  <a:srgbClr val="C80000"/>
                </a:solidFill>
                <a:latin typeface="Times New Roman"/>
                <a:cs typeface="Times New Roman"/>
              </a:rPr>
              <a:t>is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80" dirty="0">
                <a:solidFill>
                  <a:srgbClr val="C80000"/>
                </a:solidFill>
                <a:latin typeface="Times New Roman"/>
                <a:cs typeface="Times New Roman"/>
              </a:rPr>
              <a:t>not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60" dirty="0">
                <a:solidFill>
                  <a:srgbClr val="C80000"/>
                </a:solidFill>
                <a:latin typeface="Times New Roman"/>
                <a:cs typeface="Times New Roman"/>
              </a:rPr>
              <a:t>easy"</a:t>
            </a:r>
            <a:r>
              <a:rPr sz="700" spc="60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75" dirty="0">
                <a:latin typeface="Times New Roman"/>
                <a:cs typeface="Times New Roman"/>
              </a:rPr>
              <a:t>blog._out((</a:t>
            </a:r>
            <a:r>
              <a:rPr sz="700" spc="75" dirty="0">
                <a:solidFill>
                  <a:srgbClr val="C80000"/>
                </a:solidFill>
                <a:latin typeface="Times New Roman"/>
                <a:cs typeface="Times New Roman"/>
              </a:rPr>
              <a:t>"alice"</a:t>
            </a:r>
            <a:r>
              <a:rPr sz="700" spc="75" dirty="0">
                <a:latin typeface="Times New Roman"/>
                <a:cs typeface="Times New Roman"/>
              </a:rPr>
              <a:t>,</a:t>
            </a:r>
            <a:r>
              <a:rPr sz="700" spc="75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75" dirty="0">
                <a:latin typeface="Times New Roman"/>
                <a:cs typeface="Times New Roman"/>
              </a:rPr>
              <a:t>,</a:t>
            </a:r>
            <a:r>
              <a:rPr sz="700" spc="75" dirty="0">
                <a:solidFill>
                  <a:srgbClr val="C80000"/>
                </a:solidFill>
                <a:latin typeface="Times New Roman"/>
                <a:cs typeface="Times New Roman"/>
              </a:rPr>
              <a:t>"I</a:t>
            </a:r>
            <a:r>
              <a:rPr sz="700" spc="15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105" dirty="0">
                <a:solidFill>
                  <a:srgbClr val="C80000"/>
                </a:solidFill>
                <a:latin typeface="Times New Roman"/>
                <a:cs typeface="Times New Roman"/>
              </a:rPr>
              <a:t>like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systems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more</a:t>
            </a:r>
            <a:r>
              <a:rPr sz="700" spc="13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70" dirty="0">
                <a:solidFill>
                  <a:srgbClr val="C80000"/>
                </a:solidFill>
                <a:latin typeface="Times New Roman"/>
                <a:cs typeface="Times New Roman"/>
              </a:rPr>
              <a:t>than</a:t>
            </a:r>
            <a:r>
              <a:rPr sz="700" spc="120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graphs"</a:t>
            </a:r>
            <a:r>
              <a:rPr sz="700" spc="5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9994" y="2153564"/>
            <a:ext cx="3742690" cy="0"/>
          </a:xfrm>
          <a:custGeom>
            <a:avLst/>
            <a:gdLst/>
            <a:ahLst/>
            <a:cxnLst/>
            <a:rect l="l" t="t" r="r" b="b"/>
            <a:pathLst>
              <a:path w="3742690">
                <a:moveTo>
                  <a:pt x="0" y="0"/>
                </a:moveTo>
                <a:lnTo>
                  <a:pt x="3742385" y="0"/>
                </a:lnTo>
              </a:path>
            </a:pathLst>
          </a:custGeom>
          <a:ln w="50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23214" y="2618239"/>
            <a:ext cx="37782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Chuck</a:t>
            </a:r>
            <a:r>
              <a:rPr sz="900" spc="-10" dirty="0">
                <a:latin typeface="Arial"/>
                <a:cs typeface="Arial"/>
              </a:rPr>
              <a:t>: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83475" y="2145921"/>
            <a:ext cx="2841625" cy="11341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165">
              <a:lnSpc>
                <a:spcPts val="780"/>
              </a:lnSpc>
              <a:spcBef>
                <a:spcPts val="95"/>
              </a:spcBef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204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4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75" dirty="0">
                <a:latin typeface="Times New Roman"/>
                <a:cs typeface="Times New Roman"/>
              </a:rPr>
              <a:t>linda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2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linda.connect()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3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spc="40" dirty="0">
                <a:latin typeface="Times New Roman"/>
                <a:cs typeface="Times New Roman"/>
              </a:rPr>
              <a:t>linda.universe._rd((</a:t>
            </a:r>
            <a:r>
              <a:rPr sz="700" spc="40" dirty="0">
                <a:solidFill>
                  <a:srgbClr val="C80000"/>
                </a:solidFill>
                <a:latin typeface="Times New Roman"/>
                <a:cs typeface="Times New Roman"/>
              </a:rPr>
              <a:t>"MicroBlog"</a:t>
            </a:r>
            <a:r>
              <a:rPr sz="700" spc="40" dirty="0">
                <a:latin typeface="Times New Roman"/>
                <a:cs typeface="Times New Roman"/>
              </a:rPr>
              <a:t>,linda.TupleSpace))[1]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75"/>
              </a:spcBef>
            </a:pPr>
            <a:r>
              <a:rPr sz="500" spc="45" dirty="0">
                <a:latin typeface="Times New Roman"/>
                <a:cs typeface="Times New Roman"/>
              </a:rPr>
              <a:t>5</a:t>
            </a:r>
            <a:endParaRPr sz="500">
              <a:latin typeface="Times New Roman"/>
              <a:cs typeface="Times New Roman"/>
            </a:endParaRPr>
          </a:p>
          <a:p>
            <a:pPr marL="50165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120" dirty="0">
                <a:latin typeface="Times New Roman"/>
                <a:cs typeface="Times New Roman"/>
              </a:rPr>
              <a:t>t1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blog._rd((</a:t>
            </a:r>
            <a:r>
              <a:rPr sz="700" spc="60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60" dirty="0">
                <a:latin typeface="Times New Roman"/>
                <a:cs typeface="Times New Roman"/>
              </a:rPr>
              <a:t>,</a:t>
            </a:r>
            <a:r>
              <a:rPr sz="700" spc="60" dirty="0">
                <a:solidFill>
                  <a:srgbClr val="C80000"/>
                </a:solidFill>
                <a:latin typeface="Times New Roman"/>
                <a:cs typeface="Times New Roman"/>
              </a:rPr>
              <a:t>"distsys"</a:t>
            </a:r>
            <a:r>
              <a:rPr sz="700" spc="60" dirty="0">
                <a:latin typeface="Times New Roman"/>
                <a:cs typeface="Times New Roman"/>
              </a:rPr>
              <a:t>,</a:t>
            </a:r>
            <a:r>
              <a:rPr sz="700" b="1" spc="60" dirty="0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sz="700" spc="60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120" dirty="0">
                <a:latin typeface="Times New Roman"/>
                <a:cs typeface="Times New Roman"/>
              </a:rPr>
              <a:t>t2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blog._rd((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"alice"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65" dirty="0">
                <a:latin typeface="Times New Roman"/>
                <a:cs typeface="Times New Roman"/>
              </a:rPr>
              <a:t>,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sz="700" spc="6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8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spc="120" dirty="0">
                <a:latin typeface="Times New Roman"/>
                <a:cs typeface="Times New Roman"/>
              </a:rPr>
              <a:t>t3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spc="55" dirty="0">
                <a:latin typeface="Times New Roman"/>
                <a:cs typeface="Times New Roman"/>
              </a:rPr>
              <a:t>blog._rd((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"bob"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spc="55" dirty="0">
                <a:solidFill>
                  <a:srgbClr val="C80000"/>
                </a:solidFill>
                <a:latin typeface="Times New Roman"/>
                <a:cs typeface="Times New Roman"/>
              </a:rPr>
              <a:t>"gtcn"</a:t>
            </a:r>
            <a:r>
              <a:rPr sz="700" spc="55" dirty="0">
                <a:latin typeface="Times New Roman"/>
                <a:cs typeface="Times New Roman"/>
              </a:rPr>
              <a:t>,</a:t>
            </a:r>
            <a:r>
              <a:rPr sz="700" b="1" spc="55" dirty="0">
                <a:solidFill>
                  <a:srgbClr val="FF0059"/>
                </a:solidFill>
                <a:latin typeface="Times New Roman"/>
                <a:cs typeface="Times New Roman"/>
              </a:rPr>
              <a:t>str</a:t>
            </a:r>
            <a:r>
              <a:rPr sz="700" spc="55" dirty="0">
                <a:latin typeface="Times New Roman"/>
                <a:cs typeface="Times New Roman"/>
              </a:rPr>
              <a:t>))</a:t>
            </a:r>
            <a:endParaRPr sz="700">
              <a:latin typeface="Times New Roman"/>
              <a:cs typeface="Times New Roman"/>
            </a:endParaRPr>
          </a:p>
          <a:p>
            <a:pPr marL="5016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10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t1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11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t2</a:t>
            </a:r>
            <a:endParaRPr sz="700">
              <a:latin typeface="Times New Roman"/>
              <a:cs typeface="Times New Roman"/>
            </a:endParaRPr>
          </a:p>
          <a:p>
            <a:pPr marL="12700">
              <a:lnSpc>
                <a:spcPts val="780"/>
              </a:lnSpc>
            </a:pPr>
            <a:r>
              <a:rPr sz="500" dirty="0">
                <a:latin typeface="Times New Roman"/>
                <a:cs typeface="Times New Roman"/>
              </a:rPr>
              <a:t>12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b="1" spc="65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b="1" spc="9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5" dirty="0">
                <a:latin typeface="Times New Roman"/>
                <a:cs typeface="Times New Roman"/>
              </a:rPr>
              <a:t>t3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5" name="object 15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999865" cy="22485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Architectural</a:t>
            </a:r>
            <a:r>
              <a:rPr sz="1200" spc="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styles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idea</a:t>
            </a:r>
            <a:endParaRPr sz="10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style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formulated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terms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of</a:t>
            </a:r>
            <a:endParaRPr sz="900">
              <a:latin typeface="Arial"/>
              <a:cs typeface="Arial"/>
            </a:endParaRPr>
          </a:p>
          <a:p>
            <a:pPr marL="5518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Apple Symbols"/>
              <a:buChar char="•"/>
              <a:tabLst>
                <a:tab pos="552450" algn="l"/>
              </a:tabLst>
            </a:pPr>
            <a:r>
              <a:rPr sz="900" spc="-10" dirty="0">
                <a:latin typeface="Arial"/>
                <a:cs typeface="Arial"/>
              </a:rPr>
              <a:t>(replaceable)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0" dirty="0">
                <a:latin typeface="Arial"/>
                <a:cs typeface="Arial"/>
              </a:rPr>
              <a:t> well-</a:t>
            </a:r>
            <a:r>
              <a:rPr sz="900" dirty="0">
                <a:latin typeface="Arial"/>
                <a:cs typeface="Arial"/>
              </a:rPr>
              <a:t>defined</a:t>
            </a:r>
            <a:r>
              <a:rPr sz="900" spc="-10" dirty="0">
                <a:latin typeface="Arial"/>
                <a:cs typeface="Arial"/>
              </a:rPr>
              <a:t> interfaces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exchanged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endParaRPr sz="900">
              <a:latin typeface="Arial"/>
              <a:cs typeface="Arial"/>
            </a:endParaRPr>
          </a:p>
          <a:p>
            <a:pPr marL="555625" marR="6350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dirty="0">
                <a:latin typeface="Arial"/>
                <a:cs typeface="Arial"/>
              </a:rPr>
              <a:t>how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connectors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configured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system.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Connector</a:t>
            </a:r>
            <a:endParaRPr sz="1000">
              <a:latin typeface="Arial"/>
              <a:cs typeface="Arial"/>
            </a:endParaRPr>
          </a:p>
          <a:p>
            <a:pPr marL="302260" marR="177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mechanism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mediates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coordination,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cooperation </a:t>
            </a:r>
            <a:r>
              <a:rPr sz="900" dirty="0">
                <a:latin typeface="Arial"/>
                <a:cs typeface="Arial"/>
              </a:rPr>
              <a:t>among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components.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facilities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(remote)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procedure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call, </a:t>
            </a:r>
            <a:r>
              <a:rPr sz="900" dirty="0">
                <a:latin typeface="Arial"/>
                <a:cs typeface="Arial"/>
              </a:rPr>
              <a:t>messaging,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streaming.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749040" cy="1077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Publish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subscribe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Issue: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how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to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match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events?</a:t>
            </a:r>
            <a:endParaRPr sz="10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05"/>
              </a:spcBef>
              <a:buClr>
                <a:srgbClr val="3333B2"/>
              </a:buClr>
              <a:buFont typeface="Apple Symbols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events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described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(attribute,value)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topic-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subscription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attribute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=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value</a:t>
            </a:r>
            <a:r>
              <a:rPr sz="900" dirty="0">
                <a:latin typeface="Arial"/>
                <a:cs typeface="Arial"/>
              </a:rPr>
              <a:t>”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series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content-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based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subscription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“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attribute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75" dirty="0">
                <a:solidFill>
                  <a:srgbClr val="3333B2"/>
                </a:solidFill>
                <a:latin typeface="Apple Symbols"/>
                <a:cs typeface="Apple Symbols"/>
              </a:rPr>
              <a:t>∈</a:t>
            </a:r>
            <a:r>
              <a:rPr sz="900" spc="-75" dirty="0">
                <a:solidFill>
                  <a:srgbClr val="3333B2"/>
                </a:solidFill>
                <a:latin typeface="Apple Symbols"/>
                <a:cs typeface="Apple Symbols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range</a:t>
            </a:r>
            <a:r>
              <a:rPr sz="900" dirty="0">
                <a:latin typeface="Arial"/>
                <a:cs typeface="Arial"/>
              </a:rPr>
              <a:t>”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series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9734" y="1386415"/>
            <a:ext cx="3144591" cy="109289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547" y="2565169"/>
            <a:ext cx="373697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2700" marR="5080" indent="3175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Content-</a:t>
            </a:r>
            <a:r>
              <a:rPr sz="900" dirty="0">
                <a:latin typeface="Arial"/>
                <a:cs typeface="Arial"/>
              </a:rPr>
              <a:t>based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subscriptions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easily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serious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scalability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problems (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why?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042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Publish-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subscribe</a:t>
            </a:r>
            <a:r>
              <a:rPr sz="500" spc="3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26167" y="-1515"/>
            <a:ext cx="1028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73375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Middleware:</a:t>
            </a:r>
            <a:r>
              <a:rPr sz="1200" spc="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OS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systems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0128" y="452761"/>
            <a:ext cx="3178743" cy="158660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1350" y="2103740"/>
            <a:ext cx="390271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What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does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it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contain?</a:t>
            </a:r>
            <a:endParaRPr sz="1000">
              <a:latin typeface="Arial"/>
              <a:cs typeface="Arial"/>
            </a:endParaRPr>
          </a:p>
          <a:p>
            <a:pPr marL="18415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Commonly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implemented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by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separately.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84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Using</a:t>
            </a:r>
            <a:r>
              <a:rPr spc="-40" dirty="0"/>
              <a:t> </a:t>
            </a:r>
            <a:r>
              <a:rPr dirty="0"/>
              <a:t>legacy</a:t>
            </a:r>
            <a:r>
              <a:rPr spc="-35" dirty="0"/>
              <a:t> </a:t>
            </a:r>
            <a:r>
              <a:rPr dirty="0"/>
              <a:t>to</a:t>
            </a:r>
            <a:r>
              <a:rPr spc="-35" dirty="0"/>
              <a:t> </a:t>
            </a:r>
            <a:r>
              <a:rPr dirty="0"/>
              <a:t>build</a:t>
            </a:r>
            <a:r>
              <a:rPr spc="-40" dirty="0"/>
              <a:t> </a:t>
            </a:r>
            <a:r>
              <a:rPr spc="-10" dirty="0"/>
              <a:t>middleware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917315" cy="10553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interfaces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offered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legacy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component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most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likely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suitable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all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  <a:p>
            <a:pPr marL="15875" marR="26034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wrapper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adapter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acceptable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application.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Its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transformed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those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26167" y="-1515"/>
            <a:ext cx="1028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8381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Organizing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wrappers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Two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solutions:</a:t>
            </a:r>
            <a:r>
              <a:rPr sz="10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1-on-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or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through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93684" y="795077"/>
            <a:ext cx="1138807" cy="86849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834786" y="880582"/>
            <a:ext cx="874496" cy="77919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321894" y="1938787"/>
            <a:ext cx="2719705" cy="6070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Complexity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with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dirty="0">
                <a:solidFill>
                  <a:srgbClr val="3333B2"/>
                </a:solidFill>
                <a:latin typeface="Arial"/>
                <a:cs typeface="Arial"/>
              </a:rPr>
              <a:t>N</a:t>
            </a:r>
            <a:r>
              <a:rPr sz="1000" i="1" spc="7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applications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700"/>
              </a:spcBef>
              <a:buFont typeface="Apple Symbols"/>
              <a:buChar char="•"/>
              <a:tabLst>
                <a:tab pos="29146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1-on-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1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10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N</a:t>
            </a:r>
            <a:r>
              <a:rPr sz="900" i="1" spc="-25" dirty="0">
                <a:latin typeface="Arial"/>
                <a:cs typeface="Arial"/>
              </a:rPr>
              <a:t> </a:t>
            </a:r>
            <a:r>
              <a:rPr sz="900" spc="145" dirty="0">
                <a:latin typeface="Apple Symbols"/>
                <a:cs typeface="Apple Symbols"/>
              </a:rPr>
              <a:t>×</a:t>
            </a:r>
            <a:r>
              <a:rPr sz="900" spc="145" dirty="0">
                <a:latin typeface="Arial"/>
                <a:cs typeface="Arial"/>
              </a:rPr>
              <a:t>(</a:t>
            </a:r>
            <a:r>
              <a:rPr sz="900" i="1" spc="145" dirty="0">
                <a:latin typeface="Arial"/>
                <a:cs typeface="Arial"/>
              </a:rPr>
              <a:t>N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15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O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1050" baseline="27777" dirty="0">
                <a:latin typeface="Arial"/>
                <a:cs typeface="Arial"/>
              </a:rPr>
              <a:t>2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wrappers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25"/>
              </a:spcBef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broker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i="1" spc="50" dirty="0">
                <a:latin typeface="Arial"/>
                <a:cs typeface="Arial"/>
              </a:rPr>
              <a:t>O</a:t>
            </a:r>
            <a:r>
              <a:rPr sz="900" spc="50" dirty="0">
                <a:latin typeface="Arial"/>
                <a:cs typeface="Arial"/>
              </a:rPr>
              <a:t>(</a:t>
            </a:r>
            <a:r>
              <a:rPr sz="900" i="1" spc="50" dirty="0">
                <a:latin typeface="Arial"/>
                <a:cs typeface="Arial"/>
              </a:rPr>
              <a:t>N</a:t>
            </a:r>
            <a:r>
              <a:rPr sz="900" spc="50" dirty="0">
                <a:latin typeface="Arial"/>
                <a:cs typeface="Arial"/>
              </a:rPr>
              <a:t>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wrappers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484879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Developing</a:t>
            </a:r>
            <a:r>
              <a:rPr spc="-60" dirty="0"/>
              <a:t> </a:t>
            </a:r>
            <a:r>
              <a:rPr dirty="0"/>
              <a:t>adaptable</a:t>
            </a:r>
            <a:r>
              <a:rPr spc="-60" dirty="0"/>
              <a:t> </a:t>
            </a:r>
            <a:r>
              <a:rPr spc="-10" dirty="0"/>
              <a:t>middleware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204" y="499476"/>
            <a:ext cx="392049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Problem</a:t>
            </a:r>
            <a:endParaRPr sz="1000">
              <a:latin typeface="Arial"/>
              <a:cs typeface="Arial"/>
            </a:endParaRPr>
          </a:p>
          <a:p>
            <a:pPr marL="12700" marR="5080" indent="381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Middleware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solutions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good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most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7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you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may </a:t>
            </a:r>
            <a:r>
              <a:rPr sz="900" dirty="0">
                <a:latin typeface="Arial"/>
                <a:cs typeface="Arial"/>
              </a:rPr>
              <a:t>want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adapt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behavior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526167" y="-1515"/>
            <a:ext cx="102870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Middleware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and distributed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25171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Intercept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usual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flow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2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control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13435" y="774580"/>
            <a:ext cx="3185068" cy="2373463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929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Middleware</a:t>
            </a:r>
            <a:r>
              <a:rPr sz="500" spc="4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organization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900" y="197711"/>
            <a:ext cx="3547745" cy="1308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2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Basic</a:t>
            </a:r>
            <a:r>
              <a:rPr sz="10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Client–Server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289560">
              <a:lnSpc>
                <a:spcPct val="100000"/>
              </a:lnSpc>
              <a:spcBef>
                <a:spcPts val="105"/>
              </a:spcBef>
            </a:pPr>
            <a:r>
              <a:rPr sz="900" spc="-10" dirty="0">
                <a:latin typeface="Arial"/>
                <a:cs typeface="Arial"/>
              </a:rPr>
              <a:t>Characteristics: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525"/>
              </a:spcBef>
              <a:buClr>
                <a:srgbClr val="3333B2"/>
              </a:buClr>
              <a:buFont typeface="Apple Symbols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servers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39115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39750" algn="l"/>
              </a:tabLst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services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clients</a:t>
            </a:r>
            <a:r>
              <a:rPr sz="900" spc="-10" dirty="0">
                <a:latin typeface="Arial"/>
                <a:cs typeface="Arial"/>
              </a:rPr>
              <a:t>)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Clients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machines</a:t>
            </a:r>
            <a:endParaRPr sz="900">
              <a:latin typeface="Arial"/>
              <a:cs typeface="Arial"/>
            </a:endParaRPr>
          </a:p>
          <a:p>
            <a:pPr marL="5429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43560" algn="l"/>
              </a:tabLst>
            </a:pPr>
            <a:r>
              <a:rPr sz="900" dirty="0">
                <a:latin typeface="Arial"/>
                <a:cs typeface="Arial"/>
              </a:rPr>
              <a:t>Clients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follow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request/reply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services</a:t>
            </a:r>
            <a:endParaRPr sz="9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8631" y="1640771"/>
            <a:ext cx="2307406" cy="508413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296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Simple</a:t>
            </a:r>
            <a:r>
              <a:rPr sz="500" spc="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client-</a:t>
            </a:r>
            <a:r>
              <a:rPr sz="500" dirty="0">
                <a:latin typeface="Arial"/>
                <a:cs typeface="Arial"/>
                <a:hlinkClick r:id="rId3" action="ppaction://hlinksldjump"/>
              </a:rPr>
              <a:t>server</a:t>
            </a:r>
            <a:r>
              <a:rPr sz="500" spc="5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291840" cy="13112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Multi-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tiered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centralized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ct val="100000"/>
              </a:lnSpc>
              <a:spcBef>
                <a:spcPts val="91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Some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organizations</a:t>
            </a:r>
            <a:endParaRPr sz="10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70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Single-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tiered:</a:t>
            </a:r>
            <a:r>
              <a:rPr sz="900" spc="9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dumb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terminal/mainframe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configuration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Two-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tiered:</a:t>
            </a:r>
            <a:r>
              <a:rPr sz="900" spc="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client/single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configuration</a:t>
            </a:r>
            <a:endParaRPr sz="900">
              <a:latin typeface="Arial"/>
              <a:cs typeface="Arial"/>
            </a:endParaRPr>
          </a:p>
          <a:p>
            <a:pPr marL="555625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556260" algn="l"/>
              </a:tabLst>
            </a:pP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Three-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tiered:</a:t>
            </a:r>
            <a:r>
              <a:rPr sz="900" spc="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machine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00">
              <a:latin typeface="Arial"/>
              <a:cs typeface="Arial"/>
            </a:endParaRPr>
          </a:p>
          <a:p>
            <a:pPr marL="298450">
              <a:lnSpc>
                <a:spcPct val="100000"/>
              </a:lnSpc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two-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tiered</a:t>
            </a:r>
            <a:r>
              <a:rPr sz="10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configurations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3192" y="1614255"/>
            <a:ext cx="3735620" cy="137703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652538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(a)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439744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(b)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26836" y="3017807"/>
            <a:ext cx="15875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(c)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07665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(d)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94757" y="301780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(e)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7042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Multitiered</a:t>
            </a:r>
            <a:r>
              <a:rPr sz="500" spc="-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73558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Being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2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same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20" dirty="0">
                <a:solidFill>
                  <a:srgbClr val="3333B2"/>
                </a:solidFill>
                <a:latin typeface="Arial"/>
                <a:cs typeface="Arial"/>
              </a:rPr>
              <a:t>time</a:t>
            </a:r>
            <a:endParaRPr sz="1200">
              <a:latin typeface="Arial"/>
              <a:cs typeface="Arial"/>
            </a:endParaRPr>
          </a:p>
          <a:p>
            <a:pPr marL="26035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Three-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tiered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0183" y="849914"/>
            <a:ext cx="2350221" cy="875324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421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Multitiered</a:t>
            </a:r>
            <a:r>
              <a:rPr sz="500" spc="-3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66141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35" dirty="0"/>
              <a:t> </a:t>
            </a:r>
            <a:r>
              <a:rPr dirty="0"/>
              <a:t>The</a:t>
            </a:r>
            <a:r>
              <a:rPr spc="-40" dirty="0"/>
              <a:t> </a:t>
            </a:r>
            <a:r>
              <a:rPr dirty="0"/>
              <a:t>Network</a:t>
            </a:r>
            <a:r>
              <a:rPr spc="-35" dirty="0"/>
              <a:t> </a:t>
            </a:r>
            <a:r>
              <a:rPr dirty="0"/>
              <a:t>File</a:t>
            </a:r>
            <a:r>
              <a:rPr spc="-35" dirty="0"/>
              <a:t> </a:t>
            </a:r>
            <a:r>
              <a:rPr spc="-10" dirty="0"/>
              <a:t>System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382" y="499476"/>
            <a:ext cx="3816350" cy="9048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Foundations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NFS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standardized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view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system: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each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supports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regardless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implementation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 </a:t>
            </a:r>
            <a:r>
              <a:rPr sz="900" spc="-10" dirty="0">
                <a:latin typeface="Arial"/>
                <a:cs typeface="Arial"/>
              </a:rPr>
              <a:t>system.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NFS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remote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access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65599" y="1540623"/>
            <a:ext cx="1568500" cy="88172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59293" y="1415386"/>
            <a:ext cx="1688105" cy="113346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46035" y="2643944"/>
            <a:ext cx="270827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816735" algn="l"/>
              </a:tabLst>
            </a:pPr>
            <a:r>
              <a:rPr sz="900" dirty="0">
                <a:latin typeface="Arial"/>
                <a:cs typeface="Arial"/>
              </a:rPr>
              <a:t>Remote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access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-10" dirty="0">
                <a:latin typeface="Arial"/>
                <a:cs typeface="Arial"/>
              </a:rPr>
              <a:t>Upload/download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7294" y="2721722"/>
            <a:ext cx="383794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20" dirty="0">
                <a:solidFill>
                  <a:srgbClr val="4C994C"/>
                </a:solidFill>
                <a:latin typeface="Arial"/>
                <a:cs typeface="Arial"/>
              </a:rPr>
              <a:t>Note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FTP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typical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upload/download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model.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said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systems </a:t>
            </a:r>
            <a:r>
              <a:rPr sz="900" dirty="0">
                <a:latin typeface="Arial"/>
                <a:cs typeface="Arial"/>
              </a:rPr>
              <a:t>like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Dropbox.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0" name="object 10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53467" y="3349927"/>
            <a:ext cx="101790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6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Network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6" action="ppaction://hlinksldjump"/>
              </a:rPr>
              <a:t>File</a:t>
            </a:r>
            <a:r>
              <a:rPr sz="500" spc="-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98310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Layered</a:t>
            </a:r>
            <a:r>
              <a:rPr sz="12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Different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layered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organizations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107" y="811420"/>
            <a:ext cx="873549" cy="175950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91500" y="888581"/>
            <a:ext cx="874814" cy="166716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45991" y="1207340"/>
            <a:ext cx="1040110" cy="113842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994714" y="265336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(a)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47909" y="2653367"/>
            <a:ext cx="16510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(b)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78082" y="2653367"/>
            <a:ext cx="15875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25" dirty="0">
                <a:latin typeface="Arial"/>
                <a:cs typeface="Arial"/>
              </a:rPr>
              <a:t>(c)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3" name="object 13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6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6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6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6459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NFS</a:t>
            </a:r>
            <a:r>
              <a:rPr sz="12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architecture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6317" y="471858"/>
            <a:ext cx="3896568" cy="187145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101790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Network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File</a:t>
            </a:r>
            <a:r>
              <a:rPr sz="500" spc="-2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06502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2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old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days...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3298" y="714207"/>
            <a:ext cx="2612277" cy="127377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101804"/>
            <a:ext cx="3482340" cy="7848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...life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was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simple:</a:t>
            </a:r>
            <a:endParaRPr sz="10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website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consisted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collection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HTML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files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HTML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could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referred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hyperlink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essentially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hyperlink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fetch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80148" y="2928127"/>
            <a:ext cx="8255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0"/>
              </a:lnSpc>
            </a:pPr>
            <a:r>
              <a:rPr sz="900" spc="105" dirty="0">
                <a:solidFill>
                  <a:srgbClr val="3333B2"/>
                </a:solidFill>
                <a:latin typeface="Apple Symbols"/>
                <a:cs typeface="Apple Symbols"/>
              </a:rPr>
              <a:t>•</a:t>
            </a:r>
            <a:endParaRPr sz="900">
              <a:latin typeface="Apple Symbols"/>
              <a:cs typeface="Apple Symbol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6595" y="2920822"/>
            <a:ext cx="3115945" cy="16637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browser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took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rendering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467" y="3349927"/>
            <a:ext cx="5657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02608" y="-1515"/>
            <a:ext cx="852169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Layered-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5940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(cnt’d):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Less</a:t>
            </a:r>
            <a:r>
              <a:rPr sz="1200" spc="-6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Web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servers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Still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back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old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days...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9775" y="716774"/>
            <a:ext cx="3103107" cy="106714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901538"/>
            <a:ext cx="3779520" cy="975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...life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became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bit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more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complicated:</a:t>
            </a:r>
            <a:endParaRPr sz="10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website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built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around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content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Webpage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could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still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referred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hyperlink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Web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essentially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hyperlink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fetch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0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separate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program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Common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Gateway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Interface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composed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page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80148" y="2928127"/>
            <a:ext cx="82550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0"/>
              </a:lnSpc>
            </a:pPr>
            <a:r>
              <a:rPr sz="900" spc="105" dirty="0">
                <a:solidFill>
                  <a:srgbClr val="3333B2"/>
                </a:solidFill>
                <a:latin typeface="Apple Symbols"/>
                <a:cs typeface="Apple Symbols"/>
              </a:rPr>
              <a:t>•</a:t>
            </a:r>
            <a:endParaRPr sz="900">
              <a:latin typeface="Apple Symbols"/>
              <a:cs typeface="Apple Symbol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6595" y="2920822"/>
            <a:ext cx="3115945" cy="166370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browser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took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properly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rendering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467" y="3349927"/>
            <a:ext cx="56578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The</a:t>
            </a:r>
            <a:r>
              <a:rPr sz="500" spc="-1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25" dirty="0">
                <a:latin typeface="Arial"/>
                <a:cs typeface="Arial"/>
                <a:hlinkClick r:id="rId5" action="ppaction://hlinksldjump"/>
              </a:rPr>
              <a:t>Web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Alternative</a:t>
            </a:r>
            <a:r>
              <a:rPr spc="-70" dirty="0"/>
              <a:t> </a:t>
            </a:r>
            <a:r>
              <a:rPr spc="-10" dirty="0"/>
              <a:t>organizations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128" y="499476"/>
            <a:ext cx="3919854" cy="17919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Vertical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000">
              <a:latin typeface="Arial"/>
              <a:cs typeface="Arial"/>
            </a:endParaRPr>
          </a:p>
          <a:p>
            <a:pPr marL="16510" marR="22542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Comes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dividing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distributed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three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layers,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and </a:t>
            </a:r>
            <a:r>
              <a:rPr sz="900" dirty="0">
                <a:latin typeface="Arial"/>
                <a:cs typeface="Arial"/>
              </a:rPr>
              <a:t>running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layer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(machine).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Horizontal</a:t>
            </a:r>
            <a:r>
              <a:rPr sz="10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distribution</a:t>
            </a:r>
            <a:endParaRPr sz="1000">
              <a:latin typeface="Arial"/>
              <a:cs typeface="Arial"/>
            </a:endParaRPr>
          </a:p>
          <a:p>
            <a:pPr marL="16510" marR="22225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physically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split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logically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equivalent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but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part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operating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complete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set.</a:t>
            </a:r>
            <a:endParaRPr sz="900">
              <a:latin typeface="Arial"/>
              <a:cs typeface="Arial"/>
            </a:endParaRPr>
          </a:p>
          <a:p>
            <a:pPr marL="16510">
              <a:lnSpc>
                <a:spcPct val="100000"/>
              </a:lnSpc>
              <a:spcBef>
                <a:spcPts val="74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Peer-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to-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peer</a:t>
            </a:r>
            <a:r>
              <a:rPr sz="10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architectures</a:t>
            </a:r>
            <a:endParaRPr sz="1000">
              <a:latin typeface="Arial"/>
              <a:cs typeface="Arial"/>
            </a:endParaRPr>
          </a:p>
          <a:p>
            <a:pPr marL="1651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Processes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equal: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carried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are </a:t>
            </a:r>
            <a:r>
              <a:rPr sz="900" spc="-10" dirty="0">
                <a:latin typeface="Arial"/>
                <a:cs typeface="Arial"/>
              </a:rPr>
              <a:t>represented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every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7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time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(i.e.,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servant</a:t>
            </a:r>
            <a:r>
              <a:rPr sz="900" spc="-10" dirty="0">
                <a:latin typeface="Arial"/>
                <a:cs typeface="Arial"/>
              </a:rPr>
              <a:t>).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Structured</a:t>
            </a:r>
            <a:r>
              <a:rPr spc="-50" dirty="0"/>
              <a:t> </a:t>
            </a:r>
            <a:r>
              <a:rPr spc="-25" dirty="0"/>
              <a:t>P2P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3504" cy="112141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Make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semantic-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free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index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uniquely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associated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with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30" dirty="0">
                <a:latin typeface="Arial"/>
                <a:cs typeface="Arial"/>
              </a:rPr>
              <a:t>key,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turn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index.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Common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practice: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hash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function</a:t>
            </a:r>
            <a:endParaRPr sz="900">
              <a:latin typeface="Arial"/>
              <a:cs typeface="Arial"/>
            </a:endParaRPr>
          </a:p>
          <a:p>
            <a:pPr marL="911860">
              <a:lnSpc>
                <a:spcPct val="100000"/>
              </a:lnSpc>
              <a:spcBef>
                <a:spcPts val="310"/>
              </a:spcBef>
            </a:pPr>
            <a:r>
              <a:rPr sz="900" i="1" dirty="0">
                <a:latin typeface="Arial"/>
                <a:cs typeface="Arial"/>
              </a:rPr>
              <a:t>key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 item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hash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data </a:t>
            </a:r>
            <a:r>
              <a:rPr sz="900" i="1" spc="-10" dirty="0">
                <a:latin typeface="Arial"/>
                <a:cs typeface="Arial"/>
              </a:rPr>
              <a:t>item’s</a:t>
            </a:r>
            <a:r>
              <a:rPr sz="900" i="1" spc="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i="1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900" dirty="0">
                <a:latin typeface="Arial"/>
                <a:cs typeface="Arial"/>
              </a:rPr>
              <a:t>P2P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responsible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(</a:t>
            </a:r>
            <a:r>
              <a:rPr sz="900" i="1" spc="-10" dirty="0">
                <a:latin typeface="Arial"/>
                <a:cs typeface="Arial"/>
              </a:rPr>
              <a:t>key</a:t>
            </a:r>
            <a:r>
              <a:rPr sz="900" spc="-10" dirty="0">
                <a:latin typeface="Arial"/>
                <a:cs typeface="Arial"/>
              </a:rPr>
              <a:t>,</a:t>
            </a:r>
            <a:r>
              <a:rPr sz="900" i="1" spc="-10" dirty="0">
                <a:latin typeface="Arial"/>
                <a:cs typeface="Arial"/>
              </a:rPr>
              <a:t>value</a:t>
            </a:r>
            <a:r>
              <a:rPr sz="900" spc="-10" dirty="0">
                <a:latin typeface="Arial"/>
                <a:cs typeface="Arial"/>
              </a:rPr>
              <a:t>)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pairs.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10"/>
              </a:spcBef>
            </a:pP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Simple</a:t>
            </a:r>
            <a:r>
              <a:rPr sz="1000" spc="-5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4C994C"/>
                </a:solidFill>
                <a:latin typeface="Arial"/>
                <a:cs typeface="Arial"/>
              </a:rPr>
              <a:t>example:</a:t>
            </a:r>
            <a:r>
              <a:rPr sz="1000" spc="5" dirty="0">
                <a:solidFill>
                  <a:srgbClr val="4C994C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hypercube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29652" y="1725067"/>
            <a:ext cx="2547548" cy="98696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17804" y="2747407"/>
            <a:ext cx="3900170" cy="332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3810">
              <a:lnSpc>
                <a:spcPct val="111600"/>
              </a:lnSpc>
              <a:spcBef>
                <a:spcPts val="100"/>
              </a:spcBef>
            </a:pPr>
            <a:r>
              <a:rPr sz="900" dirty="0">
                <a:latin typeface="Arial"/>
                <a:cs typeface="Arial"/>
              </a:rPr>
              <a:t>Looking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up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8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spc="75" dirty="0">
                <a:latin typeface="Apple Symbols"/>
                <a:cs typeface="Apple Symbols"/>
              </a:rPr>
              <a:t>∈</a:t>
            </a:r>
            <a:r>
              <a:rPr sz="900" spc="-100" dirty="0">
                <a:latin typeface="Apple Symbols"/>
                <a:cs typeface="Apple Symbols"/>
              </a:rPr>
              <a:t> </a:t>
            </a:r>
            <a:r>
              <a:rPr sz="900" dirty="0">
                <a:latin typeface="Apple Symbols"/>
                <a:cs typeface="Apple Symbols"/>
              </a:rPr>
              <a:t>{</a:t>
            </a:r>
            <a:r>
              <a:rPr sz="900" dirty="0">
                <a:latin typeface="Arial"/>
                <a:cs typeface="Arial"/>
              </a:rPr>
              <a:t>0</a:t>
            </a:r>
            <a:r>
              <a:rPr sz="900" i="1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1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60" dirty="0">
                <a:latin typeface="Arial"/>
                <a:cs typeface="Arial"/>
              </a:rPr>
              <a:t>2</a:t>
            </a:r>
            <a:r>
              <a:rPr sz="900" i="1" spc="60" dirty="0">
                <a:latin typeface="Arial"/>
                <a:cs typeface="Arial"/>
              </a:rPr>
              <a:t>,...,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2</a:t>
            </a:r>
            <a:r>
              <a:rPr sz="1050" baseline="27777" dirty="0">
                <a:latin typeface="Arial"/>
                <a:cs typeface="Arial"/>
              </a:rPr>
              <a:t>4</a:t>
            </a:r>
            <a:r>
              <a:rPr sz="1050" spc="-44" baseline="27777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spc="75" dirty="0">
                <a:latin typeface="Arial"/>
                <a:cs typeface="Arial"/>
              </a:rPr>
              <a:t>1</a:t>
            </a:r>
            <a:r>
              <a:rPr sz="900" spc="75" dirty="0">
                <a:latin typeface="Apple Symbols"/>
                <a:cs typeface="Apple Symbols"/>
              </a:rPr>
              <a:t>}</a:t>
            </a:r>
            <a:r>
              <a:rPr sz="900" spc="-5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means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routing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node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identifier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9334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Structured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Example:</a:t>
            </a:r>
            <a:r>
              <a:rPr spc="15" dirty="0"/>
              <a:t> </a:t>
            </a:r>
            <a:r>
              <a:rPr spc="-10" dirty="0"/>
              <a:t>Chord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60495" cy="1015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logically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ring.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m</a:t>
            </a:r>
            <a:r>
              <a:rPr sz="900" spc="-10" dirty="0">
                <a:latin typeface="Arial"/>
                <a:cs typeface="Arial"/>
              </a:rPr>
              <a:t>-</a:t>
            </a:r>
            <a:r>
              <a:rPr sz="900" dirty="0">
                <a:latin typeface="Arial"/>
                <a:cs typeface="Arial"/>
              </a:rPr>
              <a:t>bit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identifier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hashed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m</a:t>
            </a:r>
            <a:r>
              <a:rPr sz="900" dirty="0">
                <a:latin typeface="Arial"/>
                <a:cs typeface="Arial"/>
              </a:rPr>
              <a:t>-bit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259079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Data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identifier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id</a:t>
            </a:r>
            <a:r>
              <a:rPr sz="900" i="1" spc="15" dirty="0">
                <a:latin typeface="Arial"/>
                <a:cs typeface="Arial"/>
              </a:rPr>
              <a:t> </a:t>
            </a:r>
            <a:r>
              <a:rPr sz="900" spc="114" dirty="0">
                <a:latin typeface="Apple Symbols"/>
                <a:cs typeface="Apple Symbols"/>
              </a:rPr>
              <a:t>≥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,</a:t>
            </a:r>
            <a:r>
              <a:rPr sz="900" dirty="0">
                <a:latin typeface="Arial"/>
                <a:cs typeface="Arial"/>
              </a:rPr>
              <a:t> called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successor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4320" indent="-116839">
              <a:lnSpc>
                <a:spcPct val="100000"/>
              </a:lnSpc>
              <a:spcBef>
                <a:spcPts val="125"/>
              </a:spcBef>
              <a:buClr>
                <a:srgbClr val="3333B2"/>
              </a:buClr>
              <a:buFont typeface="Apple Symbols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extended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various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shortcut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links</a:t>
            </a:r>
            <a:r>
              <a:rPr sz="9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9334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Structured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227832" y="-1515"/>
            <a:ext cx="132715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2395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Chord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6431" y="678294"/>
            <a:ext cx="3725499" cy="239702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661782" y="3115762"/>
            <a:ext cx="132207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i="1" spc="-25" dirty="0">
                <a:latin typeface="Arial"/>
                <a:cs typeface="Arial"/>
              </a:rPr>
              <a:t>lookup</a:t>
            </a:r>
            <a:r>
              <a:rPr sz="900" spc="-25" dirty="0">
                <a:latin typeface="Arial"/>
                <a:cs typeface="Arial"/>
              </a:rPr>
              <a:t>(3)@9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28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245" dirty="0">
                <a:latin typeface="Apple Symbols"/>
                <a:cs typeface="Apple Symbols"/>
              </a:rPr>
              <a:t>→</a:t>
            </a:r>
            <a:r>
              <a:rPr sz="900" spc="-9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245" dirty="0">
                <a:latin typeface="Apple Symbols"/>
                <a:cs typeface="Apple Symbols"/>
              </a:rPr>
              <a:t>→</a:t>
            </a:r>
            <a:r>
              <a:rPr sz="900" spc="-95" dirty="0">
                <a:latin typeface="Apple Symbols"/>
                <a:cs typeface="Apple Symbols"/>
              </a:rPr>
              <a:t> </a:t>
            </a:r>
            <a:r>
              <a:rPr sz="900" spc="-50" dirty="0">
                <a:latin typeface="Arial"/>
                <a:cs typeface="Arial"/>
              </a:rPr>
              <a:t>4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93345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Structured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Unstructured</a:t>
            </a:r>
            <a:r>
              <a:rPr spc="-60" dirty="0"/>
              <a:t> </a:t>
            </a:r>
            <a:r>
              <a:rPr spc="-25" dirty="0"/>
              <a:t>P2P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40810" cy="210121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 marR="177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maintains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hoc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resulting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overlay </a:t>
            </a:r>
            <a:r>
              <a:rPr sz="900" spc="-20" dirty="0">
                <a:latin typeface="Arial"/>
                <a:cs typeface="Arial"/>
              </a:rPr>
              <a:t>resembles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random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graph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edge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⟨</a:t>
            </a:r>
            <a:r>
              <a:rPr sz="900" i="1" dirty="0">
                <a:latin typeface="Arial"/>
                <a:cs typeface="Arial"/>
              </a:rPr>
              <a:t>u,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⟩</a:t>
            </a:r>
            <a:r>
              <a:rPr sz="900" spc="-75" dirty="0">
                <a:latin typeface="Apple Symbols"/>
                <a:cs typeface="Apple Symbols"/>
              </a:rPr>
              <a:t> </a:t>
            </a:r>
            <a:r>
              <a:rPr sz="900" spc="-10" dirty="0">
                <a:latin typeface="Arial"/>
                <a:cs typeface="Arial"/>
              </a:rPr>
              <a:t>exists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certain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probability </a:t>
            </a:r>
            <a:r>
              <a:rPr sz="900" dirty="0">
                <a:latin typeface="Arial"/>
                <a:cs typeface="Arial"/>
              </a:rPr>
              <a:t>P[</a:t>
            </a:r>
            <a:r>
              <a:rPr sz="900" dirty="0">
                <a:latin typeface="Apple Symbols"/>
                <a:cs typeface="Apple Symbols"/>
              </a:rPr>
              <a:t>⟨</a:t>
            </a:r>
            <a:r>
              <a:rPr sz="900" i="1" dirty="0">
                <a:latin typeface="Arial"/>
                <a:cs typeface="Arial"/>
              </a:rPr>
              <a:t>u,</a:t>
            </a:r>
            <a:r>
              <a:rPr sz="900" i="1" spc="-15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spc="-25" dirty="0">
                <a:latin typeface="Apple Symbols"/>
                <a:cs typeface="Apple Symbols"/>
              </a:rPr>
              <a:t>⟩</a:t>
            </a:r>
            <a:r>
              <a:rPr sz="900" spc="-25" dirty="0">
                <a:latin typeface="Arial"/>
                <a:cs typeface="Arial"/>
              </a:rPr>
              <a:t>].</a:t>
            </a:r>
            <a:endParaRPr sz="9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74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Searching</a:t>
            </a:r>
            <a:endParaRPr sz="1000">
              <a:latin typeface="Arial"/>
              <a:cs typeface="Arial"/>
            </a:endParaRPr>
          </a:p>
          <a:p>
            <a:pPr marL="278130" marR="3937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Flooding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issuing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Request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ignored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receiving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before.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Otherwise,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50" dirty="0">
                <a:latin typeface="Arial"/>
                <a:cs typeface="Arial"/>
              </a:rPr>
              <a:t>v</a:t>
            </a:r>
            <a:r>
              <a:rPr sz="900" i="1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locally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(recursively).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limited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Time-</a:t>
            </a:r>
            <a:r>
              <a:rPr sz="900" spc="-50" dirty="0">
                <a:solidFill>
                  <a:srgbClr val="C80000"/>
                </a:solidFill>
                <a:latin typeface="Arial"/>
                <a:cs typeface="Arial"/>
              </a:rPr>
              <a:t>To-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Live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maximum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hops.</a:t>
            </a:r>
            <a:endParaRPr sz="900">
              <a:latin typeface="Arial"/>
              <a:cs typeface="Arial"/>
            </a:endParaRPr>
          </a:p>
          <a:p>
            <a:pPr marL="278130" marR="6096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Random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walk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issuing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u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passes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randomly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chosen neighbor,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v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v</a:t>
            </a:r>
            <a:r>
              <a:rPr sz="900" i="1" spc="8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 </a:t>
            </a:r>
            <a:r>
              <a:rPr sz="900" i="1" spc="-10" dirty="0">
                <a:latin typeface="Arial"/>
                <a:cs typeface="Arial"/>
              </a:rPr>
              <a:t>d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</a:t>
            </a:r>
            <a:r>
              <a:rPr sz="900" spc="-10" dirty="0">
                <a:latin typeface="Arial"/>
                <a:cs typeface="Arial"/>
              </a:rPr>
              <a:t> forwards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request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spc="-25" dirty="0">
                <a:latin typeface="Arial"/>
                <a:cs typeface="Arial"/>
              </a:rPr>
              <a:t>its </a:t>
            </a:r>
            <a:r>
              <a:rPr sz="900" dirty="0">
                <a:latin typeface="Arial"/>
                <a:cs typeface="Arial"/>
              </a:rPr>
              <a:t>randomly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chosen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neighbors,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10039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Unstructured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Flooding</a:t>
            </a:r>
            <a:r>
              <a:rPr spc="-65" dirty="0"/>
              <a:t> </a:t>
            </a:r>
            <a:r>
              <a:rPr dirty="0"/>
              <a:t>versus</a:t>
            </a:r>
            <a:r>
              <a:rPr spc="-60" dirty="0"/>
              <a:t> </a:t>
            </a:r>
            <a:r>
              <a:rPr dirty="0"/>
              <a:t>random</a:t>
            </a:r>
            <a:r>
              <a:rPr spc="-60" dirty="0"/>
              <a:t> </a:t>
            </a:r>
            <a:r>
              <a:rPr spc="-20" dirty="0"/>
              <a:t>walk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3547" y="499476"/>
            <a:ext cx="3710304" cy="90233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Model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Assume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N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replicated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7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randomly </a:t>
            </a:r>
            <a:r>
              <a:rPr sz="900" dirty="0">
                <a:latin typeface="Arial"/>
                <a:cs typeface="Arial"/>
              </a:rPr>
              <a:t>chosen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750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Random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walk</a:t>
            </a:r>
            <a:endParaRPr sz="1000">
              <a:latin typeface="Arial"/>
              <a:cs typeface="Arial"/>
            </a:endParaRPr>
          </a:p>
          <a:p>
            <a:pPr marL="15875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latin typeface="Arial"/>
                <a:cs typeface="Arial"/>
              </a:rPr>
              <a:t>P[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probability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item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found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after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attempts: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29016" y="1526890"/>
            <a:ext cx="114998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900" spc="-20" dirty="0">
                <a:latin typeface="Arial"/>
                <a:cs typeface="Arial"/>
              </a:rPr>
              <a:t>P[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90" dirty="0">
                <a:latin typeface="Arial"/>
                <a:cs typeface="Arial"/>
              </a:rPr>
              <a:t> </a:t>
            </a:r>
            <a:r>
              <a:rPr sz="1350" u="sng" spc="-97" baseline="3703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350" i="1" u="sng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350" i="1" u="sng" spc="37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50" i="1" spc="-195" baseline="3703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(1</a:t>
            </a:r>
            <a:r>
              <a:rPr sz="900" spc="-120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45" dirty="0">
                <a:latin typeface="Apple Symbols"/>
                <a:cs typeface="Apple Symbols"/>
              </a:rPr>
              <a:t> </a:t>
            </a:r>
            <a:r>
              <a:rPr sz="1350" u="sng" spc="-97" baseline="3703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350" i="1" u="sng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350" i="1" u="sng" spc="37" baseline="3703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50" i="1" spc="-187" baseline="3703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)</a:t>
            </a:r>
            <a:r>
              <a:rPr sz="1050" i="1" baseline="27777" dirty="0">
                <a:latin typeface="Arial"/>
                <a:cs typeface="Arial"/>
              </a:rPr>
              <a:t>k</a:t>
            </a:r>
            <a:r>
              <a:rPr sz="1050" i="1" spc="-187" baseline="27777" dirty="0">
                <a:latin typeface="Arial"/>
                <a:cs typeface="Arial"/>
              </a:rPr>
              <a:t> </a:t>
            </a:r>
            <a:r>
              <a:rPr sz="1050" spc="44" baseline="27777" dirty="0">
                <a:latin typeface="Apple Symbols"/>
                <a:cs typeface="Apple Symbols"/>
              </a:rPr>
              <a:t>−</a:t>
            </a:r>
            <a:r>
              <a:rPr sz="1050" spc="44" baseline="27777" dirty="0">
                <a:latin typeface="Arial"/>
                <a:cs typeface="Arial"/>
              </a:rPr>
              <a:t>1</a:t>
            </a:r>
            <a:r>
              <a:rPr sz="900" i="1" spc="3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47294" y="1537541"/>
            <a:ext cx="3562985" cy="433705"/>
          </a:xfrm>
          <a:prstGeom prst="rect">
            <a:avLst/>
          </a:prstGeom>
        </p:spPr>
        <p:txBody>
          <a:bodyPr vert="horz" wrap="square" lIns="0" tIns="79375" rIns="0" bIns="0" rtlCol="0">
            <a:spAutoFit/>
          </a:bodyPr>
          <a:lstStyle/>
          <a:p>
            <a:pPr marL="434975" algn="ctr">
              <a:lnSpc>
                <a:spcPct val="100000"/>
              </a:lnSpc>
              <a:spcBef>
                <a:spcPts val="625"/>
              </a:spcBef>
              <a:tabLst>
                <a:tab pos="784860" algn="l"/>
              </a:tabLst>
            </a:pPr>
            <a:r>
              <a:rPr sz="900" i="1" spc="-50" dirty="0">
                <a:latin typeface="Arial"/>
                <a:cs typeface="Arial"/>
              </a:rPr>
              <a:t>N</a:t>
            </a:r>
            <a:r>
              <a:rPr sz="900" i="1" dirty="0">
                <a:latin typeface="Arial"/>
                <a:cs typeface="Arial"/>
              </a:rPr>
              <a:t>	</a:t>
            </a:r>
            <a:r>
              <a:rPr sz="900" i="1" spc="-50" dirty="0">
                <a:latin typeface="Arial"/>
                <a:cs typeface="Arial"/>
              </a:rPr>
              <a:t>N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(“search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size”)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expected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number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probed: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26515" y="2300391"/>
            <a:ext cx="20129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=1</a:t>
            </a:r>
            <a:endParaRPr sz="7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8928" y="2053744"/>
            <a:ext cx="75692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79450" algn="l"/>
              </a:tabLst>
            </a:pPr>
            <a:r>
              <a:rPr sz="700" i="1" spc="-50" dirty="0">
                <a:latin typeface="Arial"/>
                <a:cs typeface="Arial"/>
              </a:rPr>
              <a:t>N</a:t>
            </a:r>
            <a:r>
              <a:rPr sz="700" i="1" dirty="0">
                <a:latin typeface="Arial"/>
                <a:cs typeface="Arial"/>
              </a:rPr>
              <a:t>	</a:t>
            </a:r>
            <a:r>
              <a:rPr sz="700" i="1" spc="-50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93798" y="2300391"/>
            <a:ext cx="20129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0" dirty="0">
                <a:latin typeface="Arial"/>
                <a:cs typeface="Arial"/>
              </a:rPr>
              <a:t> </a:t>
            </a:r>
            <a:r>
              <a:rPr sz="700" spc="50" dirty="0">
                <a:latin typeface="Arial"/>
                <a:cs typeface="Arial"/>
              </a:rPr>
              <a:t>=1</a:t>
            </a:r>
            <a:endParaRPr sz="7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28710" y="2073028"/>
            <a:ext cx="116839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u="sng" spc="-7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900" i="1" u="sng" spc="-5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900" i="1" u="sng" spc="50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353589" y="2103089"/>
            <a:ext cx="39941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350" i="1" u="sng" baseline="1543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350" i="1" u="sng" spc="7" baseline="15432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350" i="1" spc="337" baseline="15432" dirty="0">
                <a:latin typeface="Arial"/>
                <a:cs typeface="Arial"/>
              </a:rPr>
              <a:t> </a:t>
            </a:r>
            <a:r>
              <a:rPr sz="700" i="1" spc="-10" dirty="0">
                <a:latin typeface="Arial"/>
                <a:cs typeface="Arial"/>
              </a:rPr>
              <a:t>k</a:t>
            </a:r>
            <a:r>
              <a:rPr sz="700" i="1" spc="-125" dirty="0">
                <a:latin typeface="Arial"/>
                <a:cs typeface="Arial"/>
              </a:rPr>
              <a:t> </a:t>
            </a:r>
            <a:r>
              <a:rPr sz="700" spc="25" dirty="0">
                <a:latin typeface="Apple Symbols"/>
                <a:cs typeface="Apple Symbols"/>
              </a:rPr>
              <a:t>−</a:t>
            </a:r>
            <a:r>
              <a:rPr sz="700" spc="25" dirty="0">
                <a:latin typeface="Arial"/>
                <a:cs typeface="Arial"/>
              </a:rPr>
              <a:t>1</a:t>
            </a:r>
            <a:endParaRPr sz="7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8230" y="2100014"/>
            <a:ext cx="3051810" cy="22225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1967864" algn="l"/>
              </a:tabLst>
            </a:pP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-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200" dirty="0">
                <a:latin typeface="Arial"/>
                <a:cs typeface="Arial"/>
              </a:rPr>
              <a:t> </a:t>
            </a:r>
            <a:r>
              <a:rPr sz="1950" baseline="-8547" dirty="0">
                <a:latin typeface="Times New Roman"/>
                <a:cs typeface="Times New Roman"/>
              </a:rPr>
              <a:t>∑</a:t>
            </a:r>
            <a:r>
              <a:rPr sz="1950" spc="30" baseline="-8547" dirty="0">
                <a:latin typeface="Times New Roman"/>
                <a:cs typeface="Times New Roman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175" dirty="0">
                <a:latin typeface="Apple Symbols"/>
                <a:cs typeface="Apple Symbols"/>
              </a:rPr>
              <a:t> </a:t>
            </a:r>
            <a:r>
              <a:rPr sz="900" spc="-20" dirty="0">
                <a:latin typeface="Arial"/>
                <a:cs typeface="Arial"/>
              </a:rPr>
              <a:t>P[</a:t>
            </a:r>
            <a:r>
              <a:rPr sz="900" i="1" spc="-20" dirty="0">
                <a:latin typeface="Arial"/>
                <a:cs typeface="Arial"/>
              </a:rPr>
              <a:t>k</a:t>
            </a:r>
            <a:r>
              <a:rPr sz="900" i="1" spc="-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]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195" dirty="0">
                <a:latin typeface="Arial"/>
                <a:cs typeface="Arial"/>
              </a:rPr>
              <a:t> </a:t>
            </a:r>
            <a:r>
              <a:rPr sz="1950" baseline="-8547" dirty="0">
                <a:latin typeface="Times New Roman"/>
                <a:cs typeface="Times New Roman"/>
              </a:rPr>
              <a:t>∑</a:t>
            </a:r>
            <a:r>
              <a:rPr sz="1950" spc="30" baseline="-8547" dirty="0">
                <a:latin typeface="Times New Roman"/>
                <a:cs typeface="Times New Roman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50" dirty="0">
                <a:latin typeface="Apple Symbols"/>
                <a:cs typeface="Apple Symbols"/>
              </a:rPr>
              <a:t> </a:t>
            </a:r>
            <a:r>
              <a:rPr sz="1350" i="1" spc="-15" baseline="-37037" dirty="0">
                <a:latin typeface="Arial"/>
                <a:cs typeface="Arial"/>
              </a:rPr>
              <a:t>N</a:t>
            </a:r>
            <a:r>
              <a:rPr sz="1350" i="1" spc="-89" baseline="-3703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(1</a:t>
            </a:r>
            <a:r>
              <a:rPr sz="900" spc="-125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50" dirty="0">
                <a:latin typeface="Apple Symbols"/>
                <a:cs typeface="Apple Symbols"/>
              </a:rPr>
              <a:t> </a:t>
            </a:r>
            <a:r>
              <a:rPr sz="1350" i="1" spc="-15" baseline="-37037" dirty="0">
                <a:latin typeface="Arial"/>
                <a:cs typeface="Arial"/>
              </a:rPr>
              <a:t>N</a:t>
            </a:r>
            <a:r>
              <a:rPr sz="1350" i="1" spc="-89" baseline="-37037" dirty="0">
                <a:latin typeface="Arial"/>
                <a:cs typeface="Arial"/>
              </a:rPr>
              <a:t> </a:t>
            </a:r>
            <a:r>
              <a:rPr sz="900" spc="5" dirty="0">
                <a:latin typeface="Arial"/>
                <a:cs typeface="Arial"/>
              </a:rPr>
              <a:t>)</a:t>
            </a:r>
            <a:r>
              <a:rPr sz="900" dirty="0">
                <a:latin typeface="Arial"/>
                <a:cs typeface="Arial"/>
              </a:rPr>
              <a:t>	</a:t>
            </a:r>
            <a:r>
              <a:rPr sz="900" spc="145" dirty="0">
                <a:latin typeface="Apple Symbols"/>
                <a:cs typeface="Apple Symbols"/>
              </a:rPr>
              <a:t>≈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spc="80" dirty="0">
                <a:latin typeface="Arial"/>
                <a:cs typeface="Arial"/>
              </a:rPr>
              <a:t>N/r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1</a:t>
            </a:r>
            <a:r>
              <a:rPr sz="900" spc="-55" dirty="0">
                <a:latin typeface="Arial"/>
                <a:cs typeface="Arial"/>
              </a:rPr>
              <a:t> </a:t>
            </a:r>
            <a:r>
              <a:rPr sz="900" spc="229" dirty="0">
                <a:latin typeface="Apple Symbols"/>
                <a:cs typeface="Apple Symbols"/>
              </a:rPr>
              <a:t>≪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i="1" spc="45" dirty="0">
                <a:latin typeface="Arial"/>
                <a:cs typeface="Arial"/>
              </a:rPr>
              <a:t> </a:t>
            </a:r>
            <a:r>
              <a:rPr sz="900" spc="165" dirty="0">
                <a:latin typeface="Apple Symbols"/>
                <a:cs typeface="Apple Symbols"/>
              </a:rPr>
              <a:t>≤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i="1" spc="-25" dirty="0">
                <a:latin typeface="Arial"/>
                <a:cs typeface="Arial"/>
              </a:rPr>
              <a:t>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4" name="object 14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467" y="3349927"/>
            <a:ext cx="10039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Unstructured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Flooding</a:t>
            </a:r>
            <a:r>
              <a:rPr spc="-65" dirty="0"/>
              <a:t> </a:t>
            </a:r>
            <a:r>
              <a:rPr dirty="0"/>
              <a:t>versus</a:t>
            </a:r>
            <a:r>
              <a:rPr spc="-60" dirty="0"/>
              <a:t> </a:t>
            </a:r>
            <a:r>
              <a:rPr dirty="0"/>
              <a:t>random</a:t>
            </a:r>
            <a:r>
              <a:rPr spc="-60" dirty="0"/>
              <a:t> </a:t>
            </a:r>
            <a:r>
              <a:rPr spc="-20" dirty="0"/>
              <a:t>walk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560445" cy="710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Flooding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71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Flood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randomly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chosen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neighbors</a:t>
            </a:r>
            <a:endParaRPr sz="900">
              <a:latin typeface="Arial"/>
              <a:cs typeface="Arial"/>
            </a:endParaRPr>
          </a:p>
          <a:p>
            <a:pPr marL="274320" marR="17780" indent="-116839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4955" algn="l"/>
              </a:tabLst>
            </a:pPr>
            <a:r>
              <a:rPr sz="900" dirty="0">
                <a:latin typeface="Arial"/>
                <a:cs typeface="Arial"/>
              </a:rPr>
              <a:t>After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steps, some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-35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-30" dirty="0">
                <a:latin typeface="Arial"/>
                <a:cs typeface="Arial"/>
              </a:rPr>
              <a:t> </a:t>
            </a:r>
            <a:r>
              <a:rPr sz="900" spc="160" dirty="0">
                <a:latin typeface="Apple Symbols"/>
                <a:cs typeface="Apple Symbols"/>
              </a:rPr>
              <a:t>−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1)</a:t>
            </a:r>
            <a:r>
              <a:rPr sz="1050" i="1" baseline="27777" dirty="0">
                <a:latin typeface="Arial"/>
                <a:cs typeface="Arial"/>
              </a:rPr>
              <a:t>k</a:t>
            </a:r>
            <a:r>
              <a:rPr sz="1050" i="1" spc="-179" baseline="27777" dirty="0">
                <a:latin typeface="Arial"/>
                <a:cs typeface="Arial"/>
              </a:rPr>
              <a:t> </a:t>
            </a:r>
            <a:r>
              <a:rPr sz="1050" spc="89" baseline="27777" dirty="0">
                <a:latin typeface="Apple Symbols"/>
                <a:cs typeface="Apple Symbols"/>
              </a:rPr>
              <a:t>−</a:t>
            </a:r>
            <a:r>
              <a:rPr sz="1050" spc="89" baseline="27777" dirty="0">
                <a:latin typeface="Arial"/>
                <a:cs typeface="Arial"/>
              </a:rPr>
              <a:t>1</a:t>
            </a:r>
            <a:r>
              <a:rPr sz="1050" spc="165" baseline="27777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dirty="0">
                <a:latin typeface="Arial"/>
                <a:cs typeface="Arial"/>
              </a:rPr>
              <a:t> been</a:t>
            </a:r>
            <a:r>
              <a:rPr sz="900" spc="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reached </a:t>
            </a:r>
            <a:r>
              <a:rPr sz="900" dirty="0">
                <a:latin typeface="Arial"/>
                <a:cs typeface="Arial"/>
              </a:rPr>
              <a:t>(assuming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small).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84018" y="1283997"/>
            <a:ext cx="8953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i="1" spc="-5" dirty="0">
                <a:latin typeface="Arial"/>
                <a:cs typeface="Arial"/>
              </a:rPr>
              <a:t>N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4748" y="1216337"/>
            <a:ext cx="376301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2400" indent="-114935">
              <a:lnSpc>
                <a:spcPct val="100000"/>
              </a:lnSpc>
              <a:spcBef>
                <a:spcPts val="95"/>
              </a:spcBef>
              <a:buClr>
                <a:srgbClr val="3333B2"/>
              </a:buClr>
              <a:buFont typeface="Apple Symbols"/>
              <a:buChar char="•"/>
              <a:tabLst>
                <a:tab pos="153035" algn="l"/>
              </a:tabLst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fraction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spc="95" dirty="0">
                <a:latin typeface="Arial"/>
                <a:cs typeface="Arial"/>
              </a:rPr>
              <a:t>r/N</a:t>
            </a:r>
            <a:r>
              <a:rPr sz="900" i="1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if</a:t>
            </a:r>
            <a:r>
              <a:rPr sz="900" spc="105" dirty="0">
                <a:latin typeface="Arial"/>
                <a:cs typeface="Arial"/>
              </a:rPr>
              <a:t> </a:t>
            </a:r>
            <a:r>
              <a:rPr sz="1050" u="sng" spc="-89" baseline="27777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050" i="1" u="sng" baseline="2777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r</a:t>
            </a:r>
            <a:r>
              <a:rPr sz="1050" i="1" u="sng" spc="7" baseline="27777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050" i="1" spc="60" baseline="27777" dirty="0">
                <a:latin typeface="Arial"/>
                <a:cs typeface="Arial"/>
              </a:rPr>
              <a:t> </a:t>
            </a:r>
            <a:r>
              <a:rPr sz="900" dirty="0">
                <a:latin typeface="Apple Symbols"/>
                <a:cs typeface="Apple Symbols"/>
              </a:rPr>
              <a:t>·</a:t>
            </a:r>
            <a:r>
              <a:rPr sz="900" spc="-180" dirty="0">
                <a:latin typeface="Apple Symbols"/>
                <a:cs typeface="Apple Symbols"/>
              </a:rPr>
              <a:t> </a:t>
            </a:r>
            <a:r>
              <a:rPr sz="900" i="1" dirty="0">
                <a:latin typeface="Arial"/>
                <a:cs typeface="Arial"/>
              </a:rPr>
              <a:t>R</a:t>
            </a:r>
            <a:r>
              <a:rPr sz="900" dirty="0">
                <a:latin typeface="Arial"/>
                <a:cs typeface="Arial"/>
              </a:rPr>
              <a:t>(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-165" dirty="0">
                <a:latin typeface="Arial"/>
                <a:cs typeface="Arial"/>
              </a:rPr>
              <a:t> </a:t>
            </a:r>
            <a:r>
              <a:rPr sz="900" spc="55" dirty="0">
                <a:latin typeface="Arial"/>
                <a:cs typeface="Arial"/>
              </a:rPr>
              <a:t>)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114" dirty="0">
                <a:latin typeface="Apple Symbols"/>
                <a:cs typeface="Apple Symbols"/>
              </a:rPr>
              <a:t>≥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1,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will</a:t>
            </a:r>
            <a:r>
              <a:rPr sz="900" spc="-10" dirty="0">
                <a:latin typeface="Arial"/>
                <a:cs typeface="Arial"/>
              </a:rPr>
              <a:t> have found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9194" y="1369435"/>
            <a:ext cx="3929379" cy="12560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0353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item.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000" spc="-10" dirty="0">
                <a:solidFill>
                  <a:srgbClr val="4C994C"/>
                </a:solidFill>
                <a:latin typeface="Arial"/>
                <a:cs typeface="Arial"/>
              </a:rPr>
              <a:t>Comparison</a:t>
            </a:r>
            <a:endParaRPr sz="1000">
              <a:latin typeface="Arial"/>
              <a:cs typeface="Arial"/>
            </a:endParaRPr>
          </a:p>
          <a:p>
            <a:pPr marL="3035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If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i="1" spc="95" dirty="0">
                <a:latin typeface="Arial"/>
                <a:cs typeface="Arial"/>
              </a:rPr>
              <a:t>r/N</a:t>
            </a:r>
            <a:r>
              <a:rPr sz="900" i="1" spc="1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0</a:t>
            </a:r>
            <a:r>
              <a:rPr sz="900" i="1" dirty="0">
                <a:latin typeface="Arial"/>
                <a:cs typeface="Arial"/>
              </a:rPr>
              <a:t>.</a:t>
            </a:r>
            <a:r>
              <a:rPr sz="900" dirty="0">
                <a:latin typeface="Arial"/>
                <a:cs typeface="Arial"/>
              </a:rPr>
              <a:t>001,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S</a:t>
            </a:r>
            <a:r>
              <a:rPr sz="900" i="1" spc="-15" dirty="0">
                <a:latin typeface="Arial"/>
                <a:cs typeface="Arial"/>
              </a:rPr>
              <a:t> </a:t>
            </a:r>
            <a:r>
              <a:rPr sz="900" spc="145" dirty="0">
                <a:latin typeface="Apple Symbols"/>
                <a:cs typeface="Apple Symbols"/>
              </a:rPr>
              <a:t>≈</a:t>
            </a:r>
            <a:r>
              <a:rPr sz="900" spc="-105" dirty="0">
                <a:latin typeface="Apple Symbols"/>
                <a:cs typeface="Apple Symbols"/>
              </a:rPr>
              <a:t> </a:t>
            </a:r>
            <a:r>
              <a:rPr sz="900" spc="-20" dirty="0">
                <a:latin typeface="Arial"/>
                <a:cs typeface="Arial"/>
              </a:rPr>
              <a:t>1000</a:t>
            </a:r>
            <a:endParaRPr sz="900">
              <a:latin typeface="Arial"/>
              <a:cs typeface="Arial"/>
            </a:endParaRPr>
          </a:p>
          <a:p>
            <a:pPr marL="298450" indent="-115570">
              <a:lnSpc>
                <a:spcPct val="100000"/>
              </a:lnSpc>
              <a:spcBef>
                <a:spcPts val="520"/>
              </a:spcBef>
              <a:buClr>
                <a:srgbClr val="3333B2"/>
              </a:buClr>
              <a:buFont typeface="Apple Symbols"/>
              <a:buChar char="•"/>
              <a:tabLst>
                <a:tab pos="299085" algn="l"/>
              </a:tabLst>
            </a:pP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flooding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d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10</a:t>
            </a:r>
            <a:r>
              <a:rPr sz="900" i="1" spc="-10" dirty="0">
                <a:latin typeface="Arial"/>
                <a:cs typeface="Arial"/>
              </a:rPr>
              <a:t>,</a:t>
            </a:r>
            <a:r>
              <a:rPr sz="900" i="1" spc="-15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k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spc="185" dirty="0">
                <a:latin typeface="Arial"/>
                <a:cs typeface="Arial"/>
              </a:rPr>
              <a:t>=</a:t>
            </a:r>
            <a:r>
              <a:rPr sz="900" spc="-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4,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contact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7290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nodes.</a:t>
            </a:r>
            <a:endParaRPr sz="900">
              <a:latin typeface="Arial"/>
              <a:cs typeface="Arial"/>
            </a:endParaRPr>
          </a:p>
          <a:p>
            <a:pPr marL="303530" marR="431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304165" algn="l"/>
              </a:tabLst>
            </a:pPr>
            <a:r>
              <a:rPr sz="900" dirty="0">
                <a:latin typeface="Arial"/>
                <a:cs typeface="Arial"/>
              </a:rPr>
              <a:t>Random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walks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communication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efficient,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might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take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longer </a:t>
            </a:r>
            <a:r>
              <a:rPr sz="900" dirty="0">
                <a:latin typeface="Arial"/>
                <a:cs typeface="Arial"/>
              </a:rPr>
              <a:t>before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find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result.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10039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Unstructured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peer</a:t>
            </a:r>
            <a:r>
              <a:rPr sz="500" spc="1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systems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38823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200" spc="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r>
              <a:rPr sz="12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protocols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Protocol,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service,</a:t>
            </a:r>
            <a:r>
              <a:rPr sz="10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interface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59790" y="791886"/>
            <a:ext cx="3084625" cy="159326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Super-</a:t>
            </a:r>
            <a:r>
              <a:rPr dirty="0"/>
              <a:t>peer</a:t>
            </a:r>
            <a:r>
              <a:rPr spc="-15" dirty="0"/>
              <a:t> </a:t>
            </a:r>
            <a:r>
              <a:rPr spc="-10" dirty="0"/>
              <a:t>networks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499476"/>
            <a:ext cx="3912235" cy="100647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sz="900" dirty="0">
                <a:latin typeface="Arial"/>
                <a:cs typeface="Arial"/>
              </a:rPr>
              <a:t>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sometimes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sensible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break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symmetry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peer-to-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networks:</a:t>
            </a:r>
            <a:endParaRPr sz="900">
              <a:latin typeface="Arial"/>
              <a:cs typeface="Arial"/>
            </a:endParaRPr>
          </a:p>
          <a:p>
            <a:pPr marL="278130" marR="22479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3685" algn="l"/>
              </a:tabLst>
            </a:pPr>
            <a:r>
              <a:rPr sz="900" dirty="0">
                <a:latin typeface="Arial"/>
                <a:cs typeface="Arial"/>
              </a:rPr>
              <a:t>When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searching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unstructured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P2P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index</a:t>
            </a:r>
            <a:r>
              <a:rPr sz="900" spc="-4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servers </a:t>
            </a:r>
            <a:r>
              <a:rPr sz="900" spc="-10" dirty="0">
                <a:latin typeface="Arial"/>
                <a:cs typeface="Arial"/>
              </a:rPr>
              <a:t>improves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performance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Deciding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efficiently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 </a:t>
            </a:r>
            <a:r>
              <a:rPr sz="900" spc="-10" dirty="0">
                <a:solidFill>
                  <a:srgbClr val="C80000"/>
                </a:solidFill>
                <a:latin typeface="Arial"/>
                <a:cs typeface="Arial"/>
              </a:rPr>
              <a:t>brokers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9874" y="1645142"/>
            <a:ext cx="2585711" cy="118220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133604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Hierarchically</a:t>
            </a:r>
            <a:r>
              <a:rPr sz="500" spc="6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organized</a:t>
            </a:r>
            <a:r>
              <a:rPr sz="500" spc="6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peer-to-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peer</a:t>
            </a:r>
            <a:r>
              <a:rPr sz="500" spc="7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networks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186430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Symmetrically</a:t>
            </a:r>
            <a:r>
              <a:rPr sz="500" spc="-4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distributed</a:t>
            </a:r>
            <a:r>
              <a:rPr sz="500" spc="-3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5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Collaboration:</a:t>
            </a:r>
            <a:r>
              <a:rPr spc="30" dirty="0"/>
              <a:t> </a:t>
            </a:r>
            <a:r>
              <a:rPr dirty="0"/>
              <a:t>The</a:t>
            </a:r>
            <a:r>
              <a:rPr spc="-35" dirty="0"/>
              <a:t> </a:t>
            </a:r>
            <a:r>
              <a:rPr spc="-20" dirty="0"/>
              <a:t>BitTorrent</a:t>
            </a:r>
            <a:r>
              <a:rPr spc="-40" dirty="0"/>
              <a:t> </a:t>
            </a:r>
            <a:r>
              <a:rPr spc="-20" dirty="0"/>
              <a:t>case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832860" cy="10153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Principle:</a:t>
            </a:r>
            <a:r>
              <a:rPr sz="1000" spc="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search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for</a:t>
            </a:r>
            <a:r>
              <a:rPr sz="10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file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i="1" spc="-50" dirty="0">
                <a:solidFill>
                  <a:srgbClr val="3333B2"/>
                </a:solidFill>
                <a:latin typeface="Arial"/>
                <a:cs typeface="Arial"/>
              </a:rPr>
              <a:t>F</a:t>
            </a:r>
            <a:endParaRPr sz="1000">
              <a:latin typeface="Arial"/>
              <a:cs typeface="Arial"/>
            </a:endParaRPr>
          </a:p>
          <a:p>
            <a:pPr marL="278130" indent="-120650">
              <a:lnSpc>
                <a:spcPct val="100000"/>
              </a:lnSpc>
              <a:spcBef>
                <a:spcPts val="69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latin typeface="Arial"/>
                <a:cs typeface="Arial"/>
              </a:rPr>
              <a:t>Lookup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global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directory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70" dirty="0">
                <a:latin typeface="Apple Symbols"/>
                <a:cs typeface="Apple Symbols"/>
              </a:rPr>
              <a:t> </a:t>
            </a:r>
            <a:r>
              <a:rPr sz="900" dirty="0">
                <a:latin typeface="Arial"/>
                <a:cs typeface="Arial"/>
              </a:rPr>
              <a:t>returns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torrent</a:t>
            </a:r>
            <a:r>
              <a:rPr sz="900" spc="-1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file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4955" algn="l"/>
              </a:tabLst>
            </a:pPr>
            <a:r>
              <a:rPr sz="900" spc="-20" dirty="0">
                <a:latin typeface="Arial"/>
                <a:cs typeface="Arial"/>
              </a:rPr>
              <a:t>Torrent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file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reference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tracker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keeping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accurate </a:t>
            </a:r>
            <a:r>
              <a:rPr sz="900" dirty="0">
                <a:latin typeface="Arial"/>
                <a:cs typeface="Arial"/>
              </a:rPr>
              <a:t>account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active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nodes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(chunks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of)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spc="-10" dirty="0">
                <a:latin typeface="Arial"/>
                <a:cs typeface="Arial"/>
              </a:rPr>
              <a:t>F</a:t>
            </a:r>
            <a:r>
              <a:rPr sz="900" i="1" spc="-14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25730" indent="-120650">
              <a:lnSpc>
                <a:spcPct val="111600"/>
              </a:lnSpc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i="1" dirty="0">
                <a:latin typeface="Arial"/>
                <a:cs typeface="Arial"/>
              </a:rPr>
              <a:t>P</a:t>
            </a:r>
            <a:r>
              <a:rPr sz="900" i="1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swarm</a:t>
            </a:r>
            <a:r>
              <a:rPr sz="900" dirty="0">
                <a:latin typeface="Arial"/>
                <a:cs typeface="Arial"/>
              </a:rPr>
              <a:t>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chunk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free,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trade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copy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that </a:t>
            </a:r>
            <a:r>
              <a:rPr sz="900" dirty="0">
                <a:latin typeface="Arial"/>
                <a:cs typeface="Arial"/>
              </a:rPr>
              <a:t>chunk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another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peer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i="1" dirty="0">
                <a:latin typeface="Arial"/>
                <a:cs typeface="Arial"/>
              </a:rPr>
              <a:t>Q</a:t>
            </a:r>
            <a:r>
              <a:rPr sz="900" i="1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also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swarm.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8633" y="1692570"/>
            <a:ext cx="3618332" cy="1081055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58102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Example:</a:t>
            </a:r>
            <a:r>
              <a:rPr sz="500" spc="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BitTorrent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1164590" cy="2076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r>
              <a:rPr sz="12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computing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0415" y="557889"/>
            <a:ext cx="3584783" cy="1562919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5003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Cloud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Cloud</a:t>
            </a:r>
            <a:r>
              <a:rPr spc="-40" dirty="0"/>
              <a:t> </a:t>
            </a:r>
            <a:r>
              <a:rPr spc="-10" dirty="0"/>
              <a:t>computing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26840" cy="19329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Make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distinction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between</a:t>
            </a:r>
            <a:r>
              <a:rPr sz="1000" spc="-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four</a:t>
            </a:r>
            <a:r>
              <a:rPr sz="1000" spc="-4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layers</a:t>
            </a:r>
            <a:endParaRPr sz="1000">
              <a:latin typeface="Arial"/>
              <a:cs typeface="Arial"/>
            </a:endParaRPr>
          </a:p>
          <a:p>
            <a:pPr marL="278130" marR="40640" indent="-120650">
              <a:lnSpc>
                <a:spcPct val="111600"/>
              </a:lnSpc>
              <a:spcBef>
                <a:spcPts val="57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Hardware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Processors,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routers,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power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cooling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Customers </a:t>
            </a:r>
            <a:r>
              <a:rPr sz="900" dirty="0">
                <a:latin typeface="Arial"/>
                <a:cs typeface="Arial"/>
              </a:rPr>
              <a:t>normally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never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these.</a:t>
            </a:r>
            <a:endParaRPr sz="900">
              <a:latin typeface="Arial"/>
              <a:cs typeface="Arial"/>
            </a:endParaRPr>
          </a:p>
          <a:p>
            <a:pPr marL="278130" marR="244475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Infrastructure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Deploys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virtualization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techniques.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Evolves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around </a:t>
            </a:r>
            <a:r>
              <a:rPr sz="900" dirty="0">
                <a:latin typeface="Arial"/>
                <a:cs typeface="Arial"/>
              </a:rPr>
              <a:t>allocating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managing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virtual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devices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virtual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servers.</a:t>
            </a:r>
            <a:endParaRPr sz="900">
              <a:latin typeface="Arial"/>
              <a:cs typeface="Arial"/>
            </a:endParaRPr>
          </a:p>
          <a:p>
            <a:pPr marL="278130" marR="53975" indent="-120650">
              <a:lnSpc>
                <a:spcPct val="111600"/>
              </a:lnSpc>
              <a:spcBef>
                <a:spcPts val="395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Platform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Provides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higher-level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abstractions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such. </a:t>
            </a:r>
            <a:r>
              <a:rPr sz="900" dirty="0">
                <a:latin typeface="Arial"/>
                <a:cs typeface="Arial"/>
              </a:rPr>
              <a:t>Example: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Amazon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S3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storage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system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API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(locally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created) </a:t>
            </a:r>
            <a:r>
              <a:rPr sz="900" dirty="0">
                <a:latin typeface="Arial"/>
                <a:cs typeface="Arial"/>
              </a:rPr>
              <a:t>files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stored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so-</a:t>
            </a:r>
            <a:r>
              <a:rPr sz="900" dirty="0">
                <a:latin typeface="Arial"/>
                <a:cs typeface="Arial"/>
              </a:rPr>
              <a:t>called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buckets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Clr>
                <a:srgbClr val="3333B2"/>
              </a:buClr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Application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office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suites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(text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processors, </a:t>
            </a:r>
            <a:r>
              <a:rPr sz="900" dirty="0">
                <a:latin typeface="Arial"/>
                <a:cs typeface="Arial"/>
              </a:rPr>
              <a:t>spreadsheet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presentation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applications).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Comparable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suite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shipped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OSes.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5003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3" action="ppaction://hlinksldjump"/>
              </a:rPr>
              <a:t>Cloud</a:t>
            </a:r>
            <a:r>
              <a:rPr sz="500" spc="-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computing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Edge-</a:t>
            </a:r>
            <a:r>
              <a:rPr dirty="0"/>
              <a:t>server</a:t>
            </a:r>
            <a:r>
              <a:rPr spc="-20" dirty="0"/>
              <a:t> </a:t>
            </a:r>
            <a:r>
              <a:rPr spc="-10" dirty="0"/>
              <a:t>architecture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2870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spc="-10" dirty="0">
                <a:latin typeface="Arial"/>
                <a:cs typeface="Arial"/>
              </a:rPr>
              <a:t>Systems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deployed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Internet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servers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edge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network: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boundary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between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enterprise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networks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actual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Internet.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85050" y="1098341"/>
            <a:ext cx="3438052" cy="168304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7" name="object 7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5" action="ppaction://hlinksldjump"/>
              </a:rPr>
              <a:t>The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edge-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cloud</a:t>
            </a:r>
            <a:r>
              <a:rPr sz="500" spc="5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Reasons</a:t>
            </a:r>
            <a:r>
              <a:rPr spc="-50" dirty="0"/>
              <a:t> </a:t>
            </a:r>
            <a:r>
              <a:rPr dirty="0"/>
              <a:t>for</a:t>
            </a:r>
            <a:r>
              <a:rPr spc="-45" dirty="0"/>
              <a:t> </a:t>
            </a:r>
            <a:r>
              <a:rPr dirty="0"/>
              <a:t>having</a:t>
            </a:r>
            <a:r>
              <a:rPr spc="-45" dirty="0"/>
              <a:t> </a:t>
            </a:r>
            <a:r>
              <a:rPr dirty="0"/>
              <a:t>an</a:t>
            </a:r>
            <a:r>
              <a:rPr spc="-45" dirty="0"/>
              <a:t> </a:t>
            </a:r>
            <a:r>
              <a:rPr dirty="0"/>
              <a:t>edge</a:t>
            </a:r>
            <a:r>
              <a:rPr spc="-45" dirty="0"/>
              <a:t> </a:t>
            </a:r>
            <a:r>
              <a:rPr spc="-10" dirty="0"/>
              <a:t>infrastructure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4594" y="514774"/>
            <a:ext cx="3961129" cy="1883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Commonly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(and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often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misconceived)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arguments</a:t>
            </a:r>
            <a:endParaRPr sz="1000">
              <a:latin typeface="Arial"/>
              <a:cs typeface="Arial"/>
            </a:endParaRPr>
          </a:p>
          <a:p>
            <a:pPr marL="278130" marR="39370" indent="-120650">
              <a:lnSpc>
                <a:spcPct val="111600"/>
              </a:lnSpc>
              <a:spcBef>
                <a:spcPts val="580"/>
              </a:spcBef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Latency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bandwidth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Especially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important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certain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real-</a:t>
            </a:r>
            <a:r>
              <a:rPr sz="900" spc="-20" dirty="0">
                <a:latin typeface="Arial"/>
                <a:cs typeface="Arial"/>
              </a:rPr>
              <a:t>time </a:t>
            </a:r>
            <a:r>
              <a:rPr sz="900" spc="-10" dirty="0">
                <a:latin typeface="Arial"/>
                <a:cs typeface="Arial"/>
              </a:rPr>
              <a:t>applications, </a:t>
            </a:r>
            <a:r>
              <a:rPr sz="900" dirty="0">
                <a:latin typeface="Arial"/>
                <a:cs typeface="Arial"/>
              </a:rPr>
              <a:t>such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10" dirty="0">
                <a:latin typeface="Arial"/>
                <a:cs typeface="Arial"/>
              </a:rPr>
              <a:t> augmented/virtual </a:t>
            </a:r>
            <a:r>
              <a:rPr sz="900" dirty="0">
                <a:latin typeface="Arial"/>
                <a:cs typeface="Arial"/>
              </a:rPr>
              <a:t>reality</a:t>
            </a:r>
            <a:r>
              <a:rPr sz="900" spc="-10" dirty="0">
                <a:latin typeface="Arial"/>
                <a:cs typeface="Arial"/>
              </a:rPr>
              <a:t> applications.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Many people </a:t>
            </a:r>
            <a:r>
              <a:rPr sz="900" dirty="0">
                <a:latin typeface="Arial"/>
                <a:cs typeface="Arial"/>
              </a:rPr>
              <a:t>underestimate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latency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bandwidth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cloud.</a:t>
            </a:r>
            <a:endParaRPr sz="900">
              <a:latin typeface="Arial"/>
              <a:cs typeface="Arial"/>
            </a:endParaRPr>
          </a:p>
          <a:p>
            <a:pPr marL="274320" marR="24130" indent="-116205">
              <a:lnSpc>
                <a:spcPct val="111600"/>
              </a:lnSpc>
              <a:spcBef>
                <a:spcPts val="400"/>
              </a:spcBef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Reliability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connection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cloud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assumed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unreliable,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false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assumption.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critical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situations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in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extremely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high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connectivity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needed.</a:t>
            </a:r>
            <a:endParaRPr sz="900">
              <a:latin typeface="Arial"/>
              <a:cs typeface="Arial"/>
            </a:endParaRPr>
          </a:p>
          <a:p>
            <a:pPr marL="278130" marR="17780" indent="-120650">
              <a:lnSpc>
                <a:spcPct val="111600"/>
              </a:lnSpc>
              <a:spcBef>
                <a:spcPts val="400"/>
              </a:spcBef>
              <a:buFont typeface="Apple Symbols"/>
              <a:buChar char="•"/>
              <a:tabLst>
                <a:tab pos="27876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Security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and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privacy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implicit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assumption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often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assets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nearby,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better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protected.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Practice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shows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this </a:t>
            </a:r>
            <a:r>
              <a:rPr sz="900" dirty="0">
                <a:latin typeface="Arial"/>
                <a:cs typeface="Arial"/>
              </a:rPr>
              <a:t>assumption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false.</a:t>
            </a:r>
            <a:r>
              <a:rPr sz="900" spc="1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However,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securely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handling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 </a:t>
            </a:r>
            <a:r>
              <a:rPr sz="900" dirty="0">
                <a:latin typeface="Arial"/>
                <a:cs typeface="Arial"/>
              </a:rPr>
              <a:t>operations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cloud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trickier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within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your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own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organization.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edge-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cloud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706495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Edge</a:t>
            </a:r>
            <a:r>
              <a:rPr spc="-35" dirty="0"/>
              <a:t> </a:t>
            </a:r>
            <a:r>
              <a:rPr spc="-10" dirty="0"/>
              <a:t>orchestration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1894" y="514774"/>
            <a:ext cx="3964304" cy="2010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Managing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resources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at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edge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may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be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trickier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than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in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the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cloud</a:t>
            </a:r>
            <a:endParaRPr sz="1000">
              <a:latin typeface="Arial"/>
              <a:cs typeface="Arial"/>
            </a:endParaRPr>
          </a:p>
          <a:p>
            <a:pPr marL="290830" marR="436880" indent="-120650">
              <a:lnSpc>
                <a:spcPct val="111600"/>
              </a:lnSpc>
              <a:spcBef>
                <a:spcPts val="58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Resource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allocation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guarantee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availability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resources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required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perform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service.</a:t>
            </a:r>
            <a:endParaRPr sz="900">
              <a:latin typeface="Arial"/>
              <a:cs typeface="Arial"/>
            </a:endParaRPr>
          </a:p>
          <a:p>
            <a:pPr marL="290830" marR="338455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Service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placement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when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where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dirty="0">
                <a:latin typeface="Arial"/>
                <a:cs typeface="Arial"/>
              </a:rPr>
              <a:t> service.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notably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relevant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mobile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Edge</a:t>
            </a:r>
            <a:r>
              <a:rPr sz="900" spc="-3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selection</a:t>
            </a:r>
            <a:r>
              <a:rPr sz="900" dirty="0">
                <a:latin typeface="Arial"/>
                <a:cs typeface="Arial"/>
              </a:rPr>
              <a:t>: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infrastructure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should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be </a:t>
            </a:r>
            <a:r>
              <a:rPr sz="900" spc="-10" dirty="0">
                <a:latin typeface="Arial"/>
                <a:cs typeface="Arial"/>
              </a:rPr>
              <a:t>used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when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service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needs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offered.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closest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may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the </a:t>
            </a:r>
            <a:r>
              <a:rPr sz="900" dirty="0">
                <a:latin typeface="Arial"/>
                <a:cs typeface="Arial"/>
              </a:rPr>
              <a:t>best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one.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5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33655" marR="324485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There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still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buzz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about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edge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infrastructures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computing,</a:t>
            </a:r>
            <a:r>
              <a:rPr sz="900" spc="-25" dirty="0">
                <a:latin typeface="Arial"/>
                <a:cs typeface="Arial"/>
              </a:rPr>
              <a:t> yet </a:t>
            </a:r>
            <a:r>
              <a:rPr sz="900" dirty="0">
                <a:latin typeface="Arial"/>
                <a:cs typeface="Arial"/>
              </a:rPr>
              <a:t>whether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buzz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makes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sense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remains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seen.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81343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dirty="0">
                <a:latin typeface="Arial"/>
                <a:cs typeface="Arial"/>
                <a:hlinkClick r:id="rId4" action="ppaction://hlinksldjump"/>
              </a:rPr>
              <a:t>The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edge-</a:t>
            </a:r>
            <a:r>
              <a:rPr sz="500" dirty="0">
                <a:latin typeface="Arial"/>
                <a:cs typeface="Arial"/>
                <a:hlinkClick r:id="rId4" action="ppaction://hlinksldjump"/>
              </a:rPr>
              <a:t>cloud</a:t>
            </a:r>
            <a:r>
              <a:rPr sz="500" spc="5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46350" cy="469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Blockchains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working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blockchain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5872" y="678636"/>
            <a:ext cx="2543330" cy="1749092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546350" cy="4692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Blockchains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8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Principle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working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of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blockchain</a:t>
            </a:r>
            <a:r>
              <a:rPr sz="1000" spc="-1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system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5872" y="678636"/>
            <a:ext cx="2543330" cy="174909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2458632"/>
            <a:ext cx="3566795" cy="83248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Observations</a:t>
            </a:r>
            <a:endParaRPr sz="10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5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Blocks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organized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unforgeable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append-</a:t>
            </a: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only</a:t>
            </a:r>
            <a:r>
              <a:rPr sz="900" spc="-2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chain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Each</a:t>
            </a:r>
            <a:r>
              <a:rPr sz="900" spc="-10" dirty="0">
                <a:latin typeface="Arial"/>
                <a:cs typeface="Arial"/>
              </a:rPr>
              <a:t> block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blockchain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immutable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295" dirty="0">
                <a:latin typeface="Apple Symbols"/>
                <a:cs typeface="Apple Symbols"/>
              </a:rPr>
              <a:t>⇒</a:t>
            </a:r>
            <a:r>
              <a:rPr sz="900" spc="-60" dirty="0">
                <a:latin typeface="Apple Symbols"/>
                <a:cs typeface="Apple Symbols"/>
              </a:rPr>
              <a:t> </a:t>
            </a:r>
            <a:r>
              <a:rPr sz="900" spc="-10" dirty="0">
                <a:latin typeface="Arial"/>
                <a:cs typeface="Arial"/>
              </a:rPr>
              <a:t>massive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replication</a:t>
            </a:r>
            <a:endParaRPr sz="900">
              <a:latin typeface="Arial"/>
              <a:cs typeface="Arial"/>
            </a:endParaRPr>
          </a:p>
          <a:p>
            <a:pPr marL="287020" indent="-116839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real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snag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lies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chain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3083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Appending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block: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Centralized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1252" y="767685"/>
            <a:ext cx="2145483" cy="11263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3547" y="2017863"/>
            <a:ext cx="3872865" cy="49657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5875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15875" marR="5080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single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entity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decides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validator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ahead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append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block. </a:t>
            </a:r>
            <a:r>
              <a:rPr sz="900" dirty="0">
                <a:latin typeface="Arial"/>
                <a:cs typeface="Arial"/>
              </a:rPr>
              <a:t>Does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fit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design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goals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blockchains.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200" y="197711"/>
            <a:ext cx="3271520" cy="955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95"/>
              </a:spcBef>
            </a:pP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Two-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party</a:t>
            </a:r>
            <a:r>
              <a:rPr sz="1200" spc="4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communication</a:t>
            </a:r>
            <a:endParaRPr sz="1200">
              <a:latin typeface="Arial"/>
              <a:cs typeface="Arial"/>
            </a:endParaRPr>
          </a:p>
          <a:p>
            <a:pPr marL="302260">
              <a:lnSpc>
                <a:spcPts val="116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Server</a:t>
            </a:r>
            <a:endParaRPr sz="1000">
              <a:latin typeface="Arial"/>
              <a:cs typeface="Arial"/>
            </a:endParaRPr>
          </a:p>
          <a:p>
            <a:pPr marL="264795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84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sz="700" b="1" spc="8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socket</a:t>
            </a:r>
            <a:r>
              <a:rPr sz="700" spc="480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1050" spc="22" baseline="-7936" dirty="0">
                <a:latin typeface="Times New Roman"/>
                <a:cs typeface="Times New Roman"/>
              </a:rPr>
              <a:t>*</a:t>
            </a:r>
            <a:endParaRPr sz="1050" baseline="-7936">
              <a:latin typeface="Times New Roman"/>
              <a:cs typeface="Times New Roman"/>
            </a:endParaRPr>
          </a:p>
          <a:p>
            <a:pPr marL="264795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264795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3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140" dirty="0">
                <a:latin typeface="Times New Roman"/>
                <a:cs typeface="Times New Roman"/>
              </a:rPr>
              <a:t>s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3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socket(AF_INET,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SOCK_STREAM)</a:t>
            </a:r>
            <a:endParaRPr sz="700">
              <a:latin typeface="Times New Roman"/>
              <a:cs typeface="Times New Roman"/>
            </a:endParaRPr>
          </a:p>
          <a:p>
            <a:pPr marL="264795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475" dirty="0">
                <a:latin typeface="Times New Roman"/>
                <a:cs typeface="Times New Roman"/>
              </a:rPr>
              <a:t> </a:t>
            </a:r>
            <a:r>
              <a:rPr sz="700" spc="60" dirty="0">
                <a:latin typeface="Times New Roman"/>
                <a:cs typeface="Times New Roman"/>
              </a:rPr>
              <a:t>(conn,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addr)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20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s.accept()</a:t>
            </a:r>
            <a:r>
              <a:rPr sz="700" spc="484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returns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new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socket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and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addr.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 client</a:t>
            </a:r>
            <a:endParaRPr sz="700">
              <a:latin typeface="Times New Roman"/>
              <a:cs typeface="Times New Roman"/>
            </a:endParaRPr>
          </a:p>
          <a:p>
            <a:pPr marL="264795">
              <a:lnSpc>
                <a:spcPts val="780"/>
              </a:lnSpc>
              <a:tabLst>
                <a:tab pos="1569720" algn="l"/>
              </a:tabLst>
            </a:pPr>
            <a:r>
              <a:rPr sz="500" dirty="0">
                <a:latin typeface="Times New Roman"/>
                <a:cs typeface="Times New Roman"/>
              </a:rPr>
              <a:t>5</a:t>
            </a:r>
            <a:r>
              <a:rPr sz="500" spc="245" dirty="0">
                <a:latin typeface="Times New Roman"/>
                <a:cs typeface="Times New Roman"/>
              </a:rPr>
              <a:t> 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while</a:t>
            </a:r>
            <a:r>
              <a:rPr sz="700" b="1" spc="14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35" dirty="0">
                <a:latin typeface="Times New Roman"/>
                <a:cs typeface="Times New Roman"/>
              </a:rPr>
              <a:t>True: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forever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9298" y="1111824"/>
            <a:ext cx="3102610" cy="3143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ts val="780"/>
              </a:lnSpc>
              <a:spcBef>
                <a:spcPts val="95"/>
              </a:spcBef>
            </a:pPr>
            <a:r>
              <a:rPr sz="700" spc="80" dirty="0">
                <a:latin typeface="Times New Roman"/>
                <a:cs typeface="Times New Roman"/>
              </a:rPr>
              <a:t>data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7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conn.recv(1024)</a:t>
            </a:r>
            <a:r>
              <a:rPr sz="700" spc="470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sz="700" i="1" spc="14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sz="700" i="1" spc="14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from</a:t>
            </a:r>
            <a:r>
              <a:rPr sz="700" i="1" spc="14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endParaRPr sz="700">
              <a:latin typeface="Times New Roman"/>
              <a:cs typeface="Times New Roman"/>
            </a:endParaRPr>
          </a:p>
          <a:p>
            <a:pPr marL="38735">
              <a:lnSpc>
                <a:spcPts val="715"/>
              </a:lnSpc>
              <a:tabLst>
                <a:tab pos="1147445" algn="l"/>
              </a:tabLst>
            </a:pPr>
            <a:r>
              <a:rPr sz="700" b="1" spc="175" dirty="0">
                <a:solidFill>
                  <a:srgbClr val="FF0059"/>
                </a:solidFill>
                <a:latin typeface="Times New Roman"/>
                <a:cs typeface="Times New Roman"/>
              </a:rPr>
              <a:t>if</a:t>
            </a:r>
            <a:r>
              <a:rPr sz="700" b="1" spc="7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b="1" spc="55" dirty="0">
                <a:solidFill>
                  <a:srgbClr val="FF0059"/>
                </a:solidFill>
                <a:latin typeface="Times New Roman"/>
                <a:cs typeface="Times New Roman"/>
              </a:rPr>
              <a:t>not</a:t>
            </a:r>
            <a:r>
              <a:rPr sz="700" b="1" spc="7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90" dirty="0">
                <a:latin typeface="Times New Roman"/>
                <a:cs typeface="Times New Roman"/>
              </a:rPr>
              <a:t>data:</a:t>
            </a:r>
            <a:r>
              <a:rPr sz="700" spc="85" dirty="0">
                <a:latin typeface="Times New Roman"/>
                <a:cs typeface="Times New Roman"/>
              </a:rPr>
              <a:t> </a:t>
            </a:r>
            <a:r>
              <a:rPr sz="700" b="1" spc="-10" dirty="0">
                <a:solidFill>
                  <a:srgbClr val="FF0059"/>
                </a:solidFill>
                <a:latin typeface="Times New Roman"/>
                <a:cs typeface="Times New Roman"/>
              </a:rPr>
              <a:t>break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stop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95" dirty="0">
                <a:solidFill>
                  <a:srgbClr val="009600"/>
                </a:solidFill>
                <a:latin typeface="Times New Roman"/>
                <a:cs typeface="Times New Roman"/>
              </a:rPr>
              <a:t>if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client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stopped</a:t>
            </a:r>
            <a:endParaRPr sz="700">
              <a:latin typeface="Times New Roman"/>
              <a:cs typeface="Times New Roman"/>
            </a:endParaRPr>
          </a:p>
          <a:p>
            <a:pPr marL="38100">
              <a:lnSpc>
                <a:spcPts val="780"/>
              </a:lnSpc>
            </a:pPr>
            <a:r>
              <a:rPr sz="700" dirty="0">
                <a:latin typeface="Times New Roman"/>
                <a:cs typeface="Times New Roman"/>
              </a:rPr>
              <a:t>msg</a:t>
            </a:r>
            <a:r>
              <a:rPr sz="700" spc="11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05" dirty="0">
                <a:latin typeface="Times New Roman"/>
                <a:cs typeface="Times New Roman"/>
              </a:rPr>
              <a:t> </a:t>
            </a:r>
            <a:r>
              <a:rPr sz="700" spc="50" dirty="0">
                <a:latin typeface="Times New Roman"/>
                <a:cs typeface="Times New Roman"/>
              </a:rPr>
              <a:t>data.decode()+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sz="1050" spc="75" baseline="-7936" dirty="0">
                <a:solidFill>
                  <a:srgbClr val="C80000"/>
                </a:solidFill>
                <a:latin typeface="Times New Roman"/>
                <a:cs typeface="Times New Roman"/>
              </a:rPr>
              <a:t>*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</a:t>
            </a:r>
            <a:r>
              <a:rPr sz="700" spc="165" dirty="0">
                <a:solidFill>
                  <a:srgbClr val="C80000"/>
                </a:solidFill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process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incoming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data</a:t>
            </a:r>
            <a:r>
              <a:rPr sz="700" i="1" spc="8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into</a:t>
            </a:r>
            <a:r>
              <a:rPr sz="700" i="1" spc="10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35" dirty="0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9346" y="1121947"/>
            <a:ext cx="63500" cy="389890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500" spc="45" dirty="0">
                <a:latin typeface="Times New Roman"/>
                <a:cs typeface="Times New Roman"/>
              </a:rPr>
              <a:t>6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7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500" spc="45" dirty="0">
                <a:latin typeface="Times New Roman"/>
                <a:cs typeface="Times New Roman"/>
              </a:rPr>
              <a:t>8</a:t>
            </a:r>
            <a:endParaRPr sz="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500" spc="45" dirty="0">
                <a:latin typeface="Times New Roman"/>
                <a:cs typeface="Times New Roman"/>
              </a:rPr>
              <a:t>9</a:t>
            </a:r>
            <a:endParaRPr sz="5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04698" y="1385115"/>
            <a:ext cx="2077720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Times New Roman"/>
                <a:cs typeface="Times New Roman"/>
              </a:rPr>
              <a:t>conn.send(msg.encode())</a:t>
            </a:r>
            <a:r>
              <a:rPr sz="700" spc="350" dirty="0">
                <a:latin typeface="Times New Roman"/>
                <a:cs typeface="Times New Roman"/>
              </a:rPr>
              <a:t> 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25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return</a:t>
            </a:r>
            <a:r>
              <a:rPr sz="700" i="1" spc="229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22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35" dirty="0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8546" y="1476212"/>
            <a:ext cx="3168650" cy="12115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  <a:tabLst>
                <a:tab pos="1368425" algn="l"/>
              </a:tabLst>
            </a:pPr>
            <a:r>
              <a:rPr sz="500" dirty="0">
                <a:latin typeface="Times New Roman"/>
                <a:cs typeface="Times New Roman"/>
              </a:rPr>
              <a:t>10</a:t>
            </a:r>
            <a:r>
              <a:rPr sz="500" spc="190" dirty="0">
                <a:latin typeface="Times New Roman"/>
                <a:cs typeface="Times New Roman"/>
              </a:rPr>
              <a:t>  </a:t>
            </a:r>
            <a:r>
              <a:rPr sz="700" spc="55" dirty="0">
                <a:latin typeface="Times New Roman"/>
                <a:cs typeface="Times New Roman"/>
              </a:rPr>
              <a:t>conn.close()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close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700">
              <a:latin typeface="Times New Roman"/>
              <a:cs typeface="Times New Roman"/>
            </a:endParaRPr>
          </a:p>
          <a:p>
            <a:pPr marL="100965">
              <a:lnSpc>
                <a:spcPts val="1160"/>
              </a:lnSpc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Client</a:t>
            </a:r>
            <a:endParaRPr sz="1000">
              <a:latin typeface="Arial"/>
              <a:cs typeface="Arial"/>
            </a:endParaRPr>
          </a:p>
          <a:p>
            <a:pPr marL="63500">
              <a:lnSpc>
                <a:spcPts val="800"/>
              </a:lnSpc>
            </a:pPr>
            <a:r>
              <a:rPr sz="500" dirty="0">
                <a:latin typeface="Times New Roman"/>
                <a:cs typeface="Times New Roman"/>
              </a:rPr>
              <a:t>1</a:t>
            </a:r>
            <a:r>
              <a:rPr sz="500" spc="484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from</a:t>
            </a:r>
            <a:r>
              <a:rPr sz="700" b="1" spc="85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700" spc="65" dirty="0">
                <a:latin typeface="Times New Roman"/>
                <a:cs typeface="Times New Roman"/>
              </a:rPr>
              <a:t>socket</a:t>
            </a:r>
            <a:r>
              <a:rPr sz="700" spc="480" dirty="0">
                <a:latin typeface="Times New Roman"/>
                <a:cs typeface="Times New Roman"/>
              </a:rPr>
              <a:t> </a:t>
            </a:r>
            <a:r>
              <a:rPr sz="700" b="1" dirty="0">
                <a:solidFill>
                  <a:srgbClr val="FF0059"/>
                </a:solidFill>
                <a:latin typeface="Times New Roman"/>
                <a:cs typeface="Times New Roman"/>
              </a:rPr>
              <a:t>import</a:t>
            </a:r>
            <a:r>
              <a:rPr sz="700" b="1" spc="110" dirty="0">
                <a:solidFill>
                  <a:srgbClr val="FF0059"/>
                </a:solidFill>
                <a:latin typeface="Times New Roman"/>
                <a:cs typeface="Times New Roman"/>
              </a:rPr>
              <a:t> </a:t>
            </a:r>
            <a:r>
              <a:rPr sz="1050" spc="22" baseline="-7936" dirty="0">
                <a:latin typeface="Times New Roman"/>
                <a:cs typeface="Times New Roman"/>
              </a:rPr>
              <a:t>*</a:t>
            </a:r>
            <a:endParaRPr sz="1050" baseline="-7936">
              <a:latin typeface="Times New Roman"/>
              <a:cs typeface="Times New Roman"/>
            </a:endParaRPr>
          </a:p>
          <a:p>
            <a:pPr marL="63500">
              <a:lnSpc>
                <a:spcPts val="560"/>
              </a:lnSpc>
              <a:spcBef>
                <a:spcPts val="80"/>
              </a:spcBef>
            </a:pPr>
            <a:r>
              <a:rPr sz="500" spc="45" dirty="0">
                <a:latin typeface="Times New Roman"/>
                <a:cs typeface="Times New Roman"/>
              </a:rPr>
              <a:t>2</a:t>
            </a:r>
            <a:endParaRPr sz="500">
              <a:latin typeface="Times New Roman"/>
              <a:cs typeface="Times New Roman"/>
            </a:endParaRPr>
          </a:p>
          <a:p>
            <a:pPr marL="63500">
              <a:lnSpc>
                <a:spcPts val="735"/>
              </a:lnSpc>
            </a:pPr>
            <a:r>
              <a:rPr sz="500" dirty="0">
                <a:latin typeface="Times New Roman"/>
                <a:cs typeface="Times New Roman"/>
              </a:rPr>
              <a:t>3</a:t>
            </a:r>
            <a:r>
              <a:rPr sz="500" spc="220" dirty="0">
                <a:latin typeface="Times New Roman"/>
                <a:cs typeface="Times New Roman"/>
              </a:rPr>
              <a:t>  </a:t>
            </a:r>
            <a:r>
              <a:rPr sz="700" spc="140" dirty="0">
                <a:latin typeface="Times New Roman"/>
                <a:cs typeface="Times New Roman"/>
              </a:rPr>
              <a:t>s</a:t>
            </a:r>
            <a:r>
              <a:rPr sz="700" spc="17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3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socket(AF_INET,</a:t>
            </a:r>
            <a:r>
              <a:rPr sz="700" spc="130" dirty="0">
                <a:latin typeface="Times New Roman"/>
                <a:cs typeface="Times New Roman"/>
              </a:rPr>
              <a:t> </a:t>
            </a:r>
            <a:r>
              <a:rPr sz="700" spc="-25" dirty="0">
                <a:latin typeface="Times New Roman"/>
                <a:cs typeface="Times New Roman"/>
              </a:rPr>
              <a:t>SOCK_STREAM)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</a:pPr>
            <a:r>
              <a:rPr sz="500" dirty="0">
                <a:latin typeface="Times New Roman"/>
                <a:cs typeface="Times New Roman"/>
              </a:rPr>
              <a:t>4</a:t>
            </a:r>
            <a:r>
              <a:rPr sz="500" spc="210" dirty="0">
                <a:latin typeface="Times New Roman"/>
                <a:cs typeface="Times New Roman"/>
              </a:rPr>
              <a:t>  </a:t>
            </a:r>
            <a:r>
              <a:rPr sz="700" dirty="0">
                <a:latin typeface="Times New Roman"/>
                <a:cs typeface="Times New Roman"/>
              </a:rPr>
              <a:t>s.connect((HOST,</a:t>
            </a:r>
            <a:r>
              <a:rPr sz="700" spc="140" dirty="0">
                <a:latin typeface="Times New Roman"/>
                <a:cs typeface="Times New Roman"/>
              </a:rPr>
              <a:t> </a:t>
            </a:r>
            <a:r>
              <a:rPr sz="700" spc="-10" dirty="0">
                <a:latin typeface="Times New Roman"/>
                <a:cs typeface="Times New Roman"/>
              </a:rPr>
              <a:t>PORT))</a:t>
            </a:r>
            <a:r>
              <a:rPr sz="700" spc="145" dirty="0"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3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connect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20" dirty="0">
                <a:solidFill>
                  <a:srgbClr val="009600"/>
                </a:solidFill>
                <a:latin typeface="Times New Roman"/>
                <a:cs typeface="Times New Roman"/>
              </a:rPr>
              <a:t>to</a:t>
            </a:r>
            <a:r>
              <a:rPr sz="700" i="1" spc="114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5" dirty="0">
                <a:solidFill>
                  <a:srgbClr val="009600"/>
                </a:solidFill>
                <a:latin typeface="Times New Roman"/>
                <a:cs typeface="Times New Roman"/>
              </a:rPr>
              <a:t>server</a:t>
            </a:r>
            <a:r>
              <a:rPr sz="700" i="1" spc="13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(block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110" dirty="0">
                <a:solidFill>
                  <a:srgbClr val="009600"/>
                </a:solidFill>
                <a:latin typeface="Times New Roman"/>
                <a:cs typeface="Times New Roman"/>
              </a:rPr>
              <a:t>until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accepted)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5</a:t>
            </a:r>
            <a:r>
              <a:rPr sz="500" spc="44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msg</a:t>
            </a:r>
            <a:r>
              <a:rPr sz="700" spc="95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spc="50" dirty="0">
                <a:solidFill>
                  <a:srgbClr val="C80000"/>
                </a:solidFill>
                <a:latin typeface="Times New Roman"/>
                <a:cs typeface="Times New Roman"/>
              </a:rPr>
              <a:t>"Hello</a:t>
            </a:r>
            <a:r>
              <a:rPr sz="700" spc="65" dirty="0">
                <a:solidFill>
                  <a:srgbClr val="C80000"/>
                </a:solidFill>
                <a:latin typeface="Times New Roman"/>
                <a:cs typeface="Times New Roman"/>
              </a:rPr>
              <a:t> </a:t>
            </a:r>
            <a:r>
              <a:rPr sz="700" spc="-10" dirty="0">
                <a:solidFill>
                  <a:srgbClr val="C80000"/>
                </a:solidFill>
                <a:latin typeface="Times New Roman"/>
                <a:cs typeface="Times New Roman"/>
              </a:rPr>
              <a:t>World"</a:t>
            </a:r>
            <a:r>
              <a:rPr sz="700" dirty="0">
                <a:solidFill>
                  <a:srgbClr val="C80000"/>
                </a:solidFill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dirty="0">
                <a:solidFill>
                  <a:srgbClr val="009600"/>
                </a:solidFill>
                <a:latin typeface="Times New Roman"/>
                <a:cs typeface="Times New Roman"/>
              </a:rPr>
              <a:t>compose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a</a:t>
            </a:r>
            <a:r>
              <a:rPr sz="700" i="1" spc="10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10" dirty="0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6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35" dirty="0">
                <a:latin typeface="Times New Roman"/>
                <a:cs typeface="Times New Roman"/>
              </a:rPr>
              <a:t>s.send(msg.encode())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50" dirty="0">
                <a:solidFill>
                  <a:srgbClr val="009600"/>
                </a:solidFill>
                <a:latin typeface="Times New Roman"/>
                <a:cs typeface="Times New Roman"/>
              </a:rPr>
              <a:t>send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-10" dirty="0">
                <a:solidFill>
                  <a:srgbClr val="009600"/>
                </a:solidFill>
                <a:latin typeface="Times New Roman"/>
                <a:cs typeface="Times New Roman"/>
              </a:rPr>
              <a:t>message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7</a:t>
            </a:r>
            <a:r>
              <a:rPr sz="500" spc="445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data</a:t>
            </a:r>
            <a:r>
              <a:rPr sz="700" spc="100" dirty="0">
                <a:latin typeface="Times New Roman"/>
                <a:cs typeface="Times New Roman"/>
              </a:rPr>
              <a:t> </a:t>
            </a:r>
            <a:r>
              <a:rPr sz="700" dirty="0">
                <a:latin typeface="Times New Roman"/>
                <a:cs typeface="Times New Roman"/>
              </a:rPr>
              <a:t>=</a:t>
            </a:r>
            <a:r>
              <a:rPr sz="700" spc="114" dirty="0">
                <a:latin typeface="Times New Roman"/>
                <a:cs typeface="Times New Roman"/>
              </a:rPr>
              <a:t> </a:t>
            </a:r>
            <a:r>
              <a:rPr sz="700" spc="45" dirty="0">
                <a:latin typeface="Times New Roman"/>
                <a:cs typeface="Times New Roman"/>
              </a:rPr>
              <a:t>s.recv(1024)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70" dirty="0">
                <a:solidFill>
                  <a:srgbClr val="009600"/>
                </a:solidFill>
                <a:latin typeface="Times New Roman"/>
                <a:cs typeface="Times New Roman"/>
              </a:rPr>
              <a:t>receive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6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35" dirty="0">
                <a:solidFill>
                  <a:srgbClr val="009600"/>
                </a:solidFill>
                <a:latin typeface="Times New Roman"/>
                <a:cs typeface="Times New Roman"/>
              </a:rPr>
              <a:t>response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15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8</a:t>
            </a:r>
            <a:r>
              <a:rPr sz="500" spc="455" dirty="0">
                <a:latin typeface="Times New Roman"/>
                <a:cs typeface="Times New Roman"/>
              </a:rPr>
              <a:t> </a:t>
            </a:r>
            <a:r>
              <a:rPr sz="700" b="1" spc="50" dirty="0">
                <a:solidFill>
                  <a:srgbClr val="FF0059"/>
                </a:solidFill>
                <a:latin typeface="Times New Roman"/>
                <a:cs typeface="Times New Roman"/>
              </a:rPr>
              <a:t>print</a:t>
            </a:r>
            <a:r>
              <a:rPr sz="700" spc="50" dirty="0">
                <a:latin typeface="Times New Roman"/>
                <a:cs typeface="Times New Roman"/>
              </a:rPr>
              <a:t>(data.decode())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print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0" dirty="0">
                <a:solidFill>
                  <a:srgbClr val="009600"/>
                </a:solidFill>
                <a:latin typeface="Times New Roman"/>
                <a:cs typeface="Times New Roman"/>
              </a:rPr>
              <a:t>result</a:t>
            </a:r>
            <a:endParaRPr sz="700">
              <a:latin typeface="Times New Roman"/>
              <a:cs typeface="Times New Roman"/>
            </a:endParaRPr>
          </a:p>
          <a:p>
            <a:pPr marL="63500">
              <a:lnSpc>
                <a:spcPts val="780"/>
              </a:lnSpc>
              <a:tabLst>
                <a:tab pos="1235075" algn="l"/>
              </a:tabLst>
            </a:pPr>
            <a:r>
              <a:rPr sz="500" dirty="0">
                <a:latin typeface="Times New Roman"/>
                <a:cs typeface="Times New Roman"/>
              </a:rPr>
              <a:t>9</a:t>
            </a:r>
            <a:r>
              <a:rPr sz="500" spc="480" dirty="0">
                <a:latin typeface="Times New Roman"/>
                <a:cs typeface="Times New Roman"/>
              </a:rPr>
              <a:t> </a:t>
            </a:r>
            <a:r>
              <a:rPr sz="700" spc="80" dirty="0">
                <a:latin typeface="Times New Roman"/>
                <a:cs typeface="Times New Roman"/>
              </a:rPr>
              <a:t>s.close()</a:t>
            </a:r>
            <a:r>
              <a:rPr sz="700" dirty="0">
                <a:latin typeface="Times New Roman"/>
                <a:cs typeface="Times New Roman"/>
              </a:rPr>
              <a:t>	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#</a:t>
            </a:r>
            <a:r>
              <a:rPr sz="700" i="1" spc="80" dirty="0">
                <a:solidFill>
                  <a:srgbClr val="009600"/>
                </a:solidFill>
                <a:latin typeface="Times New Roman"/>
                <a:cs typeface="Times New Roman"/>
              </a:rPr>
              <a:t> close</a:t>
            </a:r>
            <a:r>
              <a:rPr sz="700" i="1" spc="6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95" dirty="0">
                <a:solidFill>
                  <a:srgbClr val="009600"/>
                </a:solidFill>
                <a:latin typeface="Times New Roman"/>
                <a:cs typeface="Times New Roman"/>
              </a:rPr>
              <a:t>the</a:t>
            </a:r>
            <a:r>
              <a:rPr sz="700" i="1" spc="55" dirty="0">
                <a:solidFill>
                  <a:srgbClr val="009600"/>
                </a:solidFill>
                <a:latin typeface="Times New Roman"/>
                <a:cs typeface="Times New Roman"/>
              </a:rPr>
              <a:t> </a:t>
            </a:r>
            <a:r>
              <a:rPr sz="700" i="1" spc="40" dirty="0">
                <a:solidFill>
                  <a:srgbClr val="009600"/>
                </a:solidFill>
                <a:latin typeface="Times New Roman"/>
                <a:cs typeface="Times New Roman"/>
              </a:rPr>
              <a:t>connection</a:t>
            </a:r>
            <a:endParaRPr sz="7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11" name="object 11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3083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Appending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block: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0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</a:t>
            </a:r>
            <a:r>
              <a:rPr sz="1000" spc="-5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(permissioned)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1252" y="791980"/>
            <a:ext cx="2145483" cy="11263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985926"/>
            <a:ext cx="3963670" cy="113855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87020" marR="102235" indent="-116205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Apple Symbols"/>
              <a:buChar char="•"/>
              <a:tabLst>
                <a:tab pos="287655" algn="l"/>
              </a:tabLst>
            </a:pPr>
            <a:r>
              <a:rPr sz="900" dirty="0">
                <a:latin typeface="Arial"/>
                <a:cs typeface="Arial"/>
              </a:rPr>
              <a:t>A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selected,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relatively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group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jointly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reach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consensus</a:t>
            </a:r>
            <a:r>
              <a:rPr sz="900" spc="-25" dirty="0">
                <a:latin typeface="Arial"/>
                <a:cs typeface="Arial"/>
              </a:rPr>
              <a:t> on </a:t>
            </a:r>
            <a:r>
              <a:rPr sz="900" dirty="0">
                <a:latin typeface="Arial"/>
                <a:cs typeface="Arial"/>
              </a:rPr>
              <a:t>which</a:t>
            </a:r>
            <a:r>
              <a:rPr sz="900" spc="-10" dirty="0">
                <a:latin typeface="Arial"/>
                <a:cs typeface="Arial"/>
              </a:rPr>
              <a:t> validator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go</a:t>
            </a:r>
            <a:r>
              <a:rPr sz="900" spc="-10" dirty="0">
                <a:latin typeface="Arial"/>
                <a:cs typeface="Arial"/>
              </a:rPr>
              <a:t> ahead.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None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trusted,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long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roughly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two-thirds behave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according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their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specifications.</a:t>
            </a:r>
            <a:endParaRPr sz="900">
              <a:latin typeface="Arial"/>
              <a:cs typeface="Arial"/>
            </a:endParaRPr>
          </a:p>
          <a:p>
            <a:pPr marL="290830" indent="-120650">
              <a:lnSpc>
                <a:spcPct val="100000"/>
              </a:lnSpc>
              <a:spcBef>
                <a:spcPts val="42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practice,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few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tens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servers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accommodated.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747782" y="-1515"/>
            <a:ext cx="80708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Hybrid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system</a:t>
            </a:r>
            <a:r>
              <a:rPr sz="500" spc="-2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830830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Appending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block:</a:t>
            </a:r>
            <a:r>
              <a:rPr sz="1200" spc="1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distributed</a:t>
            </a:r>
            <a:r>
              <a:rPr sz="1200" spc="-5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consensus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Decentralized</a:t>
            </a:r>
            <a:r>
              <a:rPr sz="10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solution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(permisionless)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31252" y="791980"/>
            <a:ext cx="2145483" cy="1126341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1894" y="1985926"/>
            <a:ext cx="3964304" cy="947419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66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290830" marR="198120" indent="-120650">
              <a:lnSpc>
                <a:spcPct val="111600"/>
              </a:lnSpc>
              <a:spcBef>
                <a:spcPts val="375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dirty="0">
                <a:latin typeface="Arial"/>
                <a:cs typeface="Arial"/>
              </a:rPr>
              <a:t>Participants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collectively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engage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leader</a:t>
            </a:r>
            <a:r>
              <a:rPr sz="900" spc="-2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election</a:t>
            </a:r>
            <a:r>
              <a:rPr sz="900" dirty="0">
                <a:latin typeface="Arial"/>
                <a:cs typeface="Arial"/>
              </a:rPr>
              <a:t>.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elected </a:t>
            </a:r>
            <a:r>
              <a:rPr sz="900" dirty="0">
                <a:latin typeface="Arial"/>
                <a:cs typeface="Arial"/>
              </a:rPr>
              <a:t>leader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allowed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append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block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validated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transactions.</a:t>
            </a:r>
            <a:endParaRPr sz="900">
              <a:latin typeface="Arial"/>
              <a:cs typeface="Arial"/>
            </a:endParaRPr>
          </a:p>
          <a:p>
            <a:pPr marL="290830" marR="30480" indent="-120650">
              <a:lnSpc>
                <a:spcPct val="111600"/>
              </a:lnSpc>
              <a:spcBef>
                <a:spcPts val="300"/>
              </a:spcBef>
              <a:buClr>
                <a:srgbClr val="3333B2"/>
              </a:buClr>
              <a:buFont typeface="Apple Symbols"/>
              <a:buChar char="•"/>
              <a:tabLst>
                <a:tab pos="291465" algn="l"/>
              </a:tabLst>
            </a:pPr>
            <a:r>
              <a:rPr sz="900" spc="-10" dirty="0">
                <a:latin typeface="Arial"/>
                <a:cs typeface="Arial"/>
              </a:rPr>
              <a:t>Large-</a:t>
            </a:r>
            <a:r>
              <a:rPr sz="900" dirty="0">
                <a:latin typeface="Arial"/>
                <a:cs typeface="Arial"/>
              </a:rPr>
              <a:t>scale,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decentralized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leader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election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fair,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robust,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secure,</a:t>
            </a:r>
            <a:r>
              <a:rPr sz="900" spc="-25" dirty="0">
                <a:latin typeface="Arial"/>
                <a:cs typeface="Arial"/>
              </a:rPr>
              <a:t> and </a:t>
            </a:r>
            <a:r>
              <a:rPr sz="900" dirty="0">
                <a:latin typeface="Arial"/>
                <a:cs typeface="Arial"/>
              </a:rPr>
              <a:t>so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on,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far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from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trivial.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70993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Blockchain</a:t>
            </a:r>
            <a:r>
              <a:rPr sz="500" spc="6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Application</a:t>
            </a:r>
            <a:r>
              <a:rPr spc="-65" dirty="0"/>
              <a:t> </a:t>
            </a:r>
            <a:r>
              <a:rPr spc="-10" dirty="0"/>
              <a:t>Layering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0682" y="514774"/>
            <a:ext cx="3941445" cy="11690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three-layered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endParaRPr sz="1000">
              <a:latin typeface="Arial"/>
              <a:cs typeface="Arial"/>
            </a:endParaRPr>
          </a:p>
          <a:p>
            <a:pPr marL="281940" marR="337820" indent="-120650">
              <a:lnSpc>
                <a:spcPct val="111600"/>
              </a:lnSpc>
              <a:spcBef>
                <a:spcPts val="575"/>
              </a:spcBef>
              <a:buFont typeface="Apple Symbols"/>
              <a:buChar char="•"/>
              <a:tabLst>
                <a:tab pos="2825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Application-interface layer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35" dirty="0">
                <a:latin typeface="Arial"/>
                <a:cs typeface="Arial"/>
              </a:rPr>
              <a:t>or </a:t>
            </a:r>
            <a:r>
              <a:rPr sz="900" dirty="0">
                <a:latin typeface="Arial"/>
                <a:cs typeface="Arial"/>
              </a:rPr>
              <a:t>external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</a:t>
            </a:r>
            <a:endParaRPr sz="900">
              <a:latin typeface="Arial"/>
              <a:cs typeface="Arial"/>
            </a:endParaRPr>
          </a:p>
          <a:p>
            <a:pPr marL="281940" marR="183515" indent="-120650">
              <a:lnSpc>
                <a:spcPct val="111600"/>
              </a:lnSpc>
              <a:buFont typeface="Apple Symbols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without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  <a:p>
            <a:pPr marL="281940" marR="17780" indent="-120650">
              <a:lnSpc>
                <a:spcPct val="111600"/>
              </a:lnSpc>
              <a:buFont typeface="Apple Symbols"/>
              <a:buChar char="•"/>
              <a:tabLst>
                <a:tab pos="2825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manipulate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Application</a:t>
            </a:r>
            <a:r>
              <a:rPr spc="-65" dirty="0"/>
              <a:t> </a:t>
            </a:r>
            <a:r>
              <a:rPr spc="-10" dirty="0"/>
              <a:t>Layering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17982" y="514774"/>
            <a:ext cx="3966845" cy="180276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Traditional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three-layered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20" dirty="0">
                <a:solidFill>
                  <a:srgbClr val="3333B2"/>
                </a:solidFill>
                <a:latin typeface="Arial"/>
                <a:cs typeface="Arial"/>
              </a:rPr>
              <a:t>view</a:t>
            </a:r>
            <a:endParaRPr sz="1000">
              <a:latin typeface="Arial"/>
              <a:cs typeface="Arial"/>
            </a:endParaRPr>
          </a:p>
          <a:p>
            <a:pPr marL="294640" marR="350520" indent="-120650">
              <a:lnSpc>
                <a:spcPct val="111600"/>
              </a:lnSpc>
              <a:spcBef>
                <a:spcPts val="575"/>
              </a:spcBef>
              <a:buFont typeface="Apple Symbols"/>
              <a:buChar char="•"/>
              <a:tabLst>
                <a:tab pos="295275" algn="l"/>
              </a:tabLst>
            </a:pP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Application-interface layer</a:t>
            </a:r>
            <a:r>
              <a:rPr sz="900" spc="-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units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for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interfacing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users</a:t>
            </a:r>
            <a:r>
              <a:rPr sz="900" spc="-10" dirty="0">
                <a:latin typeface="Arial"/>
                <a:cs typeface="Arial"/>
              </a:rPr>
              <a:t> </a:t>
            </a:r>
            <a:r>
              <a:rPr sz="900" spc="-35" dirty="0">
                <a:latin typeface="Arial"/>
                <a:cs typeface="Arial"/>
              </a:rPr>
              <a:t>or </a:t>
            </a:r>
            <a:r>
              <a:rPr sz="900" dirty="0">
                <a:latin typeface="Arial"/>
                <a:cs typeface="Arial"/>
              </a:rPr>
              <a:t>external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</a:t>
            </a:r>
            <a:endParaRPr sz="900">
              <a:latin typeface="Arial"/>
              <a:cs typeface="Arial"/>
            </a:endParaRPr>
          </a:p>
          <a:p>
            <a:pPr marL="294640" marR="196215" indent="-120650">
              <a:lnSpc>
                <a:spcPct val="111600"/>
              </a:lnSpc>
              <a:buFont typeface="Apple Symbols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Processing</a:t>
            </a:r>
            <a:r>
              <a:rPr sz="900" spc="-3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contains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functions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application,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i.e.,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without </a:t>
            </a:r>
            <a:r>
              <a:rPr sz="900" dirty="0">
                <a:latin typeface="Arial"/>
                <a:cs typeface="Arial"/>
              </a:rPr>
              <a:t>specific</a:t>
            </a:r>
            <a:r>
              <a:rPr sz="900" spc="-45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data</a:t>
            </a:r>
            <a:endParaRPr sz="900">
              <a:latin typeface="Arial"/>
              <a:cs typeface="Arial"/>
            </a:endParaRPr>
          </a:p>
          <a:p>
            <a:pPr marL="294640" marR="30480" indent="-120650">
              <a:lnSpc>
                <a:spcPct val="111600"/>
              </a:lnSpc>
              <a:buFont typeface="Apple Symbols"/>
              <a:buChar char="•"/>
              <a:tabLst>
                <a:tab pos="295275" algn="l"/>
              </a:tabLst>
            </a:pPr>
            <a:r>
              <a:rPr sz="900" dirty="0">
                <a:solidFill>
                  <a:srgbClr val="3333B2"/>
                </a:solidFill>
                <a:latin typeface="Arial"/>
                <a:cs typeface="Arial"/>
              </a:rPr>
              <a:t>Data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3333B2"/>
                </a:solidFill>
                <a:latin typeface="Arial"/>
                <a:cs typeface="Arial"/>
              </a:rPr>
              <a:t>layer</a:t>
            </a:r>
            <a:r>
              <a:rPr sz="900" spc="-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contains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that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client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wants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manipulate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through</a:t>
            </a:r>
            <a:r>
              <a:rPr sz="900" spc="-25" dirty="0">
                <a:latin typeface="Arial"/>
                <a:cs typeface="Arial"/>
              </a:rPr>
              <a:t> the </a:t>
            </a:r>
            <a:r>
              <a:rPr sz="900" dirty="0">
                <a:latin typeface="Arial"/>
                <a:cs typeface="Arial"/>
              </a:rPr>
              <a:t>application</a:t>
            </a:r>
            <a:r>
              <a:rPr sz="900" spc="-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components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00">
              <a:latin typeface="Arial"/>
              <a:cs typeface="Arial"/>
            </a:endParaRPr>
          </a:p>
          <a:p>
            <a:pPr marL="41910">
              <a:lnSpc>
                <a:spcPct val="100000"/>
              </a:lnSpc>
              <a:spcBef>
                <a:spcPts val="5"/>
              </a:spcBef>
            </a:pPr>
            <a:r>
              <a:rPr sz="1000" spc="-10" dirty="0">
                <a:solidFill>
                  <a:srgbClr val="C80000"/>
                </a:solidFill>
                <a:latin typeface="Arial"/>
                <a:cs typeface="Arial"/>
              </a:rPr>
              <a:t>Observation</a:t>
            </a:r>
            <a:endParaRPr sz="1000">
              <a:latin typeface="Arial"/>
              <a:cs typeface="Arial"/>
            </a:endParaRPr>
          </a:p>
          <a:p>
            <a:pPr marL="41910" marR="28575" indent="-381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This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layering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found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many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distributed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information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systems,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using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traditional </a:t>
            </a:r>
            <a:r>
              <a:rPr sz="900" dirty="0">
                <a:latin typeface="Arial"/>
                <a:cs typeface="Arial"/>
              </a:rPr>
              <a:t>database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technology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accompanying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applications.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6" name="object 6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3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3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3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394970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3995" y="0"/>
            <a:ext cx="2304415" cy="107950"/>
          </a:xfrm>
          <a:custGeom>
            <a:avLst/>
            <a:gdLst/>
            <a:ahLst/>
            <a:cxnLst/>
            <a:rect l="l" t="t" r="r" b="b"/>
            <a:pathLst>
              <a:path w="2304415" h="107950">
                <a:moveTo>
                  <a:pt x="2303995" y="0"/>
                </a:moveTo>
                <a:lnTo>
                  <a:pt x="0" y="0"/>
                </a:lnTo>
                <a:lnTo>
                  <a:pt x="0" y="107530"/>
                </a:lnTo>
                <a:lnTo>
                  <a:pt x="2303995" y="107530"/>
                </a:lnTo>
                <a:lnTo>
                  <a:pt x="2303995" y="0"/>
                </a:lnTo>
                <a:close/>
              </a:path>
            </a:pathLst>
          </a:custGeom>
          <a:solidFill>
            <a:srgbClr val="8484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98925" y="-1515"/>
            <a:ext cx="55562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5300" y="197711"/>
            <a:ext cx="2149475" cy="494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200" dirty="0">
                <a:solidFill>
                  <a:srgbClr val="3333B2"/>
                </a:solidFill>
                <a:latin typeface="Arial"/>
                <a:cs typeface="Arial"/>
              </a:rPr>
              <a:t>Application</a:t>
            </a:r>
            <a:r>
              <a:rPr sz="1200" spc="-6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200" spc="-10" dirty="0">
                <a:solidFill>
                  <a:srgbClr val="3333B2"/>
                </a:solidFill>
                <a:latin typeface="Arial"/>
                <a:cs typeface="Arial"/>
              </a:rPr>
              <a:t>Layering</a:t>
            </a:r>
            <a:endParaRPr sz="1200">
              <a:latin typeface="Arial"/>
              <a:cs typeface="Arial"/>
            </a:endParaRPr>
          </a:p>
          <a:p>
            <a:pPr marL="264160">
              <a:lnSpc>
                <a:spcPct val="100000"/>
              </a:lnSpc>
              <a:spcBef>
                <a:spcPts val="1055"/>
              </a:spcBef>
            </a:pP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Example:</a:t>
            </a:r>
            <a:r>
              <a:rPr sz="1000" spc="25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a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simple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dirty="0">
                <a:solidFill>
                  <a:srgbClr val="3333B2"/>
                </a:solidFill>
                <a:latin typeface="Arial"/>
                <a:cs typeface="Arial"/>
              </a:rPr>
              <a:t>search</a:t>
            </a:r>
            <a:r>
              <a:rPr sz="1000" spc="-30" dirty="0">
                <a:solidFill>
                  <a:srgbClr val="3333B2"/>
                </a:solidFill>
                <a:latin typeface="Arial"/>
                <a:cs typeface="Arial"/>
              </a:rPr>
              <a:t> </a:t>
            </a: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engine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8268" y="797506"/>
            <a:ext cx="3088934" cy="1731675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8" name="object 8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467" y="3349927"/>
            <a:ext cx="630555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4" action="ppaction://hlinksldjump"/>
              </a:rPr>
              <a:t>Layered</a:t>
            </a:r>
            <a:r>
              <a:rPr sz="500" spc="20" dirty="0">
                <a:latin typeface="Arial"/>
                <a:cs typeface="Arial"/>
                <a:hlinkClick r:id="rId4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4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467" y="-1515"/>
            <a:ext cx="4501515" cy="101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957954" algn="l"/>
              </a:tabLst>
            </a:pPr>
            <a:r>
              <a:rPr sz="500" spc="-10" dirty="0">
                <a:latin typeface="Arial"/>
                <a:cs typeface="Arial"/>
                <a:hlinkClick r:id="rId2" action="ppaction://hlinksldjump"/>
              </a:rPr>
              <a:t>Architectures</a:t>
            </a:r>
            <a:r>
              <a:rPr sz="500" dirty="0">
                <a:latin typeface="Arial"/>
                <a:cs typeface="Arial"/>
              </a:rPr>
              <a:t>	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Architectural</a:t>
            </a:r>
            <a:r>
              <a:rPr sz="500" spc="9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 </a:t>
            </a:r>
            <a:r>
              <a:rPr sz="500" spc="-10" dirty="0">
                <a:solidFill>
                  <a:srgbClr val="FFFFFF"/>
                </a:solidFill>
                <a:latin typeface="Arial"/>
                <a:cs typeface="Arial"/>
                <a:hlinkClick r:id="rId2" action="ppaction://hlinksldjump"/>
              </a:rPr>
              <a:t>styles</a:t>
            </a:r>
            <a:endParaRPr sz="5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10" dirty="0"/>
              <a:t>Object-</a:t>
            </a:r>
            <a:r>
              <a:rPr dirty="0"/>
              <a:t>based</a:t>
            </a:r>
            <a:r>
              <a:rPr spc="-10" dirty="0"/>
              <a:t> style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47294" y="499476"/>
            <a:ext cx="3913504" cy="649605"/>
          </a:xfrm>
          <a:prstGeom prst="rect">
            <a:avLst/>
          </a:prstGeom>
        </p:spPr>
        <p:txBody>
          <a:bodyPr vert="horz" wrap="square" lIns="0" tIns="27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Essence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ts val="1210"/>
              </a:lnSpc>
              <a:spcBef>
                <a:spcPts val="35"/>
              </a:spcBef>
            </a:pPr>
            <a:r>
              <a:rPr sz="900" dirty="0">
                <a:latin typeface="Arial"/>
                <a:cs typeface="Arial"/>
              </a:rPr>
              <a:t>Components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objects,</a:t>
            </a:r>
            <a:r>
              <a:rPr sz="900" spc="-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connected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each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other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through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procedure</a:t>
            </a:r>
            <a:r>
              <a:rPr sz="900" spc="-3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calls. </a:t>
            </a:r>
            <a:r>
              <a:rPr sz="900" dirty="0">
                <a:latin typeface="Arial"/>
                <a:cs typeface="Arial"/>
              </a:rPr>
              <a:t>Objects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may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placed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different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machines;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calls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thus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execute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across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a</a:t>
            </a:r>
            <a:r>
              <a:rPr sz="900" spc="-10" dirty="0">
                <a:latin typeface="Arial"/>
                <a:cs typeface="Arial"/>
              </a:rPr>
              <a:t> network.</a:t>
            </a:r>
            <a:endParaRPr sz="9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371" y="1407741"/>
            <a:ext cx="1863692" cy="84370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15874" y="1376629"/>
            <a:ext cx="1283893" cy="87481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47294" y="2342989"/>
            <a:ext cx="3845560" cy="547370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000" spc="-10" dirty="0">
                <a:solidFill>
                  <a:srgbClr val="3333B2"/>
                </a:solidFill>
                <a:latin typeface="Arial"/>
                <a:cs typeface="Arial"/>
              </a:rPr>
              <a:t>Encapsulation</a:t>
            </a:r>
            <a:endParaRPr sz="1000">
              <a:latin typeface="Arial"/>
              <a:cs typeface="Arial"/>
            </a:endParaRPr>
          </a:p>
          <a:p>
            <a:pPr marL="12700" marR="5080">
              <a:lnSpc>
                <a:spcPct val="111600"/>
              </a:lnSpc>
              <a:spcBef>
                <a:spcPts val="170"/>
              </a:spcBef>
            </a:pPr>
            <a:r>
              <a:rPr sz="900" dirty="0">
                <a:latin typeface="Arial"/>
                <a:cs typeface="Arial"/>
              </a:rPr>
              <a:t>Objects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are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said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to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encapsulate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data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-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offer</a:t>
            </a:r>
            <a:r>
              <a:rPr sz="900" spc="-30" dirty="0"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methods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on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that</a:t>
            </a:r>
            <a:r>
              <a:rPr sz="900" spc="-30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C80000"/>
                </a:solidFill>
                <a:latin typeface="Arial"/>
                <a:cs typeface="Arial"/>
              </a:rPr>
              <a:t>data</a:t>
            </a:r>
            <a:r>
              <a:rPr sz="900" spc="-25" dirty="0">
                <a:solidFill>
                  <a:srgbClr val="C80000"/>
                </a:solidFill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without revealing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-1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internal</a:t>
            </a:r>
            <a:r>
              <a:rPr sz="900" spc="-10" dirty="0">
                <a:latin typeface="Arial"/>
                <a:cs typeface="Arial"/>
              </a:rPr>
              <a:t> implementation.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3348469"/>
            <a:ext cx="4608195" cy="107950"/>
            <a:chOff x="0" y="3348469"/>
            <a:chExt cx="4608195" cy="107950"/>
          </a:xfrm>
        </p:grpSpPr>
        <p:sp>
          <p:nvSpPr>
            <p:cNvPr id="9" name="object 9"/>
            <p:cNvSpPr/>
            <p:nvPr/>
          </p:nvSpPr>
          <p:spPr>
            <a:xfrm>
              <a:off x="0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ADADE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03995" y="3348469"/>
              <a:ext cx="2304415" cy="107950"/>
            </a:xfrm>
            <a:custGeom>
              <a:avLst/>
              <a:gdLst/>
              <a:ahLst/>
              <a:cxnLst/>
              <a:rect l="l" t="t" r="r" b="b"/>
              <a:pathLst>
                <a:path w="2304415" h="107950">
                  <a:moveTo>
                    <a:pt x="2303995" y="0"/>
                  </a:moveTo>
                  <a:lnTo>
                    <a:pt x="0" y="0"/>
                  </a:lnTo>
                  <a:lnTo>
                    <a:pt x="0" y="107530"/>
                  </a:lnTo>
                  <a:lnTo>
                    <a:pt x="2303995" y="107530"/>
                  </a:lnTo>
                  <a:lnTo>
                    <a:pt x="2303995" y="0"/>
                  </a:lnTo>
                  <a:close/>
                </a:path>
              </a:pathLst>
            </a:custGeom>
            <a:solidFill>
              <a:srgbClr val="8484D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53467" y="3349927"/>
            <a:ext cx="868680" cy="10413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500" spc="-10" dirty="0">
                <a:latin typeface="Arial"/>
                <a:cs typeface="Arial"/>
                <a:hlinkClick r:id="rId5" action="ppaction://hlinksldjump"/>
              </a:rPr>
              <a:t>Service-</a:t>
            </a:r>
            <a:r>
              <a:rPr sz="500" dirty="0">
                <a:latin typeface="Arial"/>
                <a:cs typeface="Arial"/>
                <a:hlinkClick r:id="rId5" action="ppaction://hlinksldjump"/>
              </a:rPr>
              <a:t>oriented</a:t>
            </a:r>
            <a:r>
              <a:rPr sz="500" spc="50" dirty="0">
                <a:latin typeface="Arial"/>
                <a:cs typeface="Arial"/>
                <a:hlinkClick r:id="rId5" action="ppaction://hlinksldjump"/>
              </a:rPr>
              <a:t> </a:t>
            </a:r>
            <a:r>
              <a:rPr sz="500" spc="-10" dirty="0">
                <a:latin typeface="Arial"/>
                <a:cs typeface="Arial"/>
                <a:hlinkClick r:id="rId5" action="ppaction://hlinksldjump"/>
              </a:rPr>
              <a:t>architectures</a:t>
            </a:r>
            <a:endParaRPr sz="500"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3421</Words>
  <Application>Microsoft Macintosh PowerPoint</Application>
  <PresentationFormat>Custom</PresentationFormat>
  <Paragraphs>483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Apple Symbols</vt:lpstr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Layering</vt:lpstr>
      <vt:lpstr>Application Layering</vt:lpstr>
      <vt:lpstr>PowerPoint Presentation</vt:lpstr>
      <vt:lpstr>Object-based style</vt:lpstr>
      <vt:lpstr>RESTful architectures</vt:lpstr>
      <vt:lpstr>Example: Amazon’s Simple Storage Service</vt:lpstr>
      <vt:lpstr>On interfaces</vt:lpstr>
      <vt:lpstr>On interfaces</vt:lpstr>
      <vt:lpstr>On interfaces</vt:lpstr>
      <vt:lpstr>On interfaces</vt:lpstr>
      <vt:lpstr>On interfaces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Using legacy to build middleware</vt:lpstr>
      <vt:lpstr>PowerPoint Presentation</vt:lpstr>
      <vt:lpstr>Developing adaptable middleware</vt:lpstr>
      <vt:lpstr>PowerPoint Presentation</vt:lpstr>
      <vt:lpstr>PowerPoint Presentation</vt:lpstr>
      <vt:lpstr>PowerPoint Presentation</vt:lpstr>
      <vt:lpstr>PowerPoint Presentation</vt:lpstr>
      <vt:lpstr>Example: The Network File System</vt:lpstr>
      <vt:lpstr>PowerPoint Presentation</vt:lpstr>
      <vt:lpstr>PowerPoint Presentation</vt:lpstr>
      <vt:lpstr>PowerPoint Presentation</vt:lpstr>
      <vt:lpstr>Alternative organizations</vt:lpstr>
      <vt:lpstr>Structured P2P</vt:lpstr>
      <vt:lpstr>Example: Chord</vt:lpstr>
      <vt:lpstr>PowerPoint Presentation</vt:lpstr>
      <vt:lpstr>Unstructured P2P</vt:lpstr>
      <vt:lpstr>Flooding versus random walk</vt:lpstr>
      <vt:lpstr>Flooding versus random walk</vt:lpstr>
      <vt:lpstr>Super-peer networks</vt:lpstr>
      <vt:lpstr>Collaboration: The BitTorrent case</vt:lpstr>
      <vt:lpstr>PowerPoint Presentation</vt:lpstr>
      <vt:lpstr>Cloud computing</vt:lpstr>
      <vt:lpstr>Edge-server architecture</vt:lpstr>
      <vt:lpstr>Reasons for having an edge infrastructure</vt:lpstr>
      <vt:lpstr>Edge orchestration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Systems   (4th edition, version 01)</dc:title>
  <cp:lastModifiedBy>Steen, Maarten van (UT-DSI)</cp:lastModifiedBy>
  <cp:revision>2</cp:revision>
  <dcterms:created xsi:type="dcterms:W3CDTF">2023-04-27T06:02:17Z</dcterms:created>
  <dcterms:modified xsi:type="dcterms:W3CDTF">2023-07-12T18:53:50Z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2023-04-27T00:00:00Z</vt:filetime>
  </property>
  <property fmtid="{D5CDD505-2E9C-101B-9397-08002B2CF9AE}" pid="3" name="Creator">
    <vt:lpwstr>LaTeX with Beamer class</vt:lpwstr>
  </property>
  <property fmtid="{D5CDD505-2E9C-101B-9397-08002B2CF9AE}" pid="4" name="LastSaved">
    <vt:filetime>2023-04-27T00:00:00Z</vt:filetime>
  </property>
  <property fmtid="{D5CDD505-2E9C-101B-9397-08002B2CF9AE}" pid="5" name="PTEX.Fullbanner">
    <vt:lpwstr>This is pdfTeX, Version 3.141592653-2.6-1.40.24 (TeX Live 2022) kpathsea version 6.3.4</vt:lpwstr>
  </property>
  <property fmtid="{D5CDD505-2E9C-101B-9397-08002B2CF9AE}" pid="6" name="Producer">
    <vt:lpwstr>pdfTeX-1.40.24</vt:lpwstr>
  </property>
</Properties>
</file>