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</p:sldIdLst>
  <p:sldSz cx="4610100" cy="3460750"/>
  <p:notesSz cx="4610100" cy="34607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2580640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6783" y="1351115"/>
            <a:ext cx="3655060" cy="1400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7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image" Target="../media/image4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image" Target="../media/image5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slide" Target="slide15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image" Target="../media/image6.png"/><Relationship Id="rId5" Type="http://schemas.openxmlformats.org/officeDocument/2006/relationships/slide" Target="slide19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1.pn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13.xml"/><Relationship Id="rId4" Type="http://schemas.openxmlformats.org/officeDocument/2006/relationships/image" Target="../media/image7.png"/><Relationship Id="rId5" Type="http://schemas.openxmlformats.org/officeDocument/2006/relationships/slide" Target="slide19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image" Target="../media/image8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3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3.xml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3.xml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3.xml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3.xml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slide" Target="slide28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8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image" Target="../media/image13.png"/><Relationship Id="rId5" Type="http://schemas.openxmlformats.org/officeDocument/2006/relationships/slide" Target="slide28.xml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28.xml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image" Target="../media/image14.png"/><Relationship Id="rId5" Type="http://schemas.openxmlformats.org/officeDocument/2006/relationships/slide" Target="slide28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image" Target="../media/image15.png"/><Relationship Id="rId5" Type="http://schemas.openxmlformats.org/officeDocument/2006/relationships/slide" Target="slide33.xml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33.xml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21.xml"/><Relationship Id="rId4" Type="http://schemas.openxmlformats.org/officeDocument/2006/relationships/slide" Target="slide33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image" Target="../media/image16.pn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image" Target="../media/image17.png"/><Relationship Id="rId5" Type="http://schemas.openxmlformats.org/officeDocument/2006/relationships/slide" Target="slide39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image" Target="../media/image17.png"/><Relationship Id="rId5" Type="http://schemas.openxmlformats.org/officeDocument/2006/relationships/slide" Target="slide39.xml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slide" Target="slide41.xml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image" Target="../media/image20.png"/><Relationship Id="rId5" Type="http://schemas.openxmlformats.org/officeDocument/2006/relationships/slide" Target="slide41.xm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image" Target="../media/image20.png"/><Relationship Id="rId5" Type="http://schemas.openxmlformats.org/officeDocument/2006/relationships/slide" Target="slide41.xml"/></Relationships>

</file>

<file path=ppt/slides/_rels/slide4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
</file>

<file path=ppt/slides/_rels/slide5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Relationship Id="rId3" Type="http://schemas.openxmlformats.org/officeDocument/2006/relationships/slide" Target="slide36.xml"/><Relationship Id="rId4" Type="http://schemas.openxmlformats.org/officeDocument/2006/relationships/slide" Target="slide41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2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3.png"/><Relationship Id="rId4" Type="http://schemas.openxmlformats.org/officeDocument/2006/relationships/slide" Target="slide7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3.png"/><Relationship Id="rId4" Type="http://schemas.openxmlformats.org/officeDocument/2006/relationships/slide" Target="slide7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.xml"/><Relationship Id="rId3" Type="http://schemas.openxmlformats.org/officeDocument/2006/relationships/image" Target="../media/image3.png"/><Relationship Id="rId4" Type="http://schemas.openxmlformats.org/officeDocument/2006/relationships/slide" Target="slide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412303" y="626847"/>
            <a:ext cx="1783714" cy="582295"/>
          </a:xfrm>
          <a:prstGeom prst="rect">
            <a:avLst/>
          </a:prstGeom>
        </p:spPr>
        <p:txBody>
          <a:bodyPr wrap="square" lIns="0" tIns="1409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dirty="0" sz="1400" b="1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dirty="0" sz="1400" spc="120" b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algn="ctr" marL="3810">
              <a:lnSpc>
                <a:spcPct val="100000"/>
              </a:lnSpc>
              <a:spcBef>
                <a:spcPts val="610"/>
              </a:spcBef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152131" y="2409530"/>
            <a:ext cx="2303780" cy="2444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00">
                <a:latin typeface="Arial"/>
                <a:cs typeface="Arial"/>
              </a:rPr>
              <a:t>Chapter</a:t>
            </a:r>
            <a:r>
              <a:rPr dirty="0" sz="1400" spc="6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04:</a:t>
            </a:r>
            <a:r>
              <a:rPr dirty="0" sz="1400" spc="17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Communication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cut thruBlk="0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4081145" cy="14611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Client/Server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89560" marR="430530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Client/Server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computing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generally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based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model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transient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9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900" spc="-1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45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issues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blocks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reply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essentially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incoming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requests,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subsequently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them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7169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20"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500" spc="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106545" cy="2323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Client/Server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302260" marR="443230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Client/Server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computing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generally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based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model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transient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9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900" spc="-1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45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issues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blocks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until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reply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essentially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incoming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requests,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subsequently </a:t>
            </a: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them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Drawbacks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work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reply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10">
                <a:latin typeface="Arial"/>
                <a:cs typeface="Arial"/>
              </a:rPr>
              <a:t>Failures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handled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immediately: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waiting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model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simply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appropriate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(mail,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news)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7169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20"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500" spc="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860165" cy="11811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Messaging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Message-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oriented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endParaRPr sz="10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310"/>
              </a:spcBef>
            </a:pPr>
            <a:r>
              <a:rPr dirty="0" sz="900">
                <a:latin typeface="Arial"/>
                <a:cs typeface="Arial"/>
              </a:rPr>
              <a:t>Aims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high-level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persistent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asynchronous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900" spc="-1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Processes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queued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Sender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immediate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reply,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things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 spc="-10">
                <a:latin typeface="Arial"/>
                <a:cs typeface="Arial"/>
              </a:rPr>
              <a:t>Middleware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often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ensures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fault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tolerance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7169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20">
                <a:latin typeface="Arial"/>
                <a:cs typeface="Arial"/>
                <a:hlinkClick r:id="rId3" action="ppaction://hlinksldjump"/>
              </a:rPr>
              <a:t>Types</a:t>
            </a:r>
            <a:r>
              <a:rPr dirty="0" sz="500" spc="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of</a:t>
            </a:r>
            <a:r>
              <a:rPr dirty="0" sz="500" spc="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191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Basic</a:t>
            </a:r>
            <a:r>
              <a:rPr dirty="0" spc="-35"/>
              <a:t> </a:t>
            </a:r>
            <a:r>
              <a:rPr dirty="0"/>
              <a:t>RPC</a:t>
            </a:r>
            <a:r>
              <a:rPr dirty="0" spc="-30"/>
              <a:t> </a:t>
            </a:r>
            <a:r>
              <a:rPr dirty="0" spc="-10"/>
              <a:t>operation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214604" y="443244"/>
            <a:ext cx="4014470" cy="187198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144780">
              <a:lnSpc>
                <a:spcPct val="100000"/>
              </a:lnSpc>
              <a:spcBef>
                <a:spcPts val="66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394335" indent="-116839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394970" algn="l"/>
              </a:tabLst>
            </a:pPr>
            <a:r>
              <a:rPr dirty="0" sz="900">
                <a:latin typeface="Arial"/>
                <a:cs typeface="Arial"/>
              </a:rPr>
              <a:t>Application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developers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familiar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simple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procedure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model</a:t>
            </a:r>
            <a:endParaRPr sz="900">
              <a:latin typeface="Arial"/>
              <a:cs typeface="Arial"/>
            </a:endParaRPr>
          </a:p>
          <a:p>
            <a:pPr marL="393065" indent="-11557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93700" algn="l"/>
              </a:tabLst>
            </a:pPr>
            <a:r>
              <a:rPr dirty="0" sz="900" spc="-20">
                <a:latin typeface="Arial"/>
                <a:cs typeface="Arial"/>
              </a:rPr>
              <a:t>Well-</a:t>
            </a:r>
            <a:r>
              <a:rPr dirty="0" sz="900">
                <a:latin typeface="Arial"/>
                <a:cs typeface="Arial"/>
              </a:rPr>
              <a:t>engineered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procedures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isolation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(black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box)</a:t>
            </a:r>
            <a:endParaRPr sz="900">
              <a:latin typeface="Arial"/>
              <a:cs typeface="Arial"/>
            </a:endParaRPr>
          </a:p>
          <a:p>
            <a:pPr marL="39814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394970" algn="l"/>
              </a:tabLst>
            </a:pPr>
            <a:r>
              <a:rPr dirty="0" sz="900">
                <a:latin typeface="Arial"/>
                <a:cs typeface="Arial"/>
              </a:rPr>
              <a:t>There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fundamental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reason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execute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procedures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separate machine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1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25400" marR="2318385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Communication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caller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&amp;</a:t>
            </a:r>
            <a:r>
              <a:rPr dirty="0" sz="900">
                <a:latin typeface="Arial"/>
                <a:cs typeface="Arial"/>
              </a:rPr>
              <a:t> callee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hidden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using procedure-</a:t>
            </a:r>
            <a:r>
              <a:rPr dirty="0" sz="900">
                <a:latin typeface="Arial"/>
                <a:cs typeface="Arial"/>
              </a:rPr>
              <a:t>call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mechanism.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93610" y="1450278"/>
            <a:ext cx="1745735" cy="1006114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61214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operation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92778" y="-1515"/>
            <a:ext cx="66230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43319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RPC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189" y="768085"/>
            <a:ext cx="3809304" cy="1792391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63219" y="2683906"/>
            <a:ext cx="1676400" cy="5772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9225" indent="-137160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AutoNum type="arabicPeriod"/>
              <a:tabLst>
                <a:tab pos="149860" algn="l"/>
              </a:tabLst>
            </a:pPr>
            <a:r>
              <a:rPr dirty="0" sz="700">
                <a:latin typeface="Arial"/>
                <a:cs typeface="Arial"/>
              </a:rPr>
              <a:t>Client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procedure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calls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client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 spc="-20">
                <a:latin typeface="Arial"/>
                <a:cs typeface="Arial"/>
              </a:rPr>
              <a:t>stub.</a:t>
            </a:r>
            <a:endParaRPr sz="700">
              <a:latin typeface="Arial"/>
              <a:cs typeface="Arial"/>
            </a:endParaRPr>
          </a:p>
          <a:p>
            <a:pPr marL="149225" indent="-137160">
              <a:lnSpc>
                <a:spcPct val="100000"/>
              </a:lnSpc>
              <a:spcBef>
                <a:spcPts val="40"/>
              </a:spcBef>
              <a:buClr>
                <a:srgbClr val="3333B2"/>
              </a:buClr>
              <a:buAutoNum type="arabicPeriod"/>
              <a:tabLst>
                <a:tab pos="149860" algn="l"/>
              </a:tabLst>
            </a:pPr>
            <a:r>
              <a:rPr dirty="0" sz="700">
                <a:latin typeface="Arial"/>
                <a:cs typeface="Arial"/>
              </a:rPr>
              <a:t>Stub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builds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message;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calls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local</a:t>
            </a:r>
            <a:r>
              <a:rPr dirty="0" sz="700" spc="-25">
                <a:latin typeface="Arial"/>
                <a:cs typeface="Arial"/>
              </a:rPr>
              <a:t> OS.</a:t>
            </a:r>
            <a:endParaRPr sz="700">
              <a:latin typeface="Arial"/>
              <a:cs typeface="Arial"/>
            </a:endParaRPr>
          </a:p>
          <a:p>
            <a:pPr marL="149225" indent="-137160">
              <a:lnSpc>
                <a:spcPct val="100000"/>
              </a:lnSpc>
              <a:spcBef>
                <a:spcPts val="35"/>
              </a:spcBef>
              <a:buClr>
                <a:srgbClr val="3333B2"/>
              </a:buClr>
              <a:buAutoNum type="arabicPeriod"/>
              <a:tabLst>
                <a:tab pos="149860" algn="l"/>
              </a:tabLst>
            </a:pPr>
            <a:r>
              <a:rPr dirty="0" sz="700">
                <a:latin typeface="Arial"/>
                <a:cs typeface="Arial"/>
              </a:rPr>
              <a:t>OS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sends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message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to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remote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 spc="-25">
                <a:latin typeface="Arial"/>
                <a:cs typeface="Arial"/>
              </a:rPr>
              <a:t>OS.</a:t>
            </a:r>
            <a:endParaRPr sz="700">
              <a:latin typeface="Arial"/>
              <a:cs typeface="Arial"/>
            </a:endParaRPr>
          </a:p>
          <a:p>
            <a:pPr marL="149225" indent="-137160">
              <a:lnSpc>
                <a:spcPct val="100000"/>
              </a:lnSpc>
              <a:spcBef>
                <a:spcPts val="35"/>
              </a:spcBef>
              <a:buClr>
                <a:srgbClr val="3333B2"/>
              </a:buClr>
              <a:buAutoNum type="arabicPeriod"/>
              <a:tabLst>
                <a:tab pos="149860" algn="l"/>
              </a:tabLst>
            </a:pPr>
            <a:r>
              <a:rPr dirty="0" sz="700">
                <a:latin typeface="Arial"/>
                <a:cs typeface="Arial"/>
              </a:rPr>
              <a:t>Remote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OS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gives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message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to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 spc="-20">
                <a:latin typeface="Arial"/>
                <a:cs typeface="Arial"/>
              </a:rPr>
              <a:t>stub.</a:t>
            </a:r>
            <a:endParaRPr sz="700">
              <a:latin typeface="Arial"/>
              <a:cs typeface="Arial"/>
            </a:endParaRPr>
          </a:p>
          <a:p>
            <a:pPr marL="149225" indent="-137160">
              <a:lnSpc>
                <a:spcPct val="100000"/>
              </a:lnSpc>
              <a:spcBef>
                <a:spcPts val="40"/>
              </a:spcBef>
              <a:buClr>
                <a:srgbClr val="3333B2"/>
              </a:buClr>
              <a:buAutoNum type="arabicPeriod"/>
              <a:tabLst>
                <a:tab pos="149860" algn="l"/>
              </a:tabLst>
            </a:pPr>
            <a:r>
              <a:rPr dirty="0" sz="700">
                <a:latin typeface="Arial"/>
                <a:cs typeface="Arial"/>
              </a:rPr>
              <a:t>Stub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 spc="-10">
                <a:latin typeface="Arial"/>
                <a:cs typeface="Arial"/>
              </a:rPr>
              <a:t>unpacks parameters;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calls</a:t>
            </a:r>
            <a:r>
              <a:rPr dirty="0" sz="700" spc="-10">
                <a:latin typeface="Arial"/>
                <a:cs typeface="Arial"/>
              </a:rPr>
              <a:t> server.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315400" y="2683906"/>
            <a:ext cx="1934210" cy="5772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98755" indent="-13779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AutoNum type="arabicPeriod" startAt="6"/>
              <a:tabLst>
                <a:tab pos="199390" algn="l"/>
              </a:tabLst>
            </a:pPr>
            <a:r>
              <a:rPr dirty="0" sz="700">
                <a:latin typeface="Arial"/>
                <a:cs typeface="Arial"/>
              </a:rPr>
              <a:t>Server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does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local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call;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returns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result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to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 spc="-10">
                <a:latin typeface="Arial"/>
                <a:cs typeface="Arial"/>
              </a:rPr>
              <a:t>stub.</a:t>
            </a:r>
            <a:endParaRPr sz="700">
              <a:latin typeface="Arial"/>
              <a:cs typeface="Arial"/>
            </a:endParaRPr>
          </a:p>
          <a:p>
            <a:pPr marL="198755" indent="-137795">
              <a:lnSpc>
                <a:spcPct val="100000"/>
              </a:lnSpc>
              <a:spcBef>
                <a:spcPts val="40"/>
              </a:spcBef>
              <a:buClr>
                <a:srgbClr val="3333B2"/>
              </a:buClr>
              <a:buAutoNum type="arabicPeriod" startAt="6"/>
              <a:tabLst>
                <a:tab pos="199390" algn="l"/>
              </a:tabLst>
            </a:pPr>
            <a:r>
              <a:rPr dirty="0" sz="700">
                <a:latin typeface="Arial"/>
                <a:cs typeface="Arial"/>
              </a:rPr>
              <a:t>Stub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builds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message;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calls</a:t>
            </a:r>
            <a:r>
              <a:rPr dirty="0" sz="700" spc="-30">
                <a:latin typeface="Arial"/>
                <a:cs typeface="Arial"/>
              </a:rPr>
              <a:t> </a:t>
            </a:r>
            <a:r>
              <a:rPr dirty="0" sz="700" spc="-25">
                <a:latin typeface="Arial"/>
                <a:cs typeface="Arial"/>
              </a:rPr>
              <a:t>OS.</a:t>
            </a:r>
            <a:endParaRPr sz="700">
              <a:latin typeface="Arial"/>
              <a:cs typeface="Arial"/>
            </a:endParaRPr>
          </a:p>
          <a:p>
            <a:pPr marL="198755" indent="-137795">
              <a:lnSpc>
                <a:spcPct val="100000"/>
              </a:lnSpc>
              <a:spcBef>
                <a:spcPts val="35"/>
              </a:spcBef>
              <a:buClr>
                <a:srgbClr val="3333B2"/>
              </a:buClr>
              <a:buAutoNum type="arabicPeriod" startAt="6"/>
              <a:tabLst>
                <a:tab pos="199390" algn="l"/>
              </a:tabLst>
            </a:pPr>
            <a:r>
              <a:rPr dirty="0" sz="700">
                <a:latin typeface="Arial"/>
                <a:cs typeface="Arial"/>
              </a:rPr>
              <a:t>OS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sends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message</a:t>
            </a:r>
            <a:r>
              <a:rPr dirty="0" sz="700" spc="-1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to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 spc="-10">
                <a:latin typeface="Arial"/>
                <a:cs typeface="Arial"/>
              </a:rPr>
              <a:t>client’s </a:t>
            </a:r>
            <a:r>
              <a:rPr dirty="0" sz="700" spc="-25">
                <a:latin typeface="Arial"/>
                <a:cs typeface="Arial"/>
              </a:rPr>
              <a:t>OS.</a:t>
            </a:r>
            <a:endParaRPr sz="700">
              <a:latin typeface="Arial"/>
              <a:cs typeface="Arial"/>
            </a:endParaRPr>
          </a:p>
          <a:p>
            <a:pPr marL="198755" indent="-137795">
              <a:lnSpc>
                <a:spcPct val="100000"/>
              </a:lnSpc>
              <a:spcBef>
                <a:spcPts val="35"/>
              </a:spcBef>
              <a:buClr>
                <a:srgbClr val="3333B2"/>
              </a:buClr>
              <a:buAutoNum type="arabicPeriod" startAt="6"/>
              <a:tabLst>
                <a:tab pos="199390" algn="l"/>
              </a:tabLst>
            </a:pPr>
            <a:r>
              <a:rPr dirty="0" sz="700" spc="-10">
                <a:latin typeface="Arial"/>
                <a:cs typeface="Arial"/>
              </a:rPr>
              <a:t>Client’s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OS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gives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message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to</a:t>
            </a:r>
            <a:r>
              <a:rPr dirty="0" sz="700" spc="-15">
                <a:latin typeface="Arial"/>
                <a:cs typeface="Arial"/>
              </a:rPr>
              <a:t> </a:t>
            </a:r>
            <a:r>
              <a:rPr dirty="0" sz="700" spc="-20">
                <a:latin typeface="Arial"/>
                <a:cs typeface="Arial"/>
              </a:rPr>
              <a:t>stub.</a:t>
            </a:r>
            <a:endParaRPr sz="700">
              <a:latin typeface="Arial"/>
              <a:cs typeface="Arial"/>
            </a:endParaRPr>
          </a:p>
          <a:p>
            <a:pPr marL="198755" indent="-186690">
              <a:lnSpc>
                <a:spcPct val="100000"/>
              </a:lnSpc>
              <a:spcBef>
                <a:spcPts val="40"/>
              </a:spcBef>
              <a:buClr>
                <a:srgbClr val="3333B2"/>
              </a:buClr>
              <a:buAutoNum type="arabicPeriod" startAt="6"/>
              <a:tabLst>
                <a:tab pos="199390" algn="l"/>
              </a:tabLst>
            </a:pPr>
            <a:r>
              <a:rPr dirty="0" sz="700">
                <a:latin typeface="Arial"/>
                <a:cs typeface="Arial"/>
              </a:rPr>
              <a:t>Client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stub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unpacks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result;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returns</a:t>
            </a:r>
            <a:r>
              <a:rPr dirty="0" sz="700" spc="-25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to</a:t>
            </a:r>
            <a:r>
              <a:rPr dirty="0" sz="700" spc="-20">
                <a:latin typeface="Arial"/>
                <a:cs typeface="Arial"/>
              </a:rPr>
              <a:t> </a:t>
            </a:r>
            <a:r>
              <a:rPr dirty="0" sz="700" spc="-10">
                <a:latin typeface="Arial"/>
                <a:cs typeface="Arial"/>
              </a:rPr>
              <a:t>client.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53467" y="3349927"/>
            <a:ext cx="61214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Basic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RPC</a:t>
            </a:r>
            <a:r>
              <a:rPr dirty="0" sz="500" spc="-1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operation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191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RPC:</a:t>
            </a:r>
            <a:r>
              <a:rPr dirty="0" spc="-35"/>
              <a:t> </a:t>
            </a:r>
            <a:r>
              <a:rPr dirty="0" spc="-10"/>
              <a:t>Parameter</a:t>
            </a:r>
            <a:r>
              <a:rPr dirty="0" spc="-35"/>
              <a:t> </a:t>
            </a:r>
            <a:r>
              <a:rPr dirty="0" spc="-10"/>
              <a:t>passing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17982" y="514774"/>
            <a:ext cx="3971290" cy="20586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There’s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more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than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just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wrapping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parameters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into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endParaRPr sz="1000">
              <a:latin typeface="Arial"/>
              <a:cs typeface="Arial"/>
            </a:endParaRPr>
          </a:p>
          <a:p>
            <a:pPr marL="294640" marR="3048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dirty="0" sz="900" spc="-10">
                <a:latin typeface="Arial"/>
                <a:cs typeface="Arial"/>
              </a:rPr>
              <a:t>Client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machines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may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have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representations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(think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ordering)</a:t>
            </a:r>
            <a:endParaRPr sz="900">
              <a:latin typeface="Arial"/>
              <a:cs typeface="Arial"/>
            </a:endParaRPr>
          </a:p>
          <a:p>
            <a:pPr marL="294640" marR="148590" indent="-120650">
              <a:lnSpc>
                <a:spcPct val="111600"/>
              </a:lnSpc>
              <a:spcBef>
                <a:spcPts val="5"/>
              </a:spcBef>
              <a:buClr>
                <a:srgbClr val="3333B2"/>
              </a:buClr>
              <a:buFont typeface="Menlo"/>
              <a:buChar char="•"/>
              <a:tabLst>
                <a:tab pos="290195" algn="l"/>
              </a:tabLst>
            </a:pPr>
            <a:r>
              <a:rPr dirty="0" sz="900">
                <a:latin typeface="Arial"/>
                <a:cs typeface="Arial"/>
              </a:rPr>
              <a:t>Wrapping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means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transforming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value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into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sequence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of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bytes</a:t>
            </a:r>
            <a:endParaRPr sz="900">
              <a:latin typeface="Arial"/>
              <a:cs typeface="Arial"/>
            </a:endParaRPr>
          </a:p>
          <a:p>
            <a:pPr marL="29464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agree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encoding</a:t>
            </a:r>
            <a:r>
              <a:rPr dirty="0" sz="900" spc="-1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294640" indent="-120650">
              <a:lnSpc>
                <a:spcPct val="100000"/>
              </a:lnSpc>
              <a:spcBef>
                <a:spcPts val="919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dirty="0" sz="900">
                <a:latin typeface="Arial"/>
                <a:cs typeface="Arial"/>
              </a:rPr>
              <a:t>How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represented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(integers,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floats,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characters)</a:t>
            </a:r>
            <a:endParaRPr sz="900">
              <a:latin typeface="Arial"/>
              <a:cs typeface="Arial"/>
            </a:endParaRPr>
          </a:p>
          <a:p>
            <a:pPr marL="29464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5275" algn="l"/>
              </a:tabLst>
            </a:pPr>
            <a:r>
              <a:rPr dirty="0" sz="900">
                <a:latin typeface="Arial"/>
                <a:cs typeface="Arial"/>
              </a:rPr>
              <a:t>How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complex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values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represented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(arrays,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unions)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41910" marR="3492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properly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interpret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messages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transforming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them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into </a:t>
            </a:r>
            <a:r>
              <a:rPr dirty="0" sz="900" spc="-10">
                <a:latin typeface="Arial"/>
                <a:cs typeface="Arial"/>
              </a:rPr>
              <a:t>machine-</a:t>
            </a:r>
            <a:r>
              <a:rPr dirty="0" sz="900">
                <a:latin typeface="Arial"/>
                <a:cs typeface="Arial"/>
              </a:rPr>
              <a:t>dependent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representations.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500" spc="3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passing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191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RPC:</a:t>
            </a:r>
            <a:r>
              <a:rPr dirty="0" spc="-35"/>
              <a:t> </a:t>
            </a:r>
            <a:r>
              <a:rPr dirty="0" spc="-10"/>
              <a:t>Parameter</a:t>
            </a:r>
            <a:r>
              <a:rPr dirty="0" spc="-35"/>
              <a:t> </a:t>
            </a:r>
            <a:r>
              <a:rPr dirty="0" spc="-10"/>
              <a:t>passing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514774"/>
            <a:ext cx="3938270" cy="862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570"/>
              </a:spcBef>
              <a:buFont typeface="Menlo"/>
              <a:buChar char="•"/>
              <a:tabLst>
                <a:tab pos="278765" algn="l"/>
              </a:tabLst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Copy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in/copy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out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semantics: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while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procedure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executed,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nothing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be </a:t>
            </a:r>
            <a:r>
              <a:rPr dirty="0" sz="900">
                <a:latin typeface="Arial"/>
                <a:cs typeface="Arial"/>
              </a:rPr>
              <a:t>assumed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values.</a:t>
            </a:r>
            <a:endParaRPr sz="900">
              <a:latin typeface="Arial"/>
              <a:cs typeface="Arial"/>
            </a:endParaRPr>
          </a:p>
          <a:p>
            <a:pPr marL="278130" marR="213360" indent="-120650">
              <a:lnSpc>
                <a:spcPct val="111600"/>
              </a:lnSpc>
              <a:buFont typeface="Menlo"/>
              <a:buChar char="•"/>
              <a:tabLst>
                <a:tab pos="2787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All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parameters.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Excludes </a:t>
            </a:r>
            <a:r>
              <a:rPr dirty="0" sz="900">
                <a:latin typeface="Arial"/>
                <a:cs typeface="Arial"/>
              </a:rPr>
              <a:t>passing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references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(global)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500" spc="3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passing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191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RPC:</a:t>
            </a:r>
            <a:r>
              <a:rPr dirty="0" spc="-35"/>
              <a:t> </a:t>
            </a:r>
            <a:r>
              <a:rPr dirty="0" spc="-10"/>
              <a:t>Parameter</a:t>
            </a:r>
            <a:r>
              <a:rPr dirty="0" spc="-35"/>
              <a:t> </a:t>
            </a:r>
            <a:r>
              <a:rPr dirty="0" spc="-10"/>
              <a:t>passing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1894" y="514774"/>
            <a:ext cx="3963670" cy="13442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570"/>
              </a:spcBef>
              <a:buFont typeface="Menlo"/>
              <a:buChar char="•"/>
              <a:tabLst>
                <a:tab pos="291465" algn="l"/>
              </a:tabLst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Copy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in/copy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out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semantics: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while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procedure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executed,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nothing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be </a:t>
            </a:r>
            <a:r>
              <a:rPr dirty="0" sz="900">
                <a:latin typeface="Arial"/>
                <a:cs typeface="Arial"/>
              </a:rPr>
              <a:t>assumed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values.</a:t>
            </a:r>
            <a:endParaRPr sz="900">
              <a:latin typeface="Arial"/>
              <a:cs typeface="Arial"/>
            </a:endParaRPr>
          </a:p>
          <a:p>
            <a:pPr marL="290830" marR="226060" indent="-120650">
              <a:lnSpc>
                <a:spcPct val="111600"/>
              </a:lnSpc>
              <a:buFont typeface="Menlo"/>
              <a:buChar char="•"/>
              <a:tabLst>
                <a:tab pos="2914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All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parameters.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Excludes </a:t>
            </a:r>
            <a:r>
              <a:rPr dirty="0" sz="900">
                <a:latin typeface="Arial"/>
                <a:cs typeface="Arial"/>
              </a:rPr>
              <a:t>passing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references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(global)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Full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access</a:t>
            </a:r>
            <a:r>
              <a:rPr dirty="0" sz="900" spc="-10">
                <a:latin typeface="Arial"/>
                <a:cs typeface="Arial"/>
              </a:rPr>
              <a:t> transparency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0">
                <a:latin typeface="Arial"/>
                <a:cs typeface="Arial"/>
              </a:rPr>
              <a:t> realized.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500" spc="3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passing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191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RPC:</a:t>
            </a:r>
            <a:r>
              <a:rPr dirty="0" spc="-35"/>
              <a:t> </a:t>
            </a:r>
            <a:r>
              <a:rPr dirty="0" spc="-10"/>
              <a:t>Parameter</a:t>
            </a:r>
            <a:r>
              <a:rPr dirty="0" spc="-35"/>
              <a:t> </a:t>
            </a:r>
            <a:r>
              <a:rPr dirty="0" spc="-10"/>
              <a:t>passing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05028" y="514774"/>
            <a:ext cx="3980815" cy="2132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461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307975" marR="30480" indent="-120650">
              <a:lnSpc>
                <a:spcPct val="111600"/>
              </a:lnSpc>
              <a:spcBef>
                <a:spcPts val="570"/>
              </a:spcBef>
              <a:buFont typeface="Menlo"/>
              <a:buChar char="•"/>
              <a:tabLst>
                <a:tab pos="308610" algn="l"/>
              </a:tabLst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Copy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in/copy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out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semantics: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while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procedure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executed,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nothing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be </a:t>
            </a:r>
            <a:r>
              <a:rPr dirty="0" sz="900">
                <a:latin typeface="Arial"/>
                <a:cs typeface="Arial"/>
              </a:rPr>
              <a:t>assumed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values.</a:t>
            </a:r>
            <a:endParaRPr sz="900">
              <a:latin typeface="Arial"/>
              <a:cs typeface="Arial"/>
            </a:endParaRPr>
          </a:p>
          <a:p>
            <a:pPr marL="307975" marR="226060" indent="-120650">
              <a:lnSpc>
                <a:spcPct val="111600"/>
              </a:lnSpc>
              <a:buFont typeface="Menlo"/>
              <a:buChar char="•"/>
              <a:tabLst>
                <a:tab pos="308610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All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passed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parameters.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Excludes </a:t>
            </a:r>
            <a:r>
              <a:rPr dirty="0" sz="900">
                <a:latin typeface="Arial"/>
                <a:cs typeface="Arial"/>
              </a:rPr>
              <a:t>passing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references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(global)</a:t>
            </a:r>
            <a:r>
              <a:rPr dirty="0" sz="9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2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54610">
              <a:lnSpc>
                <a:spcPct val="100000"/>
              </a:lnSpc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5461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Full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access</a:t>
            </a:r>
            <a:r>
              <a:rPr dirty="0" sz="900" spc="-10">
                <a:latin typeface="Arial"/>
                <a:cs typeface="Arial"/>
              </a:rPr>
              <a:t> transparency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0">
                <a:latin typeface="Arial"/>
                <a:cs typeface="Arial"/>
              </a:rPr>
              <a:t> realized.</a:t>
            </a:r>
            <a:endParaRPr sz="9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reference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mechanism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enhances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000">
              <a:latin typeface="Arial"/>
              <a:cs typeface="Arial"/>
            </a:endParaRPr>
          </a:p>
          <a:p>
            <a:pPr marL="307975" indent="-12128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308610" algn="l"/>
              </a:tabLst>
            </a:pPr>
            <a:r>
              <a:rPr dirty="0" sz="900">
                <a:latin typeface="Arial"/>
                <a:cs typeface="Arial"/>
              </a:rPr>
              <a:t>Remote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reference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offers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unified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remote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  <a:p>
            <a:pPr marL="307975" indent="-121285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308610" algn="l"/>
              </a:tabLst>
            </a:pPr>
            <a:r>
              <a:rPr dirty="0" sz="900">
                <a:latin typeface="Arial"/>
                <a:cs typeface="Arial"/>
              </a:rPr>
              <a:t>Remote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references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passed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parameter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RPCs</a:t>
            </a:r>
            <a:endParaRPr sz="900">
              <a:latin typeface="Arial"/>
              <a:cs typeface="Arial"/>
            </a:endParaRPr>
          </a:p>
          <a:p>
            <a:pPr marL="307975" indent="-12128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861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stubs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sometimes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references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55372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Parameter</a:t>
            </a:r>
            <a:r>
              <a:rPr dirty="0" sz="500" spc="3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passing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5191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Asynchronous</a:t>
            </a:r>
            <a:r>
              <a:rPr dirty="0" spc="-85"/>
              <a:t> </a:t>
            </a:r>
            <a:r>
              <a:rPr dirty="0" spc="-20"/>
              <a:t>RPCs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204" y="499476"/>
            <a:ext cx="3723004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 spc="-30">
                <a:latin typeface="Arial"/>
                <a:cs typeface="Arial"/>
              </a:rPr>
              <a:t>Try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strict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request-</a:t>
            </a:r>
            <a:r>
              <a:rPr dirty="0" sz="900">
                <a:latin typeface="Arial"/>
                <a:cs typeface="Arial"/>
              </a:rPr>
              <a:t>reply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behavior,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continue </a:t>
            </a:r>
            <a:r>
              <a:rPr dirty="0" sz="900">
                <a:latin typeface="Arial"/>
                <a:cs typeface="Arial"/>
              </a:rPr>
              <a:t>without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waiting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answer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18031" y="1355091"/>
            <a:ext cx="2007428" cy="989249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5422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Variations</a:t>
            </a:r>
            <a:r>
              <a:rPr dirty="0" sz="500" spc="1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on</a:t>
            </a:r>
            <a:r>
              <a:rPr dirty="0" sz="500" spc="1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RPC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62941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networking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39371" y="745691"/>
            <a:ext cx="2327080" cy="1638618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321894" y="2505025"/>
            <a:ext cx="2435860" cy="756285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Drawbacks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>
                <a:latin typeface="Arial"/>
                <a:cs typeface="Arial"/>
              </a:rPr>
              <a:t>Focus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message-</a:t>
            </a:r>
            <a:r>
              <a:rPr dirty="0" sz="900">
                <a:latin typeface="Arial"/>
                <a:cs typeface="Arial"/>
              </a:rPr>
              <a:t>passing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only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dirty="0" sz="900">
                <a:latin typeface="Arial"/>
                <a:cs typeface="Arial"/>
              </a:rPr>
              <a:t>Often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unneeded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unwanted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functionality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dirty="0" sz="900">
                <a:latin typeface="Arial"/>
                <a:cs typeface="Arial"/>
              </a:rPr>
              <a:t>Violates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access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transparency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500" spc="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92778" y="-1515"/>
            <a:ext cx="66230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Remote</a:t>
            </a:r>
            <a:r>
              <a:rPr dirty="0" sz="500" spc="-3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procedure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2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call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642870" cy="6451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Sending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out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multiple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RPCs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Sending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RPC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group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0079" y="1202157"/>
            <a:ext cx="2042091" cy="1584207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54229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Variations</a:t>
            </a:r>
            <a:r>
              <a:rPr dirty="0" sz="500" spc="1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on</a:t>
            </a:r>
            <a:r>
              <a:rPr dirty="0" sz="500" spc="1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25">
                <a:latin typeface="Arial"/>
                <a:cs typeface="Arial"/>
                <a:hlinkClick r:id="rId5" action="ppaction://hlinksldjump"/>
              </a:rPr>
              <a:t>RPC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018030" cy="4692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ansient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messaging: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sockets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Berkeley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socket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 descr=""/>
          <p:cNvGraphicFramePr>
            <a:graphicFrameLocks noGrp="1"/>
          </p:cNvGraphicFramePr>
          <p:nvPr/>
        </p:nvGraphicFramePr>
        <p:xfrm>
          <a:off x="562368" y="767410"/>
          <a:ext cx="3559810" cy="1161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9440"/>
                <a:gridCol w="2878455"/>
              </a:tblGrid>
              <a:tr h="123189">
                <a:tc>
                  <a:txBody>
                    <a:bodyPr/>
                    <a:lstStyle/>
                    <a:p>
                      <a:pPr marL="78105">
                        <a:lnSpc>
                          <a:spcPts val="775"/>
                        </a:lnSpc>
                      </a:pPr>
                      <a:r>
                        <a:rPr dirty="0" sz="700" spc="-10" b="1">
                          <a:latin typeface="Arial"/>
                          <a:cs typeface="Arial"/>
                        </a:rPr>
                        <a:t>Operation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ts val="775"/>
                        </a:lnSpc>
                      </a:pPr>
                      <a:r>
                        <a:rPr dirty="0" sz="700" spc="-10" b="1">
                          <a:latin typeface="Arial"/>
                          <a:cs typeface="Arial"/>
                        </a:rPr>
                        <a:t>Description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38225">
                <a:tc>
                  <a:txBody>
                    <a:bodyPr/>
                    <a:lstStyle/>
                    <a:p>
                      <a:pPr marL="71755">
                        <a:lnSpc>
                          <a:spcPts val="765"/>
                        </a:lnSpc>
                      </a:pPr>
                      <a:r>
                        <a:rPr dirty="0" sz="1000" spc="75">
                          <a:latin typeface="Times New Roman"/>
                          <a:cs typeface="Times New Roman"/>
                        </a:rPr>
                        <a:t>socket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1755" marR="127635">
                        <a:lnSpc>
                          <a:spcPct val="77000"/>
                        </a:lnSpc>
                        <a:spcBef>
                          <a:spcPts val="135"/>
                        </a:spcBef>
                      </a:pPr>
                      <a:r>
                        <a:rPr dirty="0" sz="1000" spc="55">
                          <a:latin typeface="Times New Roman"/>
                          <a:cs typeface="Times New Roman"/>
                        </a:rPr>
                        <a:t>bind </a:t>
                      </a:r>
                      <a:r>
                        <a:rPr dirty="0" sz="1000" spc="140">
                          <a:latin typeface="Times New Roman"/>
                          <a:cs typeface="Times New Roman"/>
                        </a:rPr>
                        <a:t>listen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71755" marR="64135">
                        <a:lnSpc>
                          <a:spcPct val="74700"/>
                        </a:lnSpc>
                        <a:spcBef>
                          <a:spcPts val="845"/>
                        </a:spcBef>
                      </a:pPr>
                      <a:r>
                        <a:rPr dirty="0" sz="1000" spc="75">
                          <a:latin typeface="Times New Roman"/>
                          <a:cs typeface="Times New Roman"/>
                        </a:rPr>
                        <a:t>accept </a:t>
                      </a:r>
                      <a:r>
                        <a:rPr dirty="0" sz="1000" spc="55">
                          <a:latin typeface="Times New Roman"/>
                          <a:cs typeface="Times New Roman"/>
                        </a:rPr>
                        <a:t>connect </a:t>
                      </a:r>
                      <a:r>
                        <a:rPr dirty="0" sz="1000" spc="40">
                          <a:latin typeface="Times New Roman"/>
                          <a:cs typeface="Times New Roman"/>
                        </a:rPr>
                        <a:t>send </a:t>
                      </a:r>
                      <a:r>
                        <a:rPr dirty="0" sz="1000" spc="85">
                          <a:latin typeface="Times New Roman"/>
                          <a:cs typeface="Times New Roman"/>
                        </a:rPr>
                        <a:t>receive </a:t>
                      </a:r>
                      <a:r>
                        <a:rPr dirty="0" sz="1000" spc="90">
                          <a:latin typeface="Times New Roman"/>
                          <a:cs typeface="Times New Roman"/>
                        </a:rPr>
                        <a:t>close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700">
                          <a:latin typeface="Arial"/>
                          <a:cs typeface="Arial"/>
                        </a:rPr>
                        <a:t>Create</a:t>
                      </a:r>
                      <a:r>
                        <a:rPr dirty="0" sz="7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7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new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communication</a:t>
                      </a:r>
                      <a:r>
                        <a:rPr dirty="0" sz="7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end</a:t>
                      </a:r>
                      <a:r>
                        <a:rPr dirty="0" sz="700" spc="-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point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dirty="0" sz="700">
                          <a:latin typeface="Arial"/>
                          <a:cs typeface="Arial"/>
                        </a:rPr>
                        <a:t>Attach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local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address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socket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78105" marR="433070">
                        <a:lnSpc>
                          <a:spcPct val="104400"/>
                        </a:lnSpc>
                        <a:spcBef>
                          <a:spcPts val="50"/>
                        </a:spcBef>
                      </a:pPr>
                      <a:r>
                        <a:rPr dirty="0" sz="700" spc="-20">
                          <a:latin typeface="Arial"/>
                          <a:cs typeface="Arial"/>
                        </a:rPr>
                        <a:t>Tell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operating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system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what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maximum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number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pending</a:t>
                      </a:r>
                      <a:r>
                        <a:rPr dirty="0" sz="700" spc="5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connection</a:t>
                      </a:r>
                      <a:r>
                        <a:rPr dirty="0" sz="7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requests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should</a:t>
                      </a:r>
                      <a:r>
                        <a:rPr dirty="0" sz="7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be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78105" marR="1017905">
                        <a:lnSpc>
                          <a:spcPct val="104400"/>
                        </a:lnSpc>
                      </a:pPr>
                      <a:r>
                        <a:rPr dirty="0" sz="700">
                          <a:latin typeface="Arial"/>
                          <a:cs typeface="Arial"/>
                        </a:rPr>
                        <a:t>Block</a:t>
                      </a:r>
                      <a:r>
                        <a:rPr dirty="0" sz="7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caller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connection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request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arrives</a:t>
                      </a:r>
                      <a:r>
                        <a:rPr dirty="0" sz="700" spc="5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Actively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attempt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establish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 connection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700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some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7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over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7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connection</a:t>
                      </a:r>
                      <a:endParaRPr sz="700">
                        <a:latin typeface="Arial"/>
                        <a:cs typeface="Arial"/>
                      </a:endParaRPr>
                    </a:p>
                    <a:p>
                      <a:pPr marL="78105" marR="1242060">
                        <a:lnSpc>
                          <a:spcPct val="106400"/>
                        </a:lnSpc>
                        <a:spcBef>
                          <a:spcPts val="30"/>
                        </a:spcBef>
                      </a:pPr>
                      <a:r>
                        <a:rPr dirty="0" sz="700" spc="-10">
                          <a:latin typeface="Arial"/>
                          <a:cs typeface="Arial"/>
                        </a:rPr>
                        <a:t>Receive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some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data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 over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 connection</a:t>
                      </a:r>
                      <a:r>
                        <a:rPr dirty="0" sz="700" spc="50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Release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7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latin typeface="Arial"/>
                          <a:cs typeface="Arial"/>
                        </a:rPr>
                        <a:t>connection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3148" y="2368521"/>
            <a:ext cx="3443112" cy="859643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1614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transient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messaging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sockets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26976"/>
            <a:ext cx="1548765" cy="767715"/>
          </a:xfrm>
          <a:prstGeom prst="rect">
            <a:avLst/>
          </a:prstGeom>
        </p:spPr>
        <p:txBody>
          <a:bodyPr wrap="square" lIns="0" tIns="825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650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Sockets: Python</a:t>
            </a:r>
            <a:r>
              <a:rPr dirty="0" sz="1200" spc="-6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code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ts val="1160"/>
              </a:lnSpc>
              <a:spcBef>
                <a:spcPts val="459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484">
                <a:latin typeface="Times New Roman"/>
                <a:cs typeface="Times New Roman"/>
              </a:rPr>
              <a:t>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dirty="0" sz="7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480">
                <a:latin typeface="Times New Roman"/>
                <a:cs typeface="Times New Roman"/>
              </a:rPr>
              <a:t>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700" spc="1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baseline="-7936" sz="1050" spc="22">
                <a:latin typeface="Times New Roman"/>
                <a:cs typeface="Times New Roman"/>
              </a:rPr>
              <a:t>*</a:t>
            </a:r>
            <a:endParaRPr baseline="-7936" sz="1050">
              <a:latin typeface="Times New Roman"/>
              <a:cs typeface="Times New Roman"/>
            </a:endParaRPr>
          </a:p>
          <a:p>
            <a:pPr marL="289560">
              <a:lnSpc>
                <a:spcPts val="560"/>
              </a:lnSpc>
              <a:spcBef>
                <a:spcPts val="80"/>
              </a:spcBef>
            </a:pPr>
            <a:r>
              <a:rPr dirty="0" sz="500" spc="4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28956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3</a:t>
            </a:r>
            <a:r>
              <a:rPr dirty="0" sz="500" spc="455">
                <a:latin typeface="Times New Roman"/>
                <a:cs typeface="Times New Roman"/>
              </a:rPr>
              <a:t> </a:t>
            </a:r>
            <a:r>
              <a:rPr dirty="0" sz="700" spc="85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60">
                <a:latin typeface="Times New Roman"/>
                <a:cs typeface="Times New Roman"/>
              </a:rPr>
              <a:t>Server: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43102" y="853709"/>
            <a:ext cx="2962910" cy="496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80">
                <a:latin typeface="Times New Roman"/>
                <a:cs typeface="Times New Roman"/>
              </a:rPr>
              <a:t>run(self):</a:t>
            </a:r>
            <a:endParaRPr sz="700">
              <a:latin typeface="Times New Roman"/>
              <a:cs typeface="Times New Roman"/>
            </a:endParaRPr>
          </a:p>
          <a:p>
            <a:pPr marL="102870" marR="1424940">
              <a:lnSpc>
                <a:spcPts val="720"/>
              </a:lnSpc>
              <a:spcBef>
                <a:spcPts val="65"/>
              </a:spcBef>
            </a:pPr>
            <a:r>
              <a:rPr dirty="0" sz="700" spc="140">
                <a:latin typeface="Times New Roman"/>
                <a:cs typeface="Times New Roman"/>
              </a:rPr>
              <a:t>s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6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socket(AF_INET,</a:t>
            </a:r>
            <a:r>
              <a:rPr dirty="0" sz="700" spc="155">
                <a:latin typeface="Times New Roman"/>
                <a:cs typeface="Times New Roman"/>
              </a:rPr>
              <a:t> </a:t>
            </a:r>
            <a:r>
              <a:rPr dirty="0" sz="700" spc="-90">
                <a:latin typeface="Times New Roman"/>
                <a:cs typeface="Times New Roman"/>
              </a:rPr>
              <a:t>SOCK_STREAM)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s.bind((HOST,</a:t>
            </a:r>
            <a:r>
              <a:rPr dirty="0" sz="700" spc="455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PORT))</a:t>
            </a:r>
            <a:endParaRPr sz="700">
              <a:latin typeface="Times New Roman"/>
              <a:cs typeface="Times New Roman"/>
            </a:endParaRPr>
          </a:p>
          <a:p>
            <a:pPr marL="102870">
              <a:lnSpc>
                <a:spcPts val="650"/>
              </a:lnSpc>
            </a:pPr>
            <a:r>
              <a:rPr dirty="0" sz="700" spc="90">
                <a:latin typeface="Times New Roman"/>
                <a:cs typeface="Times New Roman"/>
              </a:rPr>
              <a:t>s.listen(1)</a:t>
            </a:r>
            <a:endParaRPr sz="700">
              <a:latin typeface="Times New Roman"/>
              <a:cs typeface="Times New Roman"/>
            </a:endParaRPr>
          </a:p>
          <a:p>
            <a:pPr marL="102870">
              <a:lnSpc>
                <a:spcPts val="780"/>
              </a:lnSpc>
            </a:pPr>
            <a:r>
              <a:rPr dirty="0" sz="700" spc="60">
                <a:latin typeface="Times New Roman"/>
                <a:cs typeface="Times New Roman"/>
              </a:rPr>
              <a:t>(conn,</a:t>
            </a:r>
            <a:r>
              <a:rPr dirty="0" sz="700" spc="95">
                <a:latin typeface="Times New Roman"/>
                <a:cs typeface="Times New Roman"/>
              </a:rPr>
              <a:t> </a:t>
            </a:r>
            <a:r>
              <a:rPr dirty="0" sz="700" spc="65">
                <a:latin typeface="Times New Roman"/>
                <a:cs typeface="Times New Roman"/>
              </a:rPr>
              <a:t>addr)</a:t>
            </a:r>
            <a:r>
              <a:rPr dirty="0" sz="700" spc="12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20">
                <a:latin typeface="Times New Roman"/>
                <a:cs typeface="Times New Roman"/>
              </a:rPr>
              <a:t> </a:t>
            </a:r>
            <a:r>
              <a:rPr dirty="0" sz="700" spc="80">
                <a:latin typeface="Times New Roman"/>
                <a:cs typeface="Times New Roman"/>
              </a:rPr>
              <a:t>s.accept()</a:t>
            </a:r>
            <a:r>
              <a:rPr dirty="0" sz="700" spc="484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returns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socket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addr.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30923" y="1309194"/>
            <a:ext cx="16351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210945" algn="l"/>
              </a:tabLst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30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True: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forever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719785" y="1400291"/>
            <a:ext cx="229870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80">
                <a:latin typeface="Times New Roman"/>
                <a:cs typeface="Times New Roman"/>
              </a:rPr>
              <a:t>data</a:t>
            </a:r>
            <a:r>
              <a:rPr dirty="0" sz="700" spc="17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7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conn.recv(1024)</a:t>
            </a:r>
            <a:r>
              <a:rPr dirty="0" sz="700" spc="470">
                <a:latin typeface="Times New Roman"/>
                <a:cs typeface="Times New Roman"/>
              </a:rPr>
              <a:t> 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dirty="0" sz="700" spc="1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700">
              <a:latin typeface="Times New Roman"/>
              <a:cs typeface="Times New Roman"/>
            </a:endParaRPr>
          </a:p>
          <a:p>
            <a:pPr marL="13335">
              <a:lnSpc>
                <a:spcPts val="780"/>
              </a:lnSpc>
              <a:tabLst>
                <a:tab pos="1122045" algn="l"/>
              </a:tabLst>
            </a:pPr>
            <a:r>
              <a:rPr dirty="0" sz="7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7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90">
                <a:latin typeface="Times New Roman"/>
                <a:cs typeface="Times New Roman"/>
              </a:rPr>
              <a:t>data:</a:t>
            </a:r>
            <a:r>
              <a:rPr dirty="0" sz="700" spc="85">
                <a:latin typeface="Times New Roman"/>
                <a:cs typeface="Times New Roman"/>
              </a:rPr>
              <a:t> </a:t>
            </a:r>
            <a:r>
              <a:rPr dirty="0" sz="700" spc="-10" b="1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stop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95" i="1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05" i="1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stopped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804149" y="1582486"/>
            <a:ext cx="141605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return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sent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plus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r>
              <a:rPr dirty="0" baseline="-7936" sz="1050" spc="60" i="1">
                <a:solidFill>
                  <a:srgbClr val="009600"/>
                </a:solidFill>
                <a:latin typeface="Times New Roman"/>
                <a:cs typeface="Times New Roman"/>
              </a:rPr>
              <a:t>*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09346" y="863831"/>
            <a:ext cx="101600" cy="93662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50165">
              <a:lnSpc>
                <a:spcPct val="100000"/>
              </a:lnSpc>
              <a:spcBef>
                <a:spcPts val="215"/>
              </a:spcBef>
            </a:pPr>
            <a:r>
              <a:rPr dirty="0" sz="500" spc="45">
                <a:latin typeface="Times New Roman"/>
                <a:cs typeface="Times New Roman"/>
              </a:rPr>
              <a:t>4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05828" y="1582486"/>
            <a:ext cx="1062355" cy="22288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38100" marR="30480" indent="88265">
              <a:lnSpc>
                <a:spcPts val="720"/>
              </a:lnSpc>
              <a:spcBef>
                <a:spcPts val="220"/>
              </a:spcBef>
            </a:pPr>
            <a:r>
              <a:rPr dirty="0" sz="700" spc="-10">
                <a:latin typeface="Times New Roman"/>
                <a:cs typeface="Times New Roman"/>
              </a:rPr>
              <a:t>conn.send(data+b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dirty="0" baseline="-7936" sz="1050" spc="-15">
                <a:solidFill>
                  <a:srgbClr val="C80000"/>
                </a:solidFill>
                <a:latin typeface="Times New Roman"/>
                <a:cs typeface="Times New Roman"/>
              </a:rPr>
              <a:t>*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dirty="0" sz="700" spc="-10">
                <a:latin typeface="Times New Roman"/>
                <a:cs typeface="Times New Roman"/>
              </a:rPr>
              <a:t>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conn.close()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829549" y="1673583"/>
            <a:ext cx="1012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close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47294" y="1882729"/>
            <a:ext cx="719455" cy="2736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1160"/>
              </a:lnSpc>
              <a:spcBef>
                <a:spcPts val="9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455">
                <a:latin typeface="Times New Roman"/>
                <a:cs typeface="Times New Roman"/>
              </a:rPr>
              <a:t> </a:t>
            </a:r>
            <a:r>
              <a:rPr dirty="0" sz="700" spc="85" b="1">
                <a:solidFill>
                  <a:srgbClr val="FF0059"/>
                </a:solidFill>
                <a:latin typeface="Times New Roman"/>
                <a:cs typeface="Times New Roman"/>
              </a:rPr>
              <a:t>class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75">
                <a:latin typeface="Times New Roman"/>
                <a:cs typeface="Times New Roman"/>
              </a:rPr>
              <a:t>Client: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43102" y="2115390"/>
            <a:ext cx="3048000" cy="496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80">
                <a:latin typeface="Times New Roman"/>
                <a:cs typeface="Times New Roman"/>
              </a:rPr>
              <a:t>run(self):</a:t>
            </a:r>
            <a:endParaRPr sz="700">
              <a:latin typeface="Times New Roman"/>
              <a:cs typeface="Times New Roman"/>
            </a:endParaRPr>
          </a:p>
          <a:p>
            <a:pPr marL="102870">
              <a:lnSpc>
                <a:spcPts val="715"/>
              </a:lnSpc>
            </a:pPr>
            <a:r>
              <a:rPr dirty="0" sz="700" spc="140">
                <a:latin typeface="Times New Roman"/>
                <a:cs typeface="Times New Roman"/>
              </a:rPr>
              <a:t>s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6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socket(AF_INET,</a:t>
            </a:r>
            <a:r>
              <a:rPr dirty="0" sz="700" spc="155"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SOCK_STREAM)</a:t>
            </a:r>
            <a:endParaRPr sz="700">
              <a:latin typeface="Times New Roman"/>
              <a:cs typeface="Times New Roman"/>
            </a:endParaRPr>
          </a:p>
          <a:p>
            <a:pPr marL="102870">
              <a:lnSpc>
                <a:spcPts val="715"/>
              </a:lnSpc>
            </a:pPr>
            <a:r>
              <a:rPr dirty="0" sz="700">
                <a:latin typeface="Times New Roman"/>
                <a:cs typeface="Times New Roman"/>
              </a:rPr>
              <a:t>s.connect((HOST,</a:t>
            </a:r>
            <a:r>
              <a:rPr dirty="0" sz="700" spc="14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PORT))</a:t>
            </a:r>
            <a:r>
              <a:rPr dirty="0" sz="700" spc="155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dirty="0" sz="70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(block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until</a:t>
            </a:r>
            <a:r>
              <a:rPr dirty="0" sz="700" spc="10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accepted)</a:t>
            </a:r>
            <a:endParaRPr sz="700">
              <a:latin typeface="Times New Roman"/>
              <a:cs typeface="Times New Roman"/>
            </a:endParaRPr>
          </a:p>
          <a:p>
            <a:pPr marL="102870">
              <a:lnSpc>
                <a:spcPts val="715"/>
              </a:lnSpc>
            </a:pPr>
            <a:r>
              <a:rPr dirty="0" sz="700" spc="60">
                <a:latin typeface="Times New Roman"/>
                <a:cs typeface="Times New Roman"/>
              </a:rPr>
              <a:t>s.send(b</a:t>
            </a:r>
            <a:r>
              <a:rPr dirty="0" sz="700" spc="60">
                <a:solidFill>
                  <a:srgbClr val="C80000"/>
                </a:solidFill>
                <a:latin typeface="Times New Roman"/>
                <a:cs typeface="Times New Roman"/>
              </a:rPr>
              <a:t>"Hello,</a:t>
            </a:r>
            <a:r>
              <a:rPr dirty="0" sz="700" spc="95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world"</a:t>
            </a:r>
            <a:r>
              <a:rPr dirty="0" sz="700" spc="50">
                <a:latin typeface="Times New Roman"/>
                <a:cs typeface="Times New Roman"/>
              </a:rPr>
              <a:t>)</a:t>
            </a:r>
            <a:r>
              <a:rPr dirty="0" sz="700" spc="114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same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endParaRPr sz="700">
              <a:latin typeface="Times New Roman"/>
              <a:cs typeface="Times New Roman"/>
            </a:endParaRPr>
          </a:p>
          <a:p>
            <a:pPr marL="100330">
              <a:lnSpc>
                <a:spcPts val="780"/>
              </a:lnSpc>
              <a:tabLst>
                <a:tab pos="1165860" algn="l"/>
              </a:tabLst>
            </a:pPr>
            <a:r>
              <a:rPr dirty="0" sz="700" spc="80">
                <a:latin typeface="Times New Roman"/>
                <a:cs typeface="Times New Roman"/>
              </a:rPr>
              <a:t>data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10">
                <a:latin typeface="Times New Roman"/>
                <a:cs typeface="Times New Roman"/>
              </a:rPr>
              <a:t> </a:t>
            </a:r>
            <a:r>
              <a:rPr dirty="0" sz="700" spc="45">
                <a:latin typeface="Times New Roman"/>
                <a:cs typeface="Times New Roman"/>
              </a:rPr>
              <a:t>s.recv(1024)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35" i="1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47294" y="2125513"/>
            <a:ext cx="63500" cy="75438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500" spc="4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30923" y="2570876"/>
            <a:ext cx="524510" cy="31432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algn="just" marL="15240" marR="5080" indent="-3175">
              <a:lnSpc>
                <a:spcPts val="720"/>
              </a:lnSpc>
              <a:spcBef>
                <a:spcPts val="220"/>
              </a:spcBef>
            </a:pPr>
            <a:r>
              <a:rPr dirty="0" sz="700" spc="5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700" spc="55">
                <a:latin typeface="Times New Roman"/>
                <a:cs typeface="Times New Roman"/>
              </a:rPr>
              <a:t>(data) s.send(b</a:t>
            </a:r>
            <a:r>
              <a:rPr dirty="0" sz="700" spc="55">
                <a:solidFill>
                  <a:srgbClr val="C80000"/>
                </a:solidFill>
                <a:latin typeface="Times New Roman"/>
                <a:cs typeface="Times New Roman"/>
              </a:rPr>
              <a:t>""</a:t>
            </a:r>
            <a:r>
              <a:rPr dirty="0" sz="700" spc="55">
                <a:latin typeface="Times New Roman"/>
                <a:cs typeface="Times New Roman"/>
              </a:rPr>
              <a:t>) </a:t>
            </a:r>
            <a:r>
              <a:rPr dirty="0" sz="700" spc="80">
                <a:latin typeface="Times New Roman"/>
                <a:cs typeface="Times New Roman"/>
              </a:rPr>
              <a:t>s.close()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696694" y="2570876"/>
            <a:ext cx="1188720" cy="31432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what</a:t>
            </a:r>
            <a:r>
              <a:rPr dirty="0" sz="70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you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received</a:t>
            </a:r>
            <a:r>
              <a:rPr dirty="0" sz="700" spc="5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45" i="1">
                <a:solidFill>
                  <a:srgbClr val="009600"/>
                </a:solidFill>
                <a:latin typeface="Times New Roman"/>
                <a:cs typeface="Times New Roman"/>
              </a:rPr>
              <a:t>tell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close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close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9" name="object 1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3467" y="3349927"/>
            <a:ext cx="11614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3" action="ppaction://hlinksldjump"/>
              </a:rPr>
              <a:t>Simple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transient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messaging</a:t>
            </a:r>
            <a:r>
              <a:rPr dirty="0" sz="500" spc="-2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with</a:t>
            </a:r>
            <a:r>
              <a:rPr dirty="0" sz="500" spc="-2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sockets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82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Making</a:t>
            </a:r>
            <a:r>
              <a:rPr dirty="0" spc="-35"/>
              <a:t> </a:t>
            </a:r>
            <a:r>
              <a:rPr dirty="0" spc="-10"/>
              <a:t>sockets</a:t>
            </a:r>
            <a:r>
              <a:rPr dirty="0" spc="-30"/>
              <a:t> </a:t>
            </a:r>
            <a:r>
              <a:rPr dirty="0"/>
              <a:t>easier</a:t>
            </a:r>
            <a:r>
              <a:rPr dirty="0" spc="-30"/>
              <a:t> </a:t>
            </a:r>
            <a:r>
              <a:rPr dirty="0"/>
              <a:t>to</a:t>
            </a:r>
            <a:r>
              <a:rPr dirty="0" spc="-30"/>
              <a:t> </a:t>
            </a:r>
            <a:r>
              <a:rPr dirty="0"/>
              <a:t>work</a:t>
            </a:r>
            <a:r>
              <a:rPr dirty="0" spc="-30"/>
              <a:t> </a:t>
            </a:r>
            <a:r>
              <a:rPr dirty="0" spc="-20"/>
              <a:t>with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428" y="499476"/>
            <a:ext cx="3869054" cy="215392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209" marR="180975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Sockets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rather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level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programming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mistakes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easily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made. </a:t>
            </a:r>
            <a:r>
              <a:rPr dirty="0" sz="900" spc="-20">
                <a:latin typeface="Arial"/>
                <a:cs typeface="Arial"/>
              </a:rPr>
              <a:t>However,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way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often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(such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client-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setting).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4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Alternative:</a:t>
            </a:r>
            <a:r>
              <a:rPr dirty="0" sz="1000" spc="-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ZeroMQ</a:t>
            </a:r>
            <a:endParaRPr sz="1000">
              <a:latin typeface="Arial"/>
              <a:cs typeface="Arial"/>
            </a:endParaRPr>
          </a:p>
          <a:p>
            <a:pPr marL="29209" marR="17780">
              <a:lnSpc>
                <a:spcPct val="111600"/>
              </a:lnSpc>
              <a:spcBef>
                <a:spcPts val="15"/>
              </a:spcBef>
            </a:pPr>
            <a:r>
              <a:rPr dirty="0" sz="900">
                <a:latin typeface="Arial"/>
                <a:cs typeface="Arial"/>
              </a:rPr>
              <a:t>Provides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higher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level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expression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pairing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sockets: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sending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corresponding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process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receiving </a:t>
            </a:r>
            <a:r>
              <a:rPr dirty="0" sz="900">
                <a:latin typeface="Arial"/>
                <a:cs typeface="Arial"/>
              </a:rPr>
              <a:t>messages.</a:t>
            </a:r>
            <a:r>
              <a:rPr dirty="0" sz="900" spc="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10">
                <a:latin typeface="Arial"/>
                <a:cs typeface="Arial"/>
              </a:rPr>
              <a:t> communication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asynchronous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patterns</a:t>
            </a:r>
            <a:endParaRPr sz="1000">
              <a:latin typeface="Arial"/>
              <a:cs typeface="Arial"/>
            </a:endParaRPr>
          </a:p>
          <a:p>
            <a:pPr marL="282575" indent="-12128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 spc="-10">
                <a:latin typeface="Arial"/>
                <a:cs typeface="Arial"/>
              </a:rPr>
              <a:t>Request-reply</a:t>
            </a:r>
            <a:endParaRPr sz="900">
              <a:latin typeface="Arial"/>
              <a:cs typeface="Arial"/>
            </a:endParaRPr>
          </a:p>
          <a:p>
            <a:pPr marL="282575" indent="-12128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 spc="-10">
                <a:latin typeface="Arial"/>
                <a:cs typeface="Arial"/>
              </a:rPr>
              <a:t>Publish-subscribe</a:t>
            </a:r>
            <a:endParaRPr sz="900">
              <a:latin typeface="Arial"/>
              <a:cs typeface="Arial"/>
            </a:endParaRPr>
          </a:p>
          <a:p>
            <a:pPr marL="282575" indent="-12128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dirty="0" sz="900" spc="-10">
                <a:latin typeface="Arial"/>
                <a:cs typeface="Arial"/>
              </a:rPr>
              <a:t>Pipeline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88836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 transient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97091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Request-reply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3425" y="591699"/>
            <a:ext cx="721995" cy="32829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204">
                <a:latin typeface="Times New Roman"/>
                <a:cs typeface="Times New Roman"/>
              </a:rPr>
              <a:t> 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700" spc="12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-25">
                <a:latin typeface="Times New Roman"/>
                <a:cs typeface="Times New Roman"/>
              </a:rPr>
              <a:t>zmq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80"/>
              </a:spcBef>
            </a:pPr>
            <a:r>
              <a:rPr dirty="0" sz="500" spc="4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3</a:t>
            </a:r>
            <a:r>
              <a:rPr dirty="0" sz="500" spc="459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85">
                <a:latin typeface="Times New Roman"/>
                <a:cs typeface="Times New Roman"/>
              </a:rPr>
              <a:t>server():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70065" y="879160"/>
            <a:ext cx="1971039" cy="104266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5565">
              <a:lnSpc>
                <a:spcPts val="780"/>
              </a:lnSpc>
              <a:spcBef>
                <a:spcPts val="95"/>
              </a:spcBef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4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65">
                <a:latin typeface="Times New Roman"/>
                <a:cs typeface="Times New Roman"/>
              </a:rPr>
              <a:t>context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zmq.Context()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15"/>
              </a:lnSpc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5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260">
                <a:latin typeface="Times New Roman"/>
                <a:cs typeface="Times New Roman"/>
              </a:rPr>
              <a:t> 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context.socket(zmq.REP)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80"/>
              </a:lnSpc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6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50">
                <a:latin typeface="Times New Roman"/>
                <a:cs typeface="Times New Roman"/>
              </a:rPr>
              <a:t>socket.bind(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"tcp://</a:t>
            </a:r>
            <a:r>
              <a:rPr dirty="0" baseline="-7936" sz="1050" spc="75">
                <a:solidFill>
                  <a:srgbClr val="C80000"/>
                </a:solidFill>
                <a:latin typeface="Times New Roman"/>
                <a:cs typeface="Times New Roman"/>
              </a:rPr>
              <a:t>*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:12345"</a:t>
            </a:r>
            <a:r>
              <a:rPr dirty="0" sz="700" spc="50">
                <a:latin typeface="Times New Roman"/>
                <a:cs typeface="Times New Roman"/>
              </a:rPr>
              <a:t>)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560"/>
              </a:lnSpc>
              <a:spcBef>
                <a:spcPts val="80"/>
              </a:spcBef>
            </a:pPr>
            <a:r>
              <a:rPr dirty="0" sz="500" spc="45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75565">
              <a:lnSpc>
                <a:spcPts val="735"/>
              </a:lnSpc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8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30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True: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15"/>
              </a:lnSpc>
              <a:tabLst>
                <a:tab pos="358775" algn="l"/>
              </a:tabLst>
            </a:pPr>
            <a:r>
              <a:rPr dirty="0" sz="500" spc="-50">
                <a:latin typeface="Times New Roman"/>
                <a:cs typeface="Times New Roman"/>
              </a:rPr>
              <a:t>9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>
                <a:latin typeface="Times New Roman"/>
                <a:cs typeface="Times New Roman"/>
              </a:rPr>
              <a:t>message</a:t>
            </a:r>
            <a:r>
              <a:rPr dirty="0" sz="700" spc="16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60">
                <a:latin typeface="Times New Roman"/>
                <a:cs typeface="Times New Roman"/>
              </a:rPr>
              <a:t> </a:t>
            </a:r>
            <a:r>
              <a:rPr dirty="0" sz="700" spc="60">
                <a:latin typeface="Times New Roman"/>
                <a:cs typeface="Times New Roman"/>
              </a:rPr>
              <a:t>socket.recv()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15"/>
              </a:lnSpc>
              <a:tabLst>
                <a:tab pos="360680" algn="l"/>
              </a:tabLst>
            </a:pPr>
            <a:r>
              <a:rPr dirty="0" sz="500" spc="-25">
                <a:latin typeface="Times New Roman"/>
                <a:cs typeface="Times New Roman"/>
              </a:rPr>
              <a:t>10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175" b="1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5" b="1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dirty="0" sz="700" spc="8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-20">
                <a:solidFill>
                  <a:srgbClr val="C80000"/>
                </a:solidFill>
                <a:latin typeface="Times New Roman"/>
                <a:cs typeface="Times New Roman"/>
              </a:rPr>
              <a:t>"STOP"</a:t>
            </a:r>
            <a:r>
              <a:rPr dirty="0" sz="700" spc="85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100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7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45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700" spc="45">
                <a:latin typeface="Times New Roman"/>
                <a:cs typeface="Times New Roman"/>
              </a:rPr>
              <a:t>(message):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15"/>
              </a:lnSpc>
              <a:tabLst>
                <a:tab pos="447675" algn="l"/>
              </a:tabLst>
            </a:pPr>
            <a:r>
              <a:rPr dirty="0" sz="500" spc="-25">
                <a:latin typeface="Times New Roman"/>
                <a:cs typeface="Times New Roman"/>
              </a:rPr>
              <a:t>11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80">
                <a:latin typeface="Times New Roman"/>
                <a:cs typeface="Times New Roman"/>
              </a:rPr>
              <a:t>reply</a:t>
            </a:r>
            <a:r>
              <a:rPr dirty="0" sz="700" spc="38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395">
                <a:latin typeface="Times New Roman"/>
                <a:cs typeface="Times New Roman"/>
              </a:rPr>
              <a:t> </a:t>
            </a:r>
            <a:r>
              <a:rPr dirty="0" sz="700" spc="-10" b="1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dirty="0" sz="700" spc="-10">
                <a:latin typeface="Times New Roman"/>
                <a:cs typeface="Times New Roman"/>
              </a:rPr>
              <a:t>(message.decode())+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’</a:t>
            </a:r>
            <a:r>
              <a:rPr dirty="0" baseline="-7936" sz="1050" spc="-15">
                <a:solidFill>
                  <a:srgbClr val="C80000"/>
                </a:solidFill>
                <a:latin typeface="Times New Roman"/>
                <a:cs typeface="Times New Roman"/>
              </a:rPr>
              <a:t>*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’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15"/>
              </a:lnSpc>
              <a:tabLst>
                <a:tab pos="447675" algn="l"/>
              </a:tabLst>
            </a:pPr>
            <a:r>
              <a:rPr dirty="0" sz="500" spc="-25">
                <a:latin typeface="Times New Roman"/>
                <a:cs typeface="Times New Roman"/>
              </a:rPr>
              <a:t>12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50">
                <a:latin typeface="Times New Roman"/>
                <a:cs typeface="Times New Roman"/>
              </a:rPr>
              <a:t>socket.send(reply.encode())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15"/>
              </a:lnSpc>
              <a:tabLst>
                <a:tab pos="359410" algn="l"/>
              </a:tabLst>
            </a:pPr>
            <a:r>
              <a:rPr dirty="0" sz="500" spc="-25">
                <a:latin typeface="Times New Roman"/>
                <a:cs typeface="Times New Roman"/>
              </a:rPr>
              <a:t>13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85" b="1">
                <a:solidFill>
                  <a:srgbClr val="FF0059"/>
                </a:solidFill>
                <a:latin typeface="Times New Roman"/>
                <a:cs typeface="Times New Roman"/>
              </a:rPr>
              <a:t>else</a:t>
            </a:r>
            <a:r>
              <a:rPr dirty="0" sz="700" spc="85">
                <a:latin typeface="Times New Roman"/>
                <a:cs typeface="Times New Roman"/>
              </a:rPr>
              <a:t>: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80"/>
              </a:lnSpc>
              <a:tabLst>
                <a:tab pos="447675" algn="l"/>
              </a:tabLst>
            </a:pPr>
            <a:r>
              <a:rPr dirty="0" sz="500" spc="-25">
                <a:latin typeface="Times New Roman"/>
                <a:cs typeface="Times New Roman"/>
              </a:rPr>
              <a:t>14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-10" b="1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202802" y="970257"/>
            <a:ext cx="110045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create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reply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35" i="1">
                <a:solidFill>
                  <a:srgbClr val="009600"/>
                </a:solidFill>
                <a:latin typeface="Times New Roman"/>
                <a:cs typeface="Times New Roman"/>
              </a:rPr>
              <a:t>address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177389" y="1334645"/>
            <a:ext cx="1284605" cy="405130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38100" marR="30480">
              <a:lnSpc>
                <a:spcPts val="720"/>
              </a:lnSpc>
              <a:spcBef>
                <a:spcPts val="220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wait</a:t>
            </a:r>
            <a:r>
              <a:rPr dirty="0" sz="70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05" i="1">
                <a:solidFill>
                  <a:srgbClr val="009600"/>
                </a:solidFill>
                <a:latin typeface="Times New Roman"/>
                <a:cs typeface="Times New Roman"/>
              </a:rPr>
              <a:t>for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incoming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#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95" i="1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not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05" i="1">
                <a:solidFill>
                  <a:srgbClr val="009600"/>
                </a:solidFill>
                <a:latin typeface="Times New Roman"/>
                <a:cs typeface="Times New Roman"/>
              </a:rPr>
              <a:t>stop...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650"/>
              </a:lnSpc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append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r>
              <a:rPr dirty="0" baseline="-7936" sz="1050" spc="97" i="1">
                <a:solidFill>
                  <a:srgbClr val="009600"/>
                </a:solidFill>
                <a:latin typeface="Times New Roman"/>
                <a:cs typeface="Times New Roman"/>
              </a:rPr>
              <a:t>*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"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80"/>
              </a:lnSpc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95" i="1">
                <a:solidFill>
                  <a:srgbClr val="009600"/>
                </a:solidFill>
                <a:latin typeface="Times New Roman"/>
                <a:cs typeface="Times New Roman"/>
              </a:rPr>
              <a:t>it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away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(encoded)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02789" y="1790143"/>
            <a:ext cx="123253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break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out</a:t>
            </a:r>
            <a:r>
              <a:rPr dirty="0" sz="70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of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loop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25" i="1">
                <a:solidFill>
                  <a:srgbClr val="009600"/>
                </a:solidFill>
                <a:latin typeface="Times New Roman"/>
                <a:cs typeface="Times New Roman"/>
              </a:rPr>
              <a:t>end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95465" y="1906545"/>
            <a:ext cx="760095" cy="1974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560"/>
              </a:lnSpc>
              <a:spcBef>
                <a:spcPts val="95"/>
              </a:spcBef>
            </a:pPr>
            <a:r>
              <a:rPr dirty="0" sz="500" spc="-25">
                <a:latin typeface="Times New Roman"/>
                <a:cs typeface="Times New Roman"/>
              </a:rPr>
              <a:t>15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16</a:t>
            </a:r>
            <a:r>
              <a:rPr dirty="0" sz="500" spc="490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9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100">
                <a:latin typeface="Times New Roman"/>
                <a:cs typeface="Times New Roman"/>
              </a:rPr>
              <a:t>client():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28116" y="2063435"/>
            <a:ext cx="283083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>
                <a:latin typeface="Times New Roman"/>
                <a:cs typeface="Times New Roman"/>
              </a:rPr>
              <a:t>context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zmq.Context()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  <a:tabLst>
                <a:tab pos="1786889" algn="l"/>
              </a:tabLst>
            </a:pP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4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context.socket(zmq.REQ)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request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95465" y="2073557"/>
            <a:ext cx="101600" cy="75438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500" spc="-25">
                <a:latin typeface="Times New Roman"/>
                <a:cs typeface="Times New Roman"/>
              </a:rPr>
              <a:t>17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20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21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22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23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24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28269" y="2336726"/>
            <a:ext cx="28314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0">
                <a:latin typeface="Times New Roman"/>
                <a:cs typeface="Times New Roman"/>
              </a:rPr>
              <a:t>socket.connect(</a:t>
            </a:r>
            <a:r>
              <a:rPr dirty="0" sz="700" spc="60">
                <a:solidFill>
                  <a:srgbClr val="C80000"/>
                </a:solidFill>
                <a:latin typeface="Times New Roman"/>
                <a:cs typeface="Times New Roman"/>
              </a:rPr>
              <a:t>"tcp://localhost:12345"</a:t>
            </a:r>
            <a:r>
              <a:rPr dirty="0" sz="700" spc="60">
                <a:latin typeface="Times New Roman"/>
                <a:cs typeface="Times New Roman"/>
              </a:rPr>
              <a:t>)</a:t>
            </a:r>
            <a:r>
              <a:rPr dirty="0" sz="700" spc="140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block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connected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28116" y="2427823"/>
            <a:ext cx="1233805" cy="405130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dirty="0" sz="700" spc="50">
                <a:latin typeface="Times New Roman"/>
                <a:cs typeface="Times New Roman"/>
              </a:rPr>
              <a:t>socket.send(b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"Hello</a:t>
            </a:r>
            <a:r>
              <a:rPr dirty="0" sz="700" spc="11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40">
                <a:solidFill>
                  <a:srgbClr val="C80000"/>
                </a:solidFill>
                <a:latin typeface="Times New Roman"/>
                <a:cs typeface="Times New Roman"/>
              </a:rPr>
              <a:t>world"</a:t>
            </a:r>
            <a:r>
              <a:rPr dirty="0" sz="700" spc="40">
                <a:latin typeface="Times New Roman"/>
                <a:cs typeface="Times New Roman"/>
              </a:rPr>
              <a:t>) </a:t>
            </a:r>
            <a:r>
              <a:rPr dirty="0" sz="700">
                <a:latin typeface="Times New Roman"/>
                <a:cs typeface="Times New Roman"/>
              </a:rPr>
              <a:t>message</a:t>
            </a:r>
            <a:r>
              <a:rPr dirty="0" sz="700" spc="16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60">
                <a:latin typeface="Times New Roman"/>
                <a:cs typeface="Times New Roman"/>
              </a:rPr>
              <a:t> </a:t>
            </a:r>
            <a:r>
              <a:rPr dirty="0" sz="700" spc="60">
                <a:latin typeface="Times New Roman"/>
                <a:cs typeface="Times New Roman"/>
              </a:rPr>
              <a:t>socket.recv() </a:t>
            </a:r>
            <a:r>
              <a:rPr dirty="0" sz="700" spc="-10">
                <a:latin typeface="Times New Roman"/>
                <a:cs typeface="Times New Roman"/>
              </a:rPr>
              <a:t>socket.send(b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"STOP"</a:t>
            </a:r>
            <a:r>
              <a:rPr dirty="0" sz="700" spc="-10">
                <a:latin typeface="Times New Roman"/>
                <a:cs typeface="Times New Roman"/>
              </a:rPr>
              <a:t>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 spc="3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700" spc="35">
                <a:latin typeface="Times New Roman"/>
                <a:cs typeface="Times New Roman"/>
              </a:rPr>
              <a:t>(message.decode())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202789" y="2427823"/>
            <a:ext cx="1012190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700">
              <a:latin typeface="Times New Roman"/>
              <a:cs typeface="Times New Roman"/>
            </a:endParaRPr>
          </a:p>
          <a:p>
            <a:pPr marL="12700" marR="5080">
              <a:lnSpc>
                <a:spcPts val="720"/>
              </a:lnSpc>
              <a:spcBef>
                <a:spcPts val="6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block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35" i="1">
                <a:solidFill>
                  <a:srgbClr val="009600"/>
                </a:solidFill>
                <a:latin typeface="Times New Roman"/>
                <a:cs typeface="Times New Roman"/>
              </a:rPr>
              <a:t>response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45" i="1">
                <a:solidFill>
                  <a:srgbClr val="009600"/>
                </a:solidFill>
                <a:latin typeface="Times New Roman"/>
                <a:cs typeface="Times New Roman"/>
              </a:rPr>
              <a:t>tell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stop</a:t>
            </a:r>
            <a:r>
              <a:rPr dirty="0" sz="700" spc="5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8" name="object 1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53467" y="3349927"/>
            <a:ext cx="88836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 transient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2301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Publish-subscribe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3425" y="605868"/>
            <a:ext cx="1122045" cy="4051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204">
                <a:latin typeface="Times New Roman"/>
                <a:cs typeface="Times New Roman"/>
              </a:rPr>
              <a:t> 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700" spc="10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40">
                <a:latin typeface="Times New Roman"/>
                <a:cs typeface="Times New Roman"/>
              </a:rPr>
              <a:t>multiprocessing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500">
                <a:latin typeface="Times New Roman"/>
                <a:cs typeface="Times New Roman"/>
              </a:rPr>
              <a:t>2</a:t>
            </a:r>
            <a:r>
              <a:rPr dirty="0" sz="500" spc="204">
                <a:latin typeface="Times New Roman"/>
                <a:cs typeface="Times New Roman"/>
              </a:rPr>
              <a:t> 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700" spc="1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zmq,</a:t>
            </a:r>
            <a:r>
              <a:rPr dirty="0" sz="700" spc="145">
                <a:latin typeface="Times New Roman"/>
                <a:cs typeface="Times New Roman"/>
              </a:rPr>
              <a:t> </a:t>
            </a:r>
            <a:r>
              <a:rPr dirty="0" sz="700" spc="40">
                <a:latin typeface="Times New Roman"/>
                <a:cs typeface="Times New Roman"/>
              </a:rPr>
              <a:t>time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80"/>
              </a:spcBef>
            </a:pPr>
            <a:r>
              <a:rPr dirty="0" sz="500" spc="45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4</a:t>
            </a:r>
            <a:r>
              <a:rPr dirty="0" sz="500" spc="459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85">
                <a:latin typeface="Times New Roman"/>
                <a:cs typeface="Times New Roman"/>
              </a:rPr>
              <a:t>server():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70065" y="970257"/>
            <a:ext cx="1751330" cy="7645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5565">
              <a:lnSpc>
                <a:spcPts val="780"/>
              </a:lnSpc>
              <a:spcBef>
                <a:spcPts val="95"/>
              </a:spcBef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5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65">
                <a:latin typeface="Times New Roman"/>
                <a:cs typeface="Times New Roman"/>
              </a:rPr>
              <a:t>context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zmq.Context()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15"/>
              </a:lnSpc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6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229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229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context.socket(zmq.PUB)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15"/>
              </a:lnSpc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7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50">
                <a:latin typeface="Times New Roman"/>
                <a:cs typeface="Times New Roman"/>
              </a:rPr>
              <a:t>socket.bind(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"tcp://</a:t>
            </a:r>
            <a:r>
              <a:rPr dirty="0" baseline="-7936" sz="1050" spc="75">
                <a:solidFill>
                  <a:srgbClr val="C80000"/>
                </a:solidFill>
                <a:latin typeface="Times New Roman"/>
                <a:cs typeface="Times New Roman"/>
              </a:rPr>
              <a:t>*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:12345"</a:t>
            </a:r>
            <a:r>
              <a:rPr dirty="0" sz="700" spc="50">
                <a:latin typeface="Times New Roman"/>
                <a:cs typeface="Times New Roman"/>
              </a:rPr>
              <a:t>)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15"/>
              </a:lnSpc>
              <a:tabLst>
                <a:tab pos="270510" algn="l"/>
              </a:tabLst>
            </a:pPr>
            <a:r>
              <a:rPr dirty="0" sz="500" spc="-50">
                <a:latin typeface="Times New Roman"/>
                <a:cs typeface="Times New Roman"/>
              </a:rPr>
              <a:t>8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30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True:</a:t>
            </a:r>
            <a:endParaRPr sz="700">
              <a:latin typeface="Times New Roman"/>
              <a:cs typeface="Times New Roman"/>
            </a:endParaRPr>
          </a:p>
          <a:p>
            <a:pPr marL="75565">
              <a:lnSpc>
                <a:spcPts val="715"/>
              </a:lnSpc>
              <a:tabLst>
                <a:tab pos="359410" algn="l"/>
              </a:tabLst>
            </a:pPr>
            <a:r>
              <a:rPr dirty="0" sz="500" spc="-50">
                <a:latin typeface="Times New Roman"/>
                <a:cs typeface="Times New Roman"/>
              </a:rPr>
              <a:t>9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60">
                <a:latin typeface="Times New Roman"/>
                <a:cs typeface="Times New Roman"/>
              </a:rPr>
              <a:t>time.sleep(5)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15"/>
              </a:lnSpc>
              <a:tabLst>
                <a:tab pos="361950" algn="l"/>
              </a:tabLst>
            </a:pPr>
            <a:r>
              <a:rPr dirty="0" sz="500" spc="-25">
                <a:latin typeface="Times New Roman"/>
                <a:cs typeface="Times New Roman"/>
              </a:rPr>
              <a:t>10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220">
                <a:latin typeface="Times New Roman"/>
                <a:cs typeface="Times New Roman"/>
              </a:rPr>
              <a:t>t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30">
                <a:solidFill>
                  <a:srgbClr val="C80000"/>
                </a:solidFill>
                <a:latin typeface="Times New Roman"/>
                <a:cs typeface="Times New Roman"/>
              </a:rPr>
              <a:t>"TIME</a:t>
            </a:r>
            <a:r>
              <a:rPr dirty="0" sz="700" spc="8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13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dirty="0" sz="700" spc="10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+</a:t>
            </a:r>
            <a:r>
              <a:rPr dirty="0" sz="700" spc="80">
                <a:latin typeface="Times New Roman"/>
                <a:cs typeface="Times New Roman"/>
              </a:rPr>
              <a:t> </a:t>
            </a:r>
            <a:r>
              <a:rPr dirty="0" sz="700" spc="50">
                <a:latin typeface="Times New Roman"/>
                <a:cs typeface="Times New Roman"/>
              </a:rPr>
              <a:t>time.asctime()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80"/>
              </a:lnSpc>
              <a:tabLst>
                <a:tab pos="359410" algn="l"/>
              </a:tabLst>
            </a:pPr>
            <a:r>
              <a:rPr dirty="0" sz="500" spc="-25">
                <a:latin typeface="Times New Roman"/>
                <a:cs typeface="Times New Roman"/>
              </a:rPr>
              <a:t>11</a:t>
            </a:r>
            <a:r>
              <a:rPr dirty="0" sz="500">
                <a:latin typeface="Times New Roman"/>
                <a:cs typeface="Times New Roman"/>
              </a:rPr>
              <a:t>	</a:t>
            </a:r>
            <a:r>
              <a:rPr dirty="0" sz="700" spc="55">
                <a:latin typeface="Times New Roman"/>
                <a:cs typeface="Times New Roman"/>
              </a:rPr>
              <a:t>socket.send(t.encode())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dirty="0" sz="500" spc="-25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291359" y="1061354"/>
            <a:ext cx="1277620" cy="22288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create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publisher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700" spc="5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35" i="1">
                <a:solidFill>
                  <a:srgbClr val="009600"/>
                </a:solidFill>
                <a:latin typeface="Times New Roman"/>
                <a:cs typeface="Times New Roman"/>
              </a:rPr>
              <a:t>address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291359" y="1334645"/>
            <a:ext cx="101219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wait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every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5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seconds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91359" y="1516852"/>
            <a:ext cx="118872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publish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current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time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95465" y="1699046"/>
            <a:ext cx="76009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latin typeface="Times New Roman"/>
                <a:cs typeface="Times New Roman"/>
              </a:rPr>
              <a:t>13</a:t>
            </a:r>
            <a:r>
              <a:rPr dirty="0" sz="500" spc="490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9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100">
                <a:latin typeface="Times New Roman"/>
                <a:cs typeface="Times New Roman"/>
              </a:rPr>
              <a:t>client():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28116" y="1790143"/>
            <a:ext cx="1764664" cy="3143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>
                <a:latin typeface="Times New Roman"/>
                <a:cs typeface="Times New Roman"/>
              </a:rPr>
              <a:t>context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zmq.Context()</a:t>
            </a:r>
            <a:endParaRPr sz="700">
              <a:latin typeface="Times New Roman"/>
              <a:cs typeface="Times New Roman"/>
            </a:endParaRPr>
          </a:p>
          <a:p>
            <a:pPr marL="12700" marR="5080">
              <a:lnSpc>
                <a:spcPts val="720"/>
              </a:lnSpc>
              <a:spcBef>
                <a:spcPts val="65"/>
              </a:spcBef>
            </a:pP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9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95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context.socket(zmq.SUB)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 spc="50">
                <a:latin typeface="Times New Roman"/>
                <a:cs typeface="Times New Roman"/>
              </a:rPr>
              <a:t>socket.connect(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"tcp://localhost:12345"</a:t>
            </a:r>
            <a:r>
              <a:rPr dirty="0" sz="700" spc="50">
                <a:latin typeface="Times New Roman"/>
                <a:cs typeface="Times New Roman"/>
              </a:rPr>
              <a:t>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291359" y="1881240"/>
            <a:ext cx="1277620" cy="22288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subscriber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socket #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28269" y="2063435"/>
            <a:ext cx="314134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socket.setsockopt(zmq.SUBSCRIBE,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b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"TIME"</a:t>
            </a:r>
            <a:r>
              <a:rPr dirty="0" sz="700">
                <a:latin typeface="Times New Roman"/>
                <a:cs typeface="Times New Roman"/>
              </a:rPr>
              <a:t>)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subscribe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25" i="1">
                <a:solidFill>
                  <a:srgbClr val="009600"/>
                </a:solidFill>
                <a:latin typeface="Times New Roman"/>
                <a:cs typeface="Times New Roman"/>
              </a:rPr>
              <a:t>TIME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messages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95465" y="1800266"/>
            <a:ext cx="101600" cy="75438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500" spc="-25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20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21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29221" y="2245629"/>
            <a:ext cx="185610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77595" algn="l"/>
              </a:tabLst>
            </a:pPr>
            <a:r>
              <a:rPr dirty="0" sz="700" spc="80" b="1">
                <a:solidFill>
                  <a:srgbClr val="FF0059"/>
                </a:solidFill>
                <a:latin typeface="Times New Roman"/>
                <a:cs typeface="Times New Roman"/>
              </a:rPr>
              <a:t>for</a:t>
            </a:r>
            <a:r>
              <a:rPr dirty="0" sz="700" spc="8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220">
                <a:latin typeface="Times New Roman"/>
                <a:cs typeface="Times New Roman"/>
              </a:rPr>
              <a:t>i</a:t>
            </a:r>
            <a:r>
              <a:rPr dirty="0" sz="700" spc="95">
                <a:latin typeface="Times New Roman"/>
                <a:cs typeface="Times New Roman"/>
              </a:rPr>
              <a:t> </a:t>
            </a:r>
            <a:r>
              <a:rPr dirty="0" sz="700" spc="100" b="1">
                <a:solidFill>
                  <a:srgbClr val="FF0059"/>
                </a:solidFill>
                <a:latin typeface="Times New Roman"/>
                <a:cs typeface="Times New Roman"/>
              </a:rPr>
              <a:t>in</a:t>
            </a:r>
            <a:r>
              <a:rPr dirty="0" sz="7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45" b="1">
                <a:solidFill>
                  <a:srgbClr val="FF0059"/>
                </a:solidFill>
                <a:latin typeface="Times New Roman"/>
                <a:cs typeface="Times New Roman"/>
              </a:rPr>
              <a:t>range</a:t>
            </a:r>
            <a:r>
              <a:rPr dirty="0" sz="700" spc="45">
                <a:latin typeface="Times New Roman"/>
                <a:cs typeface="Times New Roman"/>
              </a:rPr>
              <a:t>(5):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Five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iterations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17347" y="2336726"/>
            <a:ext cx="291909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0">
                <a:latin typeface="Times New Roman"/>
                <a:cs typeface="Times New Roman"/>
              </a:rPr>
              <a:t>time</a:t>
            </a:r>
            <a:r>
              <a:rPr dirty="0" sz="700" spc="10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70">
                <a:latin typeface="Times New Roman"/>
                <a:cs typeface="Times New Roman"/>
              </a:rPr>
              <a:t>socket.recv()</a:t>
            </a:r>
            <a:r>
              <a:rPr dirty="0" sz="700" spc="165">
                <a:latin typeface="Times New Roman"/>
                <a:cs typeface="Times New Roman"/>
              </a:rPr>
              <a:t> 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7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related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subscription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517055" y="2427823"/>
            <a:ext cx="1812289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55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700" spc="55">
                <a:latin typeface="Times New Roman"/>
                <a:cs typeface="Times New Roman"/>
              </a:rPr>
              <a:t>(time.decode())</a:t>
            </a:r>
            <a:r>
              <a:rPr dirty="0" sz="700" spc="465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print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20" name="object 20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53467" y="3349927"/>
            <a:ext cx="88836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 transient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5657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Pipeline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3425" y="605868"/>
            <a:ext cx="81026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459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producer():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33425" y="707088"/>
            <a:ext cx="63500" cy="75438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500" spc="4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28116" y="696965"/>
            <a:ext cx="1677670" cy="769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>
                <a:latin typeface="Times New Roman"/>
                <a:cs typeface="Times New Roman"/>
              </a:rPr>
              <a:t>context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zmq.Context()</a:t>
            </a:r>
            <a:endParaRPr sz="700">
              <a:latin typeface="Times New Roman"/>
              <a:cs typeface="Times New Roman"/>
            </a:endParaRPr>
          </a:p>
          <a:p>
            <a:pPr marL="12700" marR="50165">
              <a:lnSpc>
                <a:spcPts val="720"/>
              </a:lnSpc>
              <a:spcBef>
                <a:spcPts val="65"/>
              </a:spcBef>
            </a:pP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4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context.socket(zmq.PUSH)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 spc="50">
                <a:latin typeface="Times New Roman"/>
                <a:cs typeface="Times New Roman"/>
              </a:rPr>
              <a:t>socket.bind(</a:t>
            </a:r>
            <a:r>
              <a:rPr dirty="0" sz="700" spc="50">
                <a:solidFill>
                  <a:srgbClr val="C80000"/>
                </a:solidFill>
                <a:latin typeface="Times New Roman"/>
                <a:cs typeface="Times New Roman"/>
              </a:rPr>
              <a:t>"tcp://127.0.0.1:12345"</a:t>
            </a:r>
            <a:r>
              <a:rPr dirty="0" sz="700" spc="50">
                <a:latin typeface="Times New Roman"/>
                <a:cs typeface="Times New Roman"/>
              </a:rPr>
              <a:t>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  <a:spcBef>
                <a:spcPts val="585"/>
              </a:spcBef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30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True:</a:t>
            </a:r>
            <a:endParaRPr sz="700">
              <a:latin typeface="Times New Roman"/>
              <a:cs typeface="Times New Roman"/>
            </a:endParaRPr>
          </a:p>
          <a:p>
            <a:pPr marL="100965" marR="5080" indent="-635">
              <a:lnSpc>
                <a:spcPts val="720"/>
              </a:lnSpc>
              <a:spcBef>
                <a:spcPts val="65"/>
              </a:spcBef>
            </a:pPr>
            <a:r>
              <a:rPr dirty="0" sz="700">
                <a:latin typeface="Times New Roman"/>
                <a:cs typeface="Times New Roman"/>
              </a:rPr>
              <a:t>workload</a:t>
            </a:r>
            <a:r>
              <a:rPr dirty="0" sz="700" spc="18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80">
                <a:latin typeface="Times New Roman"/>
                <a:cs typeface="Times New Roman"/>
              </a:rPr>
              <a:t> </a:t>
            </a:r>
            <a:r>
              <a:rPr dirty="0" sz="700" spc="50">
                <a:latin typeface="Times New Roman"/>
                <a:cs typeface="Times New Roman"/>
              </a:rPr>
              <a:t>random.randint(1,</a:t>
            </a:r>
            <a:r>
              <a:rPr dirty="0" sz="700" spc="180">
                <a:latin typeface="Times New Roman"/>
                <a:cs typeface="Times New Roman"/>
              </a:rPr>
              <a:t> </a:t>
            </a:r>
            <a:r>
              <a:rPr dirty="0" sz="700" spc="30">
                <a:latin typeface="Times New Roman"/>
                <a:cs typeface="Times New Roman"/>
              </a:rPr>
              <a:t>100) </a:t>
            </a:r>
            <a:r>
              <a:rPr dirty="0" sz="700" spc="-10">
                <a:latin typeface="Times New Roman"/>
                <a:cs typeface="Times New Roman"/>
              </a:rPr>
              <a:t>socket.send(pickle.dumps(workload))</a:t>
            </a:r>
            <a:r>
              <a:rPr dirty="0" sz="700" spc="500">
                <a:latin typeface="Times New Roman"/>
                <a:cs typeface="Times New Roman"/>
              </a:rPr>
              <a:t>   </a:t>
            </a:r>
            <a:r>
              <a:rPr dirty="0" sz="700" spc="-10">
                <a:latin typeface="Times New Roman"/>
                <a:cs typeface="Times New Roman"/>
              </a:rPr>
              <a:t>time.sleep(workload/NWORKERS)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202789" y="788062"/>
            <a:ext cx="110045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push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35" i="1">
                <a:solidFill>
                  <a:srgbClr val="009600"/>
                </a:solidFill>
                <a:latin typeface="Times New Roman"/>
                <a:cs typeface="Times New Roman"/>
              </a:rPr>
              <a:t>address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02789" y="1152451"/>
            <a:ext cx="1410970" cy="3143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compute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workload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15"/>
              </a:lnSpc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workload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worker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balance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production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0" i="1">
                <a:solidFill>
                  <a:srgbClr val="009600"/>
                </a:solidFill>
                <a:latin typeface="Times New Roman"/>
                <a:cs typeface="Times New Roman"/>
              </a:rPr>
              <a:t>by</a:t>
            </a:r>
            <a:r>
              <a:rPr dirty="0" sz="700" spc="1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waiting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95465" y="1451060"/>
            <a:ext cx="847725" cy="1974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560"/>
              </a:lnSpc>
              <a:spcBef>
                <a:spcPts val="95"/>
              </a:spcBef>
            </a:pPr>
            <a:r>
              <a:rPr dirty="0" sz="500" spc="-25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11</a:t>
            </a:r>
            <a:r>
              <a:rPr dirty="0" sz="500" spc="490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95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0">
                <a:latin typeface="Times New Roman"/>
                <a:cs typeface="Times New Roman"/>
              </a:rPr>
              <a:t>worker(</a:t>
            </a:r>
            <a:r>
              <a:rPr dirty="0" sz="700" spc="50" b="1">
                <a:solidFill>
                  <a:srgbClr val="FF0059"/>
                </a:solidFill>
                <a:latin typeface="Times New Roman"/>
                <a:cs typeface="Times New Roman"/>
              </a:rPr>
              <a:t>id</a:t>
            </a:r>
            <a:r>
              <a:rPr dirty="0" sz="700" spc="50">
                <a:latin typeface="Times New Roman"/>
                <a:cs typeface="Times New Roman"/>
              </a:rPr>
              <a:t>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28116" y="1607949"/>
            <a:ext cx="10579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5">
                <a:latin typeface="Times New Roman"/>
                <a:cs typeface="Times New Roman"/>
              </a:rPr>
              <a:t>context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0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zmq.Context()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28269" y="1699046"/>
            <a:ext cx="278638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786889" algn="l"/>
              </a:tabLst>
            </a:pPr>
            <a:r>
              <a:rPr dirty="0" sz="700" spc="65">
                <a:latin typeface="Times New Roman"/>
                <a:cs typeface="Times New Roman"/>
              </a:rPr>
              <a:t>socket</a:t>
            </a:r>
            <a:r>
              <a:rPr dirty="0" sz="700" spc="45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context.socket(zmq.PULL)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create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00" i="1">
                <a:solidFill>
                  <a:srgbClr val="009600"/>
                </a:solidFill>
                <a:latin typeface="Times New Roman"/>
                <a:cs typeface="Times New Roman"/>
              </a:rPr>
              <a:t>pull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socket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28269" y="1790143"/>
            <a:ext cx="291973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60">
                <a:latin typeface="Times New Roman"/>
                <a:cs typeface="Times New Roman"/>
              </a:rPr>
              <a:t>socket.connect(</a:t>
            </a:r>
            <a:r>
              <a:rPr dirty="0" sz="700" spc="60">
                <a:solidFill>
                  <a:srgbClr val="C80000"/>
                </a:solidFill>
                <a:latin typeface="Times New Roman"/>
                <a:cs typeface="Times New Roman"/>
              </a:rPr>
              <a:t>"tcp://localhost:12345"</a:t>
            </a:r>
            <a:r>
              <a:rPr dirty="0" sz="700" spc="60">
                <a:latin typeface="Times New Roman"/>
                <a:cs typeface="Times New Roman"/>
              </a:rPr>
              <a:t>)</a:t>
            </a:r>
            <a:r>
              <a:rPr dirty="0" sz="700" spc="130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0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 the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producer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95465" y="1618072"/>
            <a:ext cx="101600" cy="66357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500" spc="-25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18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28485" y="1972338"/>
            <a:ext cx="1633855" cy="3143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30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True:</a:t>
            </a:r>
            <a:endParaRPr sz="700">
              <a:latin typeface="Times New Roman"/>
              <a:cs typeface="Times New Roman"/>
            </a:endParaRPr>
          </a:p>
          <a:p>
            <a:pPr marL="100965" marR="5080">
              <a:lnSpc>
                <a:spcPts val="720"/>
              </a:lnSpc>
              <a:spcBef>
                <a:spcPts val="65"/>
              </a:spcBef>
            </a:pPr>
            <a:r>
              <a:rPr dirty="0" sz="700">
                <a:latin typeface="Times New Roman"/>
                <a:cs typeface="Times New Roman"/>
              </a:rPr>
              <a:t>work</a:t>
            </a:r>
            <a:r>
              <a:rPr dirty="0" sz="700" spc="11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10">
                <a:latin typeface="Times New Roman"/>
                <a:cs typeface="Times New Roman"/>
              </a:rPr>
              <a:t> </a:t>
            </a:r>
            <a:r>
              <a:rPr dirty="0" sz="700" spc="60">
                <a:latin typeface="Times New Roman"/>
                <a:cs typeface="Times New Roman"/>
              </a:rPr>
              <a:t>pickle.loads(socket.recv()) </a:t>
            </a:r>
            <a:r>
              <a:rPr dirty="0" sz="700" spc="40">
                <a:latin typeface="Times New Roman"/>
                <a:cs typeface="Times New Roman"/>
              </a:rPr>
              <a:t>time.sleep(work)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247074" y="2063435"/>
            <a:ext cx="1277620" cy="22288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70" i="1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work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dirty="0" sz="70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5" i="1">
                <a:solidFill>
                  <a:srgbClr val="009600"/>
                </a:solidFill>
                <a:latin typeface="Times New Roman"/>
                <a:cs typeface="Times New Roman"/>
              </a:rPr>
              <a:t>source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pretend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20" i="1">
                <a:solidFill>
                  <a:srgbClr val="009600"/>
                </a:solidFill>
                <a:latin typeface="Times New Roman"/>
                <a:cs typeface="Times New Roman"/>
              </a:rPr>
              <a:t>work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9" name="object 1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3467" y="3349927"/>
            <a:ext cx="88836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 transient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53555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MPI: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lots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flexibility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2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needed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Representative</a:t>
            </a:r>
            <a:r>
              <a:rPr dirty="0" sz="10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691426" y="112584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691426" y="130954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691426" y="164636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691426" y="183008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691426" y="201380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691426" y="2197506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691426" y="253432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691426" y="2718041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 h="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14" name="object 14" descr=""/>
          <p:cNvGraphicFramePr>
            <a:graphicFrameLocks noGrp="1"/>
          </p:cNvGraphicFramePr>
          <p:nvPr/>
        </p:nvGraphicFramePr>
        <p:xfrm>
          <a:off x="413067" y="792022"/>
          <a:ext cx="3858260" cy="21348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98525"/>
                <a:gridCol w="2878454"/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Operation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BSEND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7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Append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outgoing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local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buffer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20">
                          <a:latin typeface="Times New Roman"/>
                          <a:cs typeface="Times New Roman"/>
                        </a:rPr>
                        <a:t>SEND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350520">
                        <a:lnSpc>
                          <a:spcPts val="121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copied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local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or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remote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buffer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SSEND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transmission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starts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52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90">
                          <a:latin typeface="Times New Roman"/>
                          <a:cs typeface="Times New Roman"/>
                        </a:rPr>
                        <a:t>SENDRECV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Send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reply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52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ISEND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Pass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reference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outgoing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message,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continue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52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ISSEND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220979">
                        <a:lnSpc>
                          <a:spcPts val="1210"/>
                        </a:lnSpc>
                        <a:spcBef>
                          <a:spcPts val="55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Pass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reference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outgoing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message,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wait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until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receipt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starts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20">
                          <a:latin typeface="Times New Roman"/>
                          <a:cs typeface="Times New Roman"/>
                        </a:rPr>
                        <a:t>RECV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dirty="0" sz="900" spc="-10">
                          <a:latin typeface="Arial"/>
                          <a:cs typeface="Arial"/>
                        </a:rPr>
                        <a:t>Receive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message;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block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if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there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none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52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70">
                          <a:latin typeface="Times New Roman"/>
                          <a:cs typeface="Times New Roman"/>
                        </a:rPr>
                        <a:t>MPI</a:t>
                      </a:r>
                      <a:r>
                        <a:rPr dirty="0" sz="1000" spc="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IRECV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73050">
                        <a:lnSpc>
                          <a:spcPts val="121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Check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if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there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incoming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message,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but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do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not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block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15" name="object 1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6" name="object 1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53467" y="3349927"/>
            <a:ext cx="88836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 transient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811020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Queue-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messaging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dirty="0" sz="10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possible</a:t>
            </a:r>
            <a:r>
              <a:rPr dirty="0" sz="10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combinations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9953" y="800862"/>
            <a:ext cx="326376" cy="184268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75968" y="800862"/>
            <a:ext cx="326376" cy="1842681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11984" y="815731"/>
            <a:ext cx="326376" cy="1829074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47999" y="815731"/>
            <a:ext cx="326376" cy="1826544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53467" y="3349927"/>
            <a:ext cx="126682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8" action="ppaction://hlinksldjump"/>
              </a:rPr>
              <a:t>Message-</a:t>
            </a:r>
            <a:r>
              <a:rPr dirty="0" sz="500">
                <a:latin typeface="Arial"/>
                <a:cs typeface="Arial"/>
                <a:hlinkClick r:id="rId8" action="ppaction://hlinksldjump"/>
              </a:rPr>
              <a:t>oriented</a:t>
            </a:r>
            <a:r>
              <a:rPr dirty="0" sz="500" spc="5"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8" action="ppaction://hlinksldjump"/>
              </a:rPr>
              <a:t>persistent</a:t>
            </a:r>
            <a:r>
              <a:rPr dirty="0" sz="500" spc="5">
                <a:latin typeface="Arial"/>
                <a:cs typeface="Arial"/>
                <a:hlinkClick r:id="rId8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8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82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Message-</a:t>
            </a:r>
            <a:r>
              <a:rPr dirty="0"/>
              <a:t>oriented</a:t>
            </a:r>
            <a:r>
              <a:rPr dirty="0" spc="-10"/>
              <a:t> middleware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547" y="499476"/>
            <a:ext cx="3904615" cy="75184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Asynchronous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persistent</a:t>
            </a:r>
            <a:r>
              <a:rPr dirty="0" sz="900" spc="-10">
                <a:latin typeface="Arial"/>
                <a:cs typeface="Arial"/>
              </a:rPr>
              <a:t> communication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through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support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10">
                <a:latin typeface="Arial"/>
                <a:cs typeface="Arial"/>
              </a:rPr>
              <a:t> middleware-level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queues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Queues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correspond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buffers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514883" y="1351115"/>
          <a:ext cx="3655060" cy="1400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4690"/>
                <a:gridCol w="2878455"/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Operation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dirty="0" sz="900" spc="-10" b="1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165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77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dirty="0" sz="1000" spc="-25">
                          <a:latin typeface="Times New Roman"/>
                          <a:cs typeface="Times New Roman"/>
                        </a:rPr>
                        <a:t>PUT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07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Append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specified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queue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2349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25">
                          <a:latin typeface="Times New Roman"/>
                          <a:cs typeface="Times New Roman"/>
                        </a:rPr>
                        <a:t>GET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368935">
                        <a:lnSpc>
                          <a:spcPts val="121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Block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until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specified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queue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nonempty,</a:t>
                      </a:r>
                      <a:r>
                        <a:rPr dirty="0" sz="9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and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remove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first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message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20">
                          <a:latin typeface="Times New Roman"/>
                          <a:cs typeface="Times New Roman"/>
                        </a:rPr>
                        <a:t>POLL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78105" marR="177165">
                        <a:lnSpc>
                          <a:spcPts val="121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Check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specified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queue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messages,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remove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first.</a:t>
                      </a:r>
                      <a:r>
                        <a:rPr dirty="0" sz="900" spc="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Never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block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1000" spc="-10">
                          <a:latin typeface="Times New Roman"/>
                          <a:cs typeface="Times New Roman"/>
                        </a:rPr>
                        <a:t>NOTIFY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77800">
                        <a:lnSpc>
                          <a:spcPts val="1210"/>
                        </a:lnSpc>
                        <a:spcBef>
                          <a:spcPts val="55"/>
                        </a:spcBef>
                      </a:pPr>
                      <a:r>
                        <a:rPr dirty="0" sz="900">
                          <a:latin typeface="Arial"/>
                          <a:cs typeface="Arial"/>
                        </a:rPr>
                        <a:t>Install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handler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to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be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called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when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a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message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900" spc="-2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put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into</a:t>
                      </a:r>
                      <a:r>
                        <a:rPr dirty="0" sz="900" spc="-3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>
                          <a:latin typeface="Arial"/>
                          <a:cs typeface="Arial"/>
                        </a:rPr>
                        <a:t>specified</a:t>
                      </a:r>
                      <a:r>
                        <a:rPr dirty="0" sz="900" spc="-2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900" spc="-10">
                          <a:latin typeface="Arial"/>
                          <a:cs typeface="Arial"/>
                        </a:rPr>
                        <a:t>queue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B="0" marT="698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6682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Message-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oriented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persistent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4147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20"/>
              <a:t>Low-</a:t>
            </a:r>
            <a:r>
              <a:rPr dirty="0" spc="-10"/>
              <a:t>level</a:t>
            </a:r>
            <a:r>
              <a:rPr dirty="0" spc="-20"/>
              <a:t> </a:t>
            </a:r>
            <a:r>
              <a:rPr dirty="0" spc="-10"/>
              <a:t>layers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1894" y="514774"/>
            <a:ext cx="3964304" cy="1779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Recap</a:t>
            </a:r>
            <a:endParaRPr sz="10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570"/>
              </a:spcBef>
              <a:buFont typeface="Menlo"/>
              <a:buChar char="•"/>
              <a:tabLst>
                <a:tab pos="291465" algn="l"/>
              </a:tabLst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Physical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contains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specification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implementation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bits,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and </a:t>
            </a:r>
            <a:r>
              <a:rPr dirty="0" sz="900">
                <a:latin typeface="Arial"/>
                <a:cs typeface="Arial"/>
              </a:rPr>
              <a:t>their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transmission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sender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0">
                <a:latin typeface="Arial"/>
                <a:cs typeface="Arial"/>
              </a:rPr>
              <a:t> receiver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buFont typeface="Menlo"/>
              <a:buChar char="•"/>
              <a:tabLst>
                <a:tab pos="2914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dirty="0" sz="900" spc="-10">
                <a:latin typeface="Arial"/>
                <a:cs typeface="Arial"/>
              </a:rPr>
              <a:t>: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prescribes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transmission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series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bits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frame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error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flow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control</a:t>
            </a:r>
            <a:endParaRPr sz="900">
              <a:latin typeface="Arial"/>
              <a:cs typeface="Arial"/>
            </a:endParaRPr>
          </a:p>
          <a:p>
            <a:pPr marL="290830" marR="97155" indent="-120650">
              <a:lnSpc>
                <a:spcPct val="111600"/>
              </a:lnSpc>
              <a:buFont typeface="Menlo"/>
              <a:buChar char="•"/>
              <a:tabLst>
                <a:tab pos="2914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describes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packets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network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computers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to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routed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8100" marR="51435">
              <a:lnSpc>
                <a:spcPts val="1210"/>
              </a:lnSpc>
              <a:spcBef>
                <a:spcPts val="40"/>
              </a:spcBef>
            </a:pP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distributed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systems,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lowest-level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interface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network layer.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500" spc="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82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General</a:t>
            </a:r>
            <a:r>
              <a:rPr dirty="0" spc="-65"/>
              <a:t> </a:t>
            </a:r>
            <a:r>
              <a:rPr dirty="0" spc="-10"/>
              <a:t>model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70520"/>
            <a:ext cx="3904615" cy="960119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Queue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managers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80"/>
              </a:spcBef>
            </a:pPr>
            <a:r>
              <a:rPr dirty="0" sz="900">
                <a:latin typeface="Arial"/>
                <a:cs typeface="Arial"/>
              </a:rPr>
              <a:t>Queues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managed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queue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managers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application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put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local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queue.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Getting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possible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extracting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local</a:t>
            </a:r>
            <a:r>
              <a:rPr dirty="0" sz="9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queue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queue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managers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route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8046" y="1534568"/>
            <a:ext cx="2858242" cy="1277036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126682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Message-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oriented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persistent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82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Message</a:t>
            </a:r>
            <a:r>
              <a:rPr dirty="0" spc="-55"/>
              <a:t> </a:t>
            </a:r>
            <a:r>
              <a:rPr dirty="0" spc="-10"/>
              <a:t>broker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499476"/>
            <a:ext cx="3946525" cy="143827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queuing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common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messaging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all </a:t>
            </a:r>
            <a:r>
              <a:rPr dirty="0" sz="900" spc="-10">
                <a:latin typeface="Arial"/>
                <a:cs typeface="Arial"/>
              </a:rPr>
              <a:t>applications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agree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format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(i.e.,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structure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data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representation)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50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handles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heterogeneity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MQ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70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 spc="-20">
                <a:latin typeface="Arial"/>
                <a:cs typeface="Arial"/>
              </a:rPr>
              <a:t>Transforms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incoming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target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format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 spc="-10">
                <a:latin typeface="Arial"/>
                <a:cs typeface="Arial"/>
              </a:rPr>
              <a:t>Very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often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gateway</a:t>
            </a:r>
            <a:endParaRPr sz="900">
              <a:latin typeface="Arial"/>
              <a:cs typeface="Arial"/>
            </a:endParaRPr>
          </a:p>
          <a:p>
            <a:pPr marL="278130" marR="16129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May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provide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subject-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routing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capabilities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(i.e.,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publish-subscribe </a:t>
            </a:r>
            <a:r>
              <a:rPr dirty="0" sz="900" spc="-10">
                <a:latin typeface="Arial"/>
                <a:cs typeface="Arial"/>
              </a:rPr>
              <a:t>capabilities)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26682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Message-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oriented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persistent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55016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dirty="0" sz="12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broker:</a:t>
            </a:r>
            <a:r>
              <a:rPr dirty="0" sz="1200" spc="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general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4193" y="562848"/>
            <a:ext cx="3299626" cy="1252270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126682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Message-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oriented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persistent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3822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dirty="0" spc="15"/>
              <a:t> </a:t>
            </a:r>
            <a:r>
              <a:rPr dirty="0" spc="-20"/>
              <a:t>AMQP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3547" y="499476"/>
            <a:ext cx="3908425" cy="649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Lack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standardization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Advanced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Message-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Queuing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intended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play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role</a:t>
            </a:r>
            <a:r>
              <a:rPr dirty="0" sz="900" spc="-25">
                <a:latin typeface="Arial"/>
                <a:cs typeface="Arial"/>
              </a:rPr>
              <a:t> as,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example,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TCP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networks: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protocol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high-level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with </a:t>
            </a:r>
            <a:r>
              <a:rPr dirty="0" sz="900" spc="-10">
                <a:latin typeface="Arial"/>
                <a:cs typeface="Arial"/>
              </a:rPr>
              <a:t>different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implementations.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0953" y="1254505"/>
            <a:ext cx="2646212" cy="1271562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347294" y="2611944"/>
            <a:ext cx="3916045" cy="649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algn="just"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Client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(stable)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connection</a:t>
            </a:r>
            <a:r>
              <a:rPr dirty="0" sz="900" spc="-10">
                <a:latin typeface="Arial"/>
                <a:cs typeface="Arial"/>
              </a:rPr>
              <a:t>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container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(possibly </a:t>
            </a:r>
            <a:r>
              <a:rPr dirty="0" sz="900">
                <a:latin typeface="Arial"/>
                <a:cs typeface="Arial"/>
              </a:rPr>
              <a:t>ephemeral)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one-way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channels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45">
                <a:latin typeface="Arial"/>
                <a:cs typeface="Arial"/>
              </a:rPr>
              <a:t>Two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one-way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channels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session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link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akin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socket,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maintains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transfers.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161734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dirty="0" sz="500" spc="2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Advanced</a:t>
            </a:r>
            <a:r>
              <a:rPr dirty="0" sz="500" spc="-1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Message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Queuing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Protocol</a:t>
            </a:r>
            <a:r>
              <a:rPr dirty="0" sz="500" spc="-1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(AMQP)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26314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200" spc="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AMQP-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producer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3425" y="591699"/>
            <a:ext cx="811530" cy="32829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204">
                <a:latin typeface="Times New Roman"/>
                <a:cs typeface="Times New Roman"/>
              </a:rPr>
              <a:t> 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700" spc="1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rabbitpy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80"/>
              </a:spcBef>
            </a:pPr>
            <a:r>
              <a:rPr dirty="0" sz="500" spc="4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3</a:t>
            </a:r>
            <a:r>
              <a:rPr dirty="0" sz="500" spc="459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producer():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27812" y="879160"/>
            <a:ext cx="327469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 spc="50">
                <a:latin typeface="Times New Roman"/>
                <a:cs typeface="Times New Roman"/>
              </a:rPr>
              <a:t>connection</a:t>
            </a:r>
            <a:r>
              <a:rPr dirty="0" sz="700" spc="12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20">
                <a:latin typeface="Times New Roman"/>
                <a:cs typeface="Times New Roman"/>
              </a:rPr>
              <a:t> </a:t>
            </a:r>
            <a:r>
              <a:rPr dirty="0" sz="700" spc="50">
                <a:latin typeface="Times New Roman"/>
                <a:cs typeface="Times New Roman"/>
              </a:rPr>
              <a:t>rabbitpy.Connection()</a:t>
            </a:r>
            <a:r>
              <a:rPr dirty="0" sz="700" spc="140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10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RabbitMQ</a:t>
            </a:r>
            <a:r>
              <a:rPr dirty="0" sz="700" spc="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  <a:tabLst>
                <a:tab pos="1565910" algn="l"/>
              </a:tabLst>
            </a:pPr>
            <a:r>
              <a:rPr dirty="0" sz="700" spc="50">
                <a:latin typeface="Times New Roman"/>
                <a:cs typeface="Times New Roman"/>
              </a:rPr>
              <a:t>channel</a:t>
            </a:r>
            <a:r>
              <a:rPr dirty="0" sz="700" spc="8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85">
                <a:latin typeface="Times New Roman"/>
                <a:cs typeface="Times New Roman"/>
              </a:rPr>
              <a:t> </a:t>
            </a:r>
            <a:r>
              <a:rPr dirty="0" sz="700" spc="45">
                <a:latin typeface="Times New Roman"/>
                <a:cs typeface="Times New Roman"/>
              </a:rPr>
              <a:t>connection.channel()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9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1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dirty="0" sz="700" spc="1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channel</a:t>
            </a:r>
            <a:r>
              <a:rPr dirty="0" sz="700" spc="18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on</a:t>
            </a:r>
            <a:r>
              <a:rPr dirty="0" sz="700" spc="19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1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95465" y="889282"/>
            <a:ext cx="101600" cy="1665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50165">
              <a:lnSpc>
                <a:spcPct val="100000"/>
              </a:lnSpc>
              <a:spcBef>
                <a:spcPts val="215"/>
              </a:spcBef>
            </a:pPr>
            <a:r>
              <a:rPr dirty="0" sz="500" spc="45">
                <a:latin typeface="Times New Roman"/>
                <a:cs typeface="Times New Roman"/>
              </a:rPr>
              <a:t>4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20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21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27990" y="1152451"/>
            <a:ext cx="3141345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exchange</a:t>
            </a:r>
            <a:r>
              <a:rPr dirty="0" sz="700" spc="409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409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rabbitpy.Exchange(channel,</a:t>
            </a:r>
            <a:r>
              <a:rPr dirty="0" sz="700" spc="445"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’exchange’</a:t>
            </a:r>
            <a:r>
              <a:rPr dirty="0" sz="700">
                <a:latin typeface="Times New Roman"/>
                <a:cs typeface="Times New Roman"/>
              </a:rPr>
              <a:t>)</a:t>
            </a:r>
            <a:r>
              <a:rPr dirty="0" sz="700" spc="465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41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3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an</a:t>
            </a:r>
            <a:r>
              <a:rPr dirty="0" sz="700" spc="3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10" i="1">
                <a:solidFill>
                  <a:srgbClr val="009600"/>
                </a:solidFill>
                <a:latin typeface="Times New Roman"/>
                <a:cs typeface="Times New Roman"/>
              </a:rPr>
              <a:t>exchange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 spc="45">
                <a:latin typeface="Times New Roman"/>
                <a:cs typeface="Times New Roman"/>
              </a:rPr>
              <a:t>exchange.declare()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28269" y="1425755"/>
            <a:ext cx="283083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queue1</a:t>
            </a:r>
            <a:r>
              <a:rPr dirty="0" sz="700" spc="36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36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rabbitpy.Queue(channel,</a:t>
            </a:r>
            <a:r>
              <a:rPr dirty="0" sz="700" spc="400"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’example1’</a:t>
            </a:r>
            <a:r>
              <a:rPr dirty="0" sz="700">
                <a:latin typeface="Times New Roman"/>
                <a:cs typeface="Times New Roman"/>
              </a:rPr>
              <a:t>)</a:t>
            </a:r>
            <a:r>
              <a:rPr dirty="0" sz="700" spc="420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3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36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1st</a:t>
            </a:r>
            <a:r>
              <a:rPr dirty="0" sz="700" spc="3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20" i="1">
                <a:solidFill>
                  <a:srgbClr val="009600"/>
                </a:solidFill>
                <a:latin typeface="Times New Roman"/>
                <a:cs typeface="Times New Roman"/>
              </a:rPr>
              <a:t>queue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 spc="45">
                <a:latin typeface="Times New Roman"/>
                <a:cs typeface="Times New Roman"/>
              </a:rPr>
              <a:t>queue1.declare()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28269" y="1699046"/>
            <a:ext cx="283083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queue2</a:t>
            </a:r>
            <a:r>
              <a:rPr dirty="0" sz="700" spc="37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37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rabbitpy.Queue(channel,</a:t>
            </a:r>
            <a:r>
              <a:rPr dirty="0" sz="700" spc="405"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’example2’</a:t>
            </a:r>
            <a:r>
              <a:rPr dirty="0" sz="700">
                <a:latin typeface="Times New Roman"/>
                <a:cs typeface="Times New Roman"/>
              </a:rPr>
              <a:t>)</a:t>
            </a:r>
            <a:r>
              <a:rPr dirty="0" sz="700" spc="425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3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Create</a:t>
            </a:r>
            <a:r>
              <a:rPr dirty="0" sz="700" spc="37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2nd</a:t>
            </a:r>
            <a:r>
              <a:rPr dirty="0" sz="700" spc="35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-20" i="1">
                <a:solidFill>
                  <a:srgbClr val="009600"/>
                </a:solidFill>
                <a:latin typeface="Times New Roman"/>
                <a:cs typeface="Times New Roman"/>
              </a:rPr>
              <a:t>queue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 spc="45">
                <a:latin typeface="Times New Roman"/>
                <a:cs typeface="Times New Roman"/>
              </a:rPr>
              <a:t>queue2.declare()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28269" y="1972338"/>
            <a:ext cx="2962910" cy="2228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queue1.bind(exchange,</a:t>
            </a:r>
            <a:r>
              <a:rPr dirty="0" sz="700" spc="280"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’example-</a:t>
            </a:r>
            <a:r>
              <a:rPr dirty="0" sz="700" spc="65">
                <a:solidFill>
                  <a:srgbClr val="C80000"/>
                </a:solidFill>
                <a:latin typeface="Times New Roman"/>
                <a:cs typeface="Times New Roman"/>
              </a:rPr>
              <a:t>key’</a:t>
            </a:r>
            <a:r>
              <a:rPr dirty="0" sz="700" spc="65">
                <a:latin typeface="Times New Roman"/>
                <a:cs typeface="Times New Roman"/>
              </a:rPr>
              <a:t>)</a:t>
            </a:r>
            <a:r>
              <a:rPr dirty="0" sz="700" spc="300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2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700" spc="2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queue1</a:t>
            </a:r>
            <a:r>
              <a:rPr dirty="0" sz="700" spc="2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28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dirty="0" sz="700" spc="2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5" i="1">
                <a:solidFill>
                  <a:srgbClr val="009600"/>
                </a:solidFill>
                <a:latin typeface="Times New Roman"/>
                <a:cs typeface="Times New Roman"/>
              </a:rPr>
              <a:t>single</a:t>
            </a:r>
            <a:r>
              <a:rPr dirty="0" sz="700" spc="229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dirty="0" sz="700">
                <a:latin typeface="Times New Roman"/>
                <a:cs typeface="Times New Roman"/>
              </a:rPr>
              <a:t>queue2.bind(exchange,</a:t>
            </a:r>
            <a:r>
              <a:rPr dirty="0" sz="700" spc="285"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’example-</a:t>
            </a:r>
            <a:r>
              <a:rPr dirty="0" sz="700" spc="65">
                <a:solidFill>
                  <a:srgbClr val="C80000"/>
                </a:solidFill>
                <a:latin typeface="Times New Roman"/>
                <a:cs typeface="Times New Roman"/>
              </a:rPr>
              <a:t>key’</a:t>
            </a:r>
            <a:r>
              <a:rPr dirty="0" sz="700" spc="65">
                <a:latin typeface="Times New Roman"/>
                <a:cs typeface="Times New Roman"/>
              </a:rPr>
              <a:t>)</a:t>
            </a:r>
            <a:r>
              <a:rPr dirty="0" sz="700" spc="310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27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Bind</a:t>
            </a:r>
            <a:r>
              <a:rPr dirty="0" sz="700" spc="229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queue2</a:t>
            </a:r>
            <a:r>
              <a:rPr dirty="0" sz="700" spc="2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dirty="0" sz="700" spc="25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2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same</a:t>
            </a:r>
            <a:r>
              <a:rPr dirty="0" sz="700" spc="2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key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27990" y="2245629"/>
            <a:ext cx="3405504" cy="31432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20"/>
              </a:spcBef>
            </a:pPr>
            <a:r>
              <a:rPr dirty="0" sz="700">
                <a:latin typeface="Times New Roman"/>
                <a:cs typeface="Times New Roman"/>
              </a:rPr>
              <a:t>message</a:t>
            </a:r>
            <a:r>
              <a:rPr dirty="0" sz="700" spc="409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41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rabbitpy.Message(channel,</a:t>
            </a:r>
            <a:r>
              <a:rPr dirty="0" sz="700" spc="450">
                <a:latin typeface="Times New Roman"/>
                <a:cs typeface="Times New Roman"/>
              </a:rPr>
              <a:t> </a:t>
            </a:r>
            <a:r>
              <a:rPr dirty="0" sz="700" spc="75">
                <a:solidFill>
                  <a:srgbClr val="C80000"/>
                </a:solidFill>
                <a:latin typeface="Times New Roman"/>
                <a:cs typeface="Times New Roman"/>
              </a:rPr>
              <a:t>’Test</a:t>
            </a:r>
            <a:r>
              <a:rPr dirty="0" sz="700" spc="37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message’</a:t>
            </a:r>
            <a:r>
              <a:rPr dirty="0" sz="700" spc="-10">
                <a:latin typeface="Times New Roman"/>
                <a:cs typeface="Times New Roman"/>
              </a:rPr>
              <a:t>)</a:t>
            </a:r>
            <a:r>
              <a:rPr dirty="0" sz="700" spc="500">
                <a:latin typeface="Times New Roman"/>
                <a:cs typeface="Times New Roman"/>
              </a:rPr>
              <a:t>   </a:t>
            </a:r>
            <a:r>
              <a:rPr dirty="0" sz="700">
                <a:latin typeface="Times New Roman"/>
                <a:cs typeface="Times New Roman"/>
              </a:rPr>
              <a:t>message.publish(exchange,</a:t>
            </a:r>
            <a:r>
              <a:rPr dirty="0" sz="700" spc="285"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’example-</a:t>
            </a:r>
            <a:r>
              <a:rPr dirty="0" sz="700" spc="65">
                <a:solidFill>
                  <a:srgbClr val="C80000"/>
                </a:solidFill>
                <a:latin typeface="Times New Roman"/>
                <a:cs typeface="Times New Roman"/>
              </a:rPr>
              <a:t>key’</a:t>
            </a:r>
            <a:r>
              <a:rPr dirty="0" sz="700" spc="65">
                <a:latin typeface="Times New Roman"/>
                <a:cs typeface="Times New Roman"/>
              </a:rPr>
              <a:t>)</a:t>
            </a:r>
            <a:r>
              <a:rPr dirty="0" sz="700" spc="305"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26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5" i="1">
                <a:solidFill>
                  <a:srgbClr val="009600"/>
                </a:solidFill>
                <a:latin typeface="Times New Roman"/>
                <a:cs typeface="Times New Roman"/>
              </a:rPr>
              <a:t>Publish</a:t>
            </a:r>
            <a:r>
              <a:rPr dirty="0" sz="700" spc="229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2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r>
              <a:rPr dirty="0" sz="700" spc="22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using</a:t>
            </a:r>
            <a:r>
              <a:rPr dirty="0" sz="700" spc="229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24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key </a:t>
            </a:r>
            <a:r>
              <a:rPr dirty="0" sz="700" spc="50">
                <a:latin typeface="Times New Roman"/>
                <a:cs typeface="Times New Roman"/>
              </a:rPr>
              <a:t>exchange.delete()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5" name="object 15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53467" y="3349927"/>
            <a:ext cx="161734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 spc="-1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Queuing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Protocol</a:t>
            </a:r>
            <a:r>
              <a:rPr dirty="0" sz="500" spc="-1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(AMQP)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579571" y="-1515"/>
            <a:ext cx="97536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Message-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oriented</a:t>
            </a:r>
            <a:r>
              <a:rPr dirty="0" sz="500" spc="3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2331085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1200" spc="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AMQP-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consumer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233425" y="591699"/>
            <a:ext cx="811530" cy="32829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dirty="0" sz="500">
                <a:latin typeface="Times New Roman"/>
                <a:cs typeface="Times New Roman"/>
              </a:rPr>
              <a:t>1</a:t>
            </a:r>
            <a:r>
              <a:rPr dirty="0" sz="500" spc="204">
                <a:latin typeface="Times New Roman"/>
                <a:cs typeface="Times New Roman"/>
              </a:rPr>
              <a:t>  </a:t>
            </a: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dirty="0" sz="700" spc="11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rabbitpy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80"/>
              </a:spcBef>
            </a:pPr>
            <a:r>
              <a:rPr dirty="0" sz="500" spc="45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dirty="0" sz="500">
                <a:latin typeface="Times New Roman"/>
                <a:cs typeface="Times New Roman"/>
              </a:rPr>
              <a:t>3</a:t>
            </a:r>
            <a:r>
              <a:rPr dirty="0" sz="500" spc="459">
                <a:latin typeface="Times New Roman"/>
                <a:cs typeface="Times New Roman"/>
              </a:rPr>
              <a:t> </a:t>
            </a:r>
            <a:r>
              <a:rPr dirty="0" sz="700" spc="65" b="1">
                <a:solidFill>
                  <a:srgbClr val="FF0059"/>
                </a:solidFill>
                <a:latin typeface="Times New Roman"/>
                <a:cs typeface="Times New Roman"/>
              </a:rPr>
              <a:t>def</a:t>
            </a:r>
            <a:r>
              <a:rPr dirty="0" sz="700" spc="7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consumer():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27812" y="879160"/>
            <a:ext cx="1545590" cy="22288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 indent="-635">
              <a:lnSpc>
                <a:spcPts val="720"/>
              </a:lnSpc>
              <a:spcBef>
                <a:spcPts val="220"/>
              </a:spcBef>
            </a:pPr>
            <a:r>
              <a:rPr dirty="0" sz="700" spc="50">
                <a:latin typeface="Times New Roman"/>
                <a:cs typeface="Times New Roman"/>
              </a:rPr>
              <a:t>connection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90">
                <a:latin typeface="Times New Roman"/>
                <a:cs typeface="Times New Roman"/>
              </a:rPr>
              <a:t> </a:t>
            </a:r>
            <a:r>
              <a:rPr dirty="0" sz="700" spc="40">
                <a:latin typeface="Times New Roman"/>
                <a:cs typeface="Times New Roman"/>
              </a:rPr>
              <a:t>rabbitpy.Connection() </a:t>
            </a:r>
            <a:r>
              <a:rPr dirty="0" sz="700" spc="50">
                <a:latin typeface="Times New Roman"/>
                <a:cs typeface="Times New Roman"/>
              </a:rPr>
              <a:t>channel</a:t>
            </a:r>
            <a:r>
              <a:rPr dirty="0" sz="700" spc="80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85">
                <a:latin typeface="Times New Roman"/>
                <a:cs typeface="Times New Roman"/>
              </a:rPr>
              <a:t> </a:t>
            </a:r>
            <a:r>
              <a:rPr dirty="0" sz="700" spc="45">
                <a:latin typeface="Times New Roman"/>
                <a:cs typeface="Times New Roman"/>
              </a:rPr>
              <a:t>connection.channel()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95465" y="889282"/>
            <a:ext cx="101600" cy="157416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50165">
              <a:lnSpc>
                <a:spcPct val="100000"/>
              </a:lnSpc>
              <a:spcBef>
                <a:spcPts val="215"/>
              </a:spcBef>
            </a:pPr>
            <a:r>
              <a:rPr dirty="0" sz="500" spc="45">
                <a:latin typeface="Times New Roman"/>
                <a:cs typeface="Times New Roman"/>
              </a:rPr>
              <a:t>4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14"/>
              </a:spcBef>
            </a:pPr>
            <a:r>
              <a:rPr dirty="0" sz="500" spc="45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  <a:spcBef>
                <a:spcPts val="120"/>
              </a:spcBef>
            </a:pPr>
            <a:r>
              <a:rPr dirty="0" sz="500" spc="45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10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11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12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14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18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500" spc="-25">
                <a:latin typeface="Times New Roman"/>
                <a:cs typeface="Times New Roman"/>
              </a:rPr>
              <a:t>19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500" spc="-25">
                <a:latin typeface="Times New Roman"/>
                <a:cs typeface="Times New Roman"/>
              </a:rPr>
              <a:t>20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28485" y="1152451"/>
            <a:ext cx="194183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queue</a:t>
            </a:r>
            <a:r>
              <a:rPr dirty="0" sz="700" spc="165">
                <a:latin typeface="Times New Roman"/>
                <a:cs typeface="Times New Roman"/>
              </a:rPr>
              <a:t> 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65">
                <a:latin typeface="Times New Roman"/>
                <a:cs typeface="Times New Roman"/>
              </a:rPr>
              <a:t>  </a:t>
            </a:r>
            <a:r>
              <a:rPr dirty="0" sz="700">
                <a:latin typeface="Times New Roman"/>
                <a:cs typeface="Times New Roman"/>
              </a:rPr>
              <a:t>rabbitpy.Queue(channel,</a:t>
            </a:r>
            <a:r>
              <a:rPr dirty="0" sz="700" spc="180">
                <a:latin typeface="Times New Roman"/>
                <a:cs typeface="Times New Roman"/>
              </a:rPr>
              <a:t>  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’example1’</a:t>
            </a:r>
            <a:r>
              <a:rPr dirty="0" sz="700" spc="-10">
                <a:latin typeface="Times New Roman"/>
                <a:cs typeface="Times New Roman"/>
              </a:rPr>
              <a:t>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28485" y="1334645"/>
            <a:ext cx="3006725" cy="496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5240">
              <a:lnSpc>
                <a:spcPts val="780"/>
              </a:lnSpc>
              <a:spcBef>
                <a:spcPts val="95"/>
              </a:spcBef>
            </a:pP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dirty="0" sz="700" spc="13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While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80" i="1">
                <a:solidFill>
                  <a:srgbClr val="009600"/>
                </a:solidFill>
                <a:latin typeface="Times New Roman"/>
                <a:cs typeface="Times New Roman"/>
              </a:rPr>
              <a:t>there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are</a:t>
            </a:r>
            <a:r>
              <a:rPr dirty="0" sz="700" spc="10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messages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120" i="1">
                <a:solidFill>
                  <a:srgbClr val="009600"/>
                </a:solidFill>
                <a:latin typeface="Times New Roman"/>
                <a:cs typeface="Times New Roman"/>
              </a:rPr>
              <a:t>in</a:t>
            </a:r>
            <a:r>
              <a:rPr dirty="0" sz="700" spc="13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dirty="0" sz="700" spc="125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50" i="1">
                <a:solidFill>
                  <a:srgbClr val="009600"/>
                </a:solidFill>
                <a:latin typeface="Times New Roman"/>
                <a:cs typeface="Times New Roman"/>
              </a:rPr>
              <a:t>queue,</a:t>
            </a:r>
            <a:r>
              <a:rPr dirty="0" sz="700" spc="14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95" i="1">
                <a:solidFill>
                  <a:srgbClr val="009600"/>
                </a:solidFill>
                <a:latin typeface="Times New Roman"/>
                <a:cs typeface="Times New Roman"/>
              </a:rPr>
              <a:t>fetch</a:t>
            </a:r>
            <a:r>
              <a:rPr dirty="0" sz="700" spc="114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i="1">
                <a:solidFill>
                  <a:srgbClr val="009600"/>
                </a:solidFill>
                <a:latin typeface="Times New Roman"/>
                <a:cs typeface="Times New Roman"/>
              </a:rPr>
              <a:t>them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65" i="1">
                <a:solidFill>
                  <a:srgbClr val="009600"/>
                </a:solidFill>
                <a:latin typeface="Times New Roman"/>
                <a:cs typeface="Times New Roman"/>
              </a:rPr>
              <a:t>using</a:t>
            </a:r>
            <a:r>
              <a:rPr dirty="0" sz="700" spc="110" i="1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dirty="0" sz="700" spc="40" i="1">
                <a:solidFill>
                  <a:srgbClr val="009600"/>
                </a:solidFill>
                <a:latin typeface="Times New Roman"/>
                <a:cs typeface="Times New Roman"/>
              </a:rPr>
              <a:t>Basic.Get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15"/>
              </a:lnSpc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1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0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700" spc="50">
                <a:latin typeface="Times New Roman"/>
                <a:cs typeface="Times New Roman"/>
              </a:rPr>
              <a:t>(queue)</a:t>
            </a:r>
            <a:r>
              <a:rPr dirty="0" sz="700" spc="18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&gt;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 spc="95">
                <a:latin typeface="Times New Roman"/>
                <a:cs typeface="Times New Roman"/>
              </a:rPr>
              <a:t>0:</a:t>
            </a:r>
            <a:endParaRPr sz="700">
              <a:latin typeface="Times New Roman"/>
              <a:cs typeface="Times New Roman"/>
            </a:endParaRPr>
          </a:p>
          <a:p>
            <a:pPr marL="100330">
              <a:lnSpc>
                <a:spcPts val="715"/>
              </a:lnSpc>
            </a:pPr>
            <a:r>
              <a:rPr dirty="0" sz="700">
                <a:latin typeface="Times New Roman"/>
                <a:cs typeface="Times New Roman"/>
              </a:rPr>
              <a:t>message</a:t>
            </a:r>
            <a:r>
              <a:rPr dirty="0" sz="700" spc="15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70"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queue.get()</a:t>
            </a:r>
            <a:endParaRPr sz="700">
              <a:latin typeface="Times New Roman"/>
              <a:cs typeface="Times New Roman"/>
            </a:endParaRPr>
          </a:p>
          <a:p>
            <a:pPr marL="100330" marR="802005">
              <a:lnSpc>
                <a:spcPts val="720"/>
              </a:lnSpc>
              <a:spcBef>
                <a:spcPts val="65"/>
              </a:spcBef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700">
                <a:latin typeface="Times New Roman"/>
                <a:cs typeface="Times New Roman"/>
              </a:rPr>
              <a:t>(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’Message</a:t>
            </a:r>
            <a:r>
              <a:rPr dirty="0" sz="700" spc="195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Q1:</a:t>
            </a:r>
            <a:r>
              <a:rPr dirty="0" sz="700" spc="25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%s’</a:t>
            </a:r>
            <a:r>
              <a:rPr dirty="0" sz="700" spc="275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-175">
                <a:latin typeface="Times New Roman"/>
                <a:cs typeface="Times New Roman"/>
              </a:rPr>
              <a:t>%</a:t>
            </a:r>
            <a:r>
              <a:rPr dirty="0" sz="700" spc="215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message.body.decode())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message.ack()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28485" y="1881240"/>
            <a:ext cx="2209800" cy="5873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latin typeface="Times New Roman"/>
                <a:cs typeface="Times New Roman"/>
              </a:rPr>
              <a:t>queue</a:t>
            </a:r>
            <a:r>
              <a:rPr dirty="0" sz="700" spc="165">
                <a:latin typeface="Times New Roman"/>
                <a:cs typeface="Times New Roman"/>
              </a:rPr>
              <a:t> 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65">
                <a:latin typeface="Times New Roman"/>
                <a:cs typeface="Times New Roman"/>
              </a:rPr>
              <a:t>  </a:t>
            </a:r>
            <a:r>
              <a:rPr dirty="0" sz="700">
                <a:latin typeface="Times New Roman"/>
                <a:cs typeface="Times New Roman"/>
              </a:rPr>
              <a:t>rabbitpy.Queue(channel,</a:t>
            </a:r>
            <a:r>
              <a:rPr dirty="0" sz="700" spc="180">
                <a:latin typeface="Times New Roman"/>
                <a:cs typeface="Times New Roman"/>
              </a:rPr>
              <a:t>  </a:t>
            </a:r>
            <a:r>
              <a:rPr dirty="0" sz="700" spc="-10">
                <a:solidFill>
                  <a:srgbClr val="C80000"/>
                </a:solidFill>
                <a:latin typeface="Times New Roman"/>
                <a:cs typeface="Times New Roman"/>
              </a:rPr>
              <a:t>’example2’</a:t>
            </a:r>
            <a:r>
              <a:rPr dirty="0" sz="700" spc="-10">
                <a:latin typeface="Times New Roman"/>
                <a:cs typeface="Times New Roman"/>
              </a:rPr>
              <a:t>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  <a:spcBef>
                <a:spcPts val="595"/>
              </a:spcBef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dirty="0" sz="700" spc="140" b="1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dirty="0" sz="700" spc="50" b="1">
                <a:solidFill>
                  <a:srgbClr val="FF0059"/>
                </a:solidFill>
                <a:latin typeface="Times New Roman"/>
                <a:cs typeface="Times New Roman"/>
              </a:rPr>
              <a:t>len</a:t>
            </a:r>
            <a:r>
              <a:rPr dirty="0" sz="700" spc="50">
                <a:latin typeface="Times New Roman"/>
                <a:cs typeface="Times New Roman"/>
              </a:rPr>
              <a:t>(queue)</a:t>
            </a:r>
            <a:r>
              <a:rPr dirty="0" sz="700" spc="18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&gt;</a:t>
            </a:r>
            <a:r>
              <a:rPr dirty="0" sz="700" spc="195">
                <a:latin typeface="Times New Roman"/>
                <a:cs typeface="Times New Roman"/>
              </a:rPr>
              <a:t> </a:t>
            </a:r>
            <a:r>
              <a:rPr dirty="0" sz="700" spc="95">
                <a:latin typeface="Times New Roman"/>
                <a:cs typeface="Times New Roman"/>
              </a:rPr>
              <a:t>0:</a:t>
            </a:r>
            <a:endParaRPr sz="700">
              <a:latin typeface="Times New Roman"/>
              <a:cs typeface="Times New Roman"/>
            </a:endParaRPr>
          </a:p>
          <a:p>
            <a:pPr marL="100330">
              <a:lnSpc>
                <a:spcPts val="715"/>
              </a:lnSpc>
            </a:pPr>
            <a:r>
              <a:rPr dirty="0" sz="700">
                <a:latin typeface="Times New Roman"/>
                <a:cs typeface="Times New Roman"/>
              </a:rPr>
              <a:t>message</a:t>
            </a:r>
            <a:r>
              <a:rPr dirty="0" sz="700" spc="155">
                <a:latin typeface="Times New Roman"/>
                <a:cs typeface="Times New Roman"/>
              </a:rPr>
              <a:t> </a:t>
            </a:r>
            <a:r>
              <a:rPr dirty="0" sz="700">
                <a:latin typeface="Times New Roman"/>
                <a:cs typeface="Times New Roman"/>
              </a:rPr>
              <a:t>=</a:t>
            </a:r>
            <a:r>
              <a:rPr dirty="0" sz="700" spc="170">
                <a:latin typeface="Times New Roman"/>
                <a:cs typeface="Times New Roman"/>
              </a:rPr>
              <a:t> </a:t>
            </a:r>
            <a:r>
              <a:rPr dirty="0" sz="700" spc="55">
                <a:latin typeface="Times New Roman"/>
                <a:cs typeface="Times New Roman"/>
              </a:rPr>
              <a:t>queue.get()</a:t>
            </a:r>
            <a:endParaRPr sz="700">
              <a:latin typeface="Times New Roman"/>
              <a:cs typeface="Times New Roman"/>
            </a:endParaRPr>
          </a:p>
          <a:p>
            <a:pPr marL="100330" marR="5080">
              <a:lnSpc>
                <a:spcPts val="720"/>
              </a:lnSpc>
              <a:spcBef>
                <a:spcPts val="65"/>
              </a:spcBef>
            </a:pPr>
            <a:r>
              <a:rPr dirty="0" sz="700" b="1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dirty="0" sz="700">
                <a:latin typeface="Times New Roman"/>
                <a:cs typeface="Times New Roman"/>
              </a:rPr>
              <a:t>(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’Message</a:t>
            </a:r>
            <a:r>
              <a:rPr dirty="0" sz="700" spc="195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Q2:</a:t>
            </a:r>
            <a:r>
              <a:rPr dirty="0" sz="700" spc="25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>
                <a:solidFill>
                  <a:srgbClr val="C80000"/>
                </a:solidFill>
                <a:latin typeface="Times New Roman"/>
                <a:cs typeface="Times New Roman"/>
              </a:rPr>
              <a:t>%s’</a:t>
            </a:r>
            <a:r>
              <a:rPr dirty="0" sz="700" spc="275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dirty="0" sz="700" spc="-175">
                <a:latin typeface="Times New Roman"/>
                <a:cs typeface="Times New Roman"/>
              </a:rPr>
              <a:t>%</a:t>
            </a:r>
            <a:r>
              <a:rPr dirty="0" sz="700" spc="215">
                <a:latin typeface="Times New Roman"/>
                <a:cs typeface="Times New Roman"/>
              </a:rPr>
              <a:t> </a:t>
            </a:r>
            <a:r>
              <a:rPr dirty="0" sz="700" spc="-10">
                <a:latin typeface="Times New Roman"/>
                <a:cs typeface="Times New Roman"/>
              </a:rPr>
              <a:t>message.body.decode())</a:t>
            </a:r>
            <a:r>
              <a:rPr dirty="0" sz="700" spc="500">
                <a:latin typeface="Times New Roman"/>
                <a:cs typeface="Times New Roman"/>
              </a:rPr>
              <a:t> </a:t>
            </a:r>
            <a:r>
              <a:rPr dirty="0" sz="700" spc="35">
                <a:latin typeface="Times New Roman"/>
                <a:cs typeface="Times New Roman"/>
              </a:rPr>
              <a:t>message.ack()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53467" y="3349927"/>
            <a:ext cx="161734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>
                <a:latin typeface="Arial"/>
                <a:cs typeface="Arial"/>
                <a:hlinkClick r:id="rId4" action="ppaction://hlinksldjump"/>
              </a:rPr>
              <a:t>Example:</a:t>
            </a:r>
            <a:r>
              <a:rPr dirty="0" sz="500" spc="2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Advanced</a:t>
            </a:r>
            <a:r>
              <a:rPr dirty="0" sz="500" spc="-1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Message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Queuing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Protocol</a:t>
            </a:r>
            <a:r>
              <a:rPr dirty="0" sz="500" spc="-1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(AMQP)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Application-level</a:t>
            </a:r>
            <a:r>
              <a:rPr dirty="0" spc="5"/>
              <a:t> </a:t>
            </a:r>
            <a:r>
              <a:rPr dirty="0" spc="-10"/>
              <a:t>multicasting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499476"/>
            <a:ext cx="3878579" cy="85344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Organize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distributed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overlay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network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that </a:t>
            </a:r>
            <a:r>
              <a:rPr dirty="0" sz="900">
                <a:latin typeface="Arial"/>
                <a:cs typeface="Arial"/>
              </a:rPr>
              <a:t>network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disseminate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data: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59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Oftentimes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tree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unique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paths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dirty="0" sz="900" spc="-10">
                <a:latin typeface="Arial"/>
                <a:cs typeface="Arial"/>
              </a:rPr>
              <a:t>Alternatively,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also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mesh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networks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requiring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15379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Application-level</a:t>
            </a:r>
            <a:r>
              <a:rPr dirty="0" sz="500" spc="5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tree-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based</a:t>
            </a:r>
            <a:r>
              <a:rPr dirty="0" sz="500" spc="6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multicasting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Application-level</a:t>
            </a:r>
            <a:r>
              <a:rPr dirty="0" spc="10"/>
              <a:t> </a:t>
            </a:r>
            <a:r>
              <a:rPr dirty="0" spc="-10"/>
              <a:t>multicasting</a:t>
            </a:r>
            <a:r>
              <a:rPr dirty="0" spc="5"/>
              <a:t> </a:t>
            </a:r>
            <a:r>
              <a:rPr dirty="0"/>
              <a:t>in</a:t>
            </a:r>
            <a:r>
              <a:rPr dirty="0" spc="10"/>
              <a:t> </a:t>
            </a:r>
            <a:r>
              <a:rPr dirty="0" spc="-10"/>
              <a:t>Chord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4594" y="514774"/>
            <a:ext cx="3855720" cy="1652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0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AutoNum type="arabicPeriod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Initiator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generates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multicast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identifier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mid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Lookup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succ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dirty="0" sz="900" i="1">
                <a:solidFill>
                  <a:srgbClr val="3333B2"/>
                </a:solidFill>
                <a:latin typeface="Arial"/>
                <a:cs typeface="Arial"/>
              </a:rPr>
              <a:t>mid</a:t>
            </a:r>
            <a:r>
              <a:rPr dirty="0" sz="900" spc="-160" i="1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responsible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mid</a:t>
            </a:r>
            <a:r>
              <a:rPr dirty="0" sz="900" spc="-160" i="1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routed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succ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mid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),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become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root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78765" algn="l"/>
              </a:tabLst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wants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join,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join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root.</a:t>
            </a:r>
            <a:endParaRPr sz="900">
              <a:latin typeface="Arial"/>
              <a:cs typeface="Arial"/>
            </a:endParaRPr>
          </a:p>
          <a:p>
            <a:pPr marL="273050" indent="-15367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73685" algn="l"/>
              </a:tabLst>
            </a:pP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arrives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5" i="1">
                <a:latin typeface="Arial"/>
                <a:cs typeface="Arial"/>
              </a:rPr>
              <a:t>Q</a:t>
            </a:r>
            <a:r>
              <a:rPr dirty="0" sz="900" spc="-25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algn="ctr" lvl="1" marL="426084" indent="-120650">
              <a:lnSpc>
                <a:spcPct val="100000"/>
              </a:lnSpc>
              <a:spcBef>
                <a:spcPts val="325"/>
              </a:spcBef>
              <a:buClr>
                <a:srgbClr val="3333B2"/>
              </a:buClr>
              <a:buFont typeface="Menlo"/>
              <a:buChar char="•"/>
              <a:tabLst>
                <a:tab pos="426720" algn="l"/>
              </a:tabLst>
            </a:pP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join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request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before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becomes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forwarder</a:t>
            </a:r>
            <a:r>
              <a:rPr dirty="0" sz="900" spc="-10">
                <a:latin typeface="Arial"/>
                <a:cs typeface="Arial"/>
              </a:rPr>
              <a:t>;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P</a:t>
            </a:r>
            <a:endParaRPr sz="900">
              <a:latin typeface="Arial"/>
              <a:cs typeface="Arial"/>
            </a:endParaRPr>
          </a:p>
          <a:p>
            <a:pPr algn="ctr" marL="246379">
              <a:lnSpc>
                <a:spcPct val="100000"/>
              </a:lnSpc>
              <a:spcBef>
                <a:spcPts val="125"/>
              </a:spcBef>
            </a:pPr>
            <a:r>
              <a:rPr dirty="0" sz="900">
                <a:latin typeface="Arial"/>
                <a:cs typeface="Arial"/>
              </a:rPr>
              <a:t>becomes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child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Join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request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continues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be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forwarded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lvl="1" marL="531495" marR="177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32130" algn="l"/>
              </a:tabLst>
            </a:pP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knows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about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tree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becomes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child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>
                <a:latin typeface="Arial"/>
                <a:cs typeface="Arial"/>
              </a:rPr>
              <a:t>.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No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need</a:t>
            </a:r>
            <a:r>
              <a:rPr dirty="0" sz="900" spc="-1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forward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join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request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anymore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115379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Application-level</a:t>
            </a:r>
            <a:r>
              <a:rPr dirty="0" sz="500" spc="5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tree-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based</a:t>
            </a:r>
            <a:r>
              <a:rPr dirty="0" sz="500" spc="6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multicasting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37228" y="-1515"/>
            <a:ext cx="7175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215390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ALM: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costs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1000" spc="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metrics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41884" y="776534"/>
            <a:ext cx="2321618" cy="125764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204939"/>
            <a:ext cx="3763645" cy="7912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115" marR="31750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Link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stress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How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often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cross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same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physical </a:t>
            </a:r>
            <a:r>
              <a:rPr dirty="0" sz="900">
                <a:latin typeface="Arial"/>
                <a:cs typeface="Arial"/>
              </a:rPr>
              <a:t>link?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900" spc="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A</a:t>
            </a:r>
            <a:r>
              <a:rPr dirty="0" sz="900" spc="-1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D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needs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cross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60" i="1">
                <a:latin typeface="Menlo"/>
                <a:cs typeface="Menlo"/>
              </a:rPr>
              <a:t>⟨</a:t>
            </a:r>
            <a:r>
              <a:rPr dirty="0" sz="900" spc="-60" i="1">
                <a:latin typeface="Arial"/>
                <a:cs typeface="Arial"/>
              </a:rPr>
              <a:t>Ra,</a:t>
            </a:r>
            <a:r>
              <a:rPr dirty="0" sz="900" spc="-155" i="1">
                <a:latin typeface="Arial"/>
                <a:cs typeface="Arial"/>
              </a:rPr>
              <a:t> </a:t>
            </a:r>
            <a:r>
              <a:rPr dirty="0" sz="900" spc="-70" i="1">
                <a:latin typeface="Arial"/>
                <a:cs typeface="Arial"/>
              </a:rPr>
              <a:t>Rb</a:t>
            </a:r>
            <a:r>
              <a:rPr dirty="0" sz="900" spc="-70" i="1">
                <a:latin typeface="Menlo"/>
                <a:cs typeface="Menlo"/>
              </a:rPr>
              <a:t>⟩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 spc="-10">
                <a:latin typeface="Arial"/>
                <a:cs typeface="Arial"/>
              </a:rPr>
              <a:t>twice.</a:t>
            </a:r>
            <a:endParaRPr sz="900">
              <a:latin typeface="Arial"/>
              <a:cs typeface="Arial"/>
            </a:endParaRPr>
          </a:p>
          <a:p>
            <a:pPr marL="15811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Stretch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Ratio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delay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between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ALM-level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network-level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path.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dirty="0" sz="900" spc="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B</a:t>
            </a:r>
            <a:r>
              <a:rPr dirty="0" sz="900" spc="1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follow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path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length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73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ALM,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but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47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at </a:t>
            </a:r>
            <a:r>
              <a:rPr dirty="0" sz="900">
                <a:latin typeface="Arial"/>
                <a:cs typeface="Arial"/>
              </a:rPr>
              <a:t>network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level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29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stretch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=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73/47.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115379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3" action="ppaction://hlinksldjump"/>
              </a:rPr>
              <a:t>Application-level</a:t>
            </a:r>
            <a:r>
              <a:rPr dirty="0" sz="500" spc="55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tree-</a:t>
            </a:r>
            <a:r>
              <a:rPr dirty="0" sz="500">
                <a:latin typeface="Arial"/>
                <a:cs typeface="Arial"/>
                <a:hlinkClick r:id="rId3" action="ppaction://hlinksldjump"/>
              </a:rPr>
              <a:t>based</a:t>
            </a:r>
            <a:r>
              <a:rPr dirty="0" sz="500" spc="60"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3" action="ppaction://hlinksldjump"/>
              </a:rPr>
              <a:t>multicasting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Flooding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99476"/>
            <a:ext cx="3718560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simply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neighbors.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neighbor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will </a:t>
            </a:r>
            <a:r>
              <a:rPr dirty="0" sz="900" spc="-10">
                <a:latin typeface="Arial"/>
                <a:cs typeface="Arial"/>
              </a:rPr>
              <a:t>forward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except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 </a:t>
            </a:r>
            <a:r>
              <a:rPr dirty="0" sz="900" spc="-10">
                <a:latin typeface="Arial"/>
                <a:cs typeface="Arial"/>
              </a:rPr>
              <a:t>before.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7953" y="1172789"/>
            <a:ext cx="2773268" cy="1136141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81280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Flooding-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based</a:t>
            </a:r>
            <a:r>
              <a:rPr dirty="0" sz="500" spc="5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multicasting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9900" y="197711"/>
            <a:ext cx="3956050" cy="14566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200" spc="-20">
                <a:solidFill>
                  <a:srgbClr val="3333B2"/>
                </a:solidFill>
                <a:latin typeface="Arial"/>
                <a:cs typeface="Arial"/>
              </a:rPr>
              <a:t>Transport</a:t>
            </a:r>
            <a:r>
              <a:rPr dirty="0" sz="1200" spc="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Important</a:t>
            </a:r>
            <a:endParaRPr sz="1000">
              <a:latin typeface="Arial"/>
              <a:cs typeface="Arial"/>
            </a:endParaRPr>
          </a:p>
          <a:p>
            <a:pPr marL="289560" marR="52705" indent="-3810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transport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layer </a:t>
            </a:r>
            <a:r>
              <a:rPr dirty="0" sz="900">
                <a:latin typeface="Arial"/>
                <a:cs typeface="Arial"/>
              </a:rPr>
              <a:t>provides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</a:t>
            </a:r>
            <a:r>
              <a:rPr dirty="0" sz="900" spc="-10">
                <a:latin typeface="Arial"/>
                <a:cs typeface="Arial"/>
              </a:rPr>
              <a:t> communication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facilities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most </a:t>
            </a:r>
            <a:r>
              <a:rPr dirty="0" sz="900">
                <a:latin typeface="Arial"/>
                <a:cs typeface="Arial"/>
              </a:rPr>
              <a:t>distributed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systems.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Standard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Internet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dirty="0" sz="900">
                <a:latin typeface="Arial"/>
                <a:cs typeface="Arial"/>
              </a:rPr>
              <a:t>TCP: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connection-</a:t>
            </a:r>
            <a:r>
              <a:rPr dirty="0" sz="900">
                <a:latin typeface="Arial"/>
                <a:cs typeface="Arial"/>
              </a:rPr>
              <a:t>oriented,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reliable,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stream-</a:t>
            </a:r>
            <a:r>
              <a:rPr dirty="0" sz="900">
                <a:latin typeface="Arial"/>
                <a:cs typeface="Arial"/>
              </a:rPr>
              <a:t>oriented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dirty="0" sz="900">
                <a:latin typeface="Arial"/>
                <a:cs typeface="Arial"/>
              </a:rPr>
              <a:t>UDP: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unreliable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(best-</a:t>
            </a:r>
            <a:r>
              <a:rPr dirty="0" sz="900">
                <a:latin typeface="Arial"/>
                <a:cs typeface="Arial"/>
              </a:rPr>
              <a:t>effort)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datagram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500" spc="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Flooding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99476"/>
            <a:ext cx="3718560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simply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</a:t>
            </a:r>
            <a:r>
              <a:rPr dirty="0" sz="900" spc="-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neighbors.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neighbor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will </a:t>
            </a:r>
            <a:r>
              <a:rPr dirty="0" sz="900" spc="-10">
                <a:latin typeface="Arial"/>
                <a:cs typeface="Arial"/>
              </a:rPr>
              <a:t>forward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except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m </a:t>
            </a:r>
            <a:r>
              <a:rPr dirty="0" sz="900" spc="-10">
                <a:latin typeface="Arial"/>
                <a:cs typeface="Arial"/>
              </a:rPr>
              <a:t>before.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7953" y="1172789"/>
            <a:ext cx="2773268" cy="1136141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317728" y="2483534"/>
            <a:ext cx="3968750" cy="6496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Variation</a:t>
            </a:r>
            <a:endParaRPr sz="1000">
              <a:latin typeface="Arial"/>
              <a:cs typeface="Arial"/>
            </a:endParaRPr>
          </a:p>
          <a:p>
            <a:pPr marL="41910" marR="304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Let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forward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certain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probability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p</a:t>
            </a:r>
            <a:r>
              <a:rPr dirty="0" baseline="-15873" sz="1050" spc="-15" i="1">
                <a:latin typeface="Arial"/>
                <a:cs typeface="Arial"/>
              </a:rPr>
              <a:t>flood</a:t>
            </a:r>
            <a:r>
              <a:rPr dirty="0" baseline="-15873" sz="1050" spc="-1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possibly</a:t>
            </a:r>
            <a:r>
              <a:rPr dirty="0" sz="900" spc="-20">
                <a:latin typeface="Arial"/>
                <a:cs typeface="Arial"/>
              </a:rPr>
              <a:t> even </a:t>
            </a:r>
            <a:r>
              <a:rPr dirty="0" sz="900" spc="-10">
                <a:latin typeface="Arial"/>
                <a:cs typeface="Arial"/>
              </a:rPr>
              <a:t>dependent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own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number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neighbors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(i.e.,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node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degree</a:t>
            </a:r>
            <a:r>
              <a:rPr dirty="0" sz="900" spc="-10">
                <a:latin typeface="Arial"/>
                <a:cs typeface="Arial"/>
              </a:rPr>
              <a:t>)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degree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neighbors.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81280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Flooding-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based</a:t>
            </a:r>
            <a:r>
              <a:rPr dirty="0" sz="500" spc="5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multicasting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37228" y="-1515"/>
            <a:ext cx="7175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41800" cy="24765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Epidemic</a:t>
            </a:r>
            <a:r>
              <a:rPr dirty="0" sz="12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Assume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there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no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write–write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conflicts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operations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performed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single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passes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neighbors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propagation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lazy,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i.e.,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immediate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20">
                <a:latin typeface="Arial"/>
                <a:cs typeface="Arial"/>
              </a:rPr>
              <a:t>Eventually,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replica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</a:pP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forms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epidemics</a:t>
            </a:r>
            <a:endParaRPr sz="1000">
              <a:latin typeface="Arial"/>
              <a:cs typeface="Arial"/>
            </a:endParaRPr>
          </a:p>
          <a:p>
            <a:pPr marL="555625" marR="84455" indent="-120650">
              <a:lnSpc>
                <a:spcPct val="111600"/>
              </a:lnSpc>
              <a:spcBef>
                <a:spcPts val="56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Anti-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entropy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regularly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chooses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another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random,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exchanges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differences,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identical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states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both </a:t>
            </a:r>
            <a:r>
              <a:rPr dirty="0" sz="900" spc="-10">
                <a:latin typeface="Arial"/>
                <a:cs typeface="Arial"/>
              </a:rPr>
              <a:t>afterwards</a:t>
            </a:r>
            <a:endParaRPr sz="900">
              <a:latin typeface="Arial"/>
              <a:cs typeface="Arial"/>
            </a:endParaRPr>
          </a:p>
          <a:p>
            <a:pPr algn="just" marL="555625" marR="43180" indent="-120650">
              <a:lnSpc>
                <a:spcPct val="111600"/>
              </a:lnSpc>
              <a:spcBef>
                <a:spcPts val="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Rumor</a:t>
            </a:r>
            <a:r>
              <a:rPr dirty="0" sz="900" spc="-3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spreading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just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been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(i.e.,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been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contaminated</a:t>
            </a:r>
            <a:r>
              <a:rPr dirty="0" sz="900" spc="-10">
                <a:latin typeface="Arial"/>
                <a:cs typeface="Arial"/>
              </a:rPr>
              <a:t>),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tells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several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other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replicas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about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(contaminating </a:t>
            </a:r>
            <a:r>
              <a:rPr dirty="0" sz="900">
                <a:latin typeface="Arial"/>
                <a:cs typeface="Arial"/>
              </a:rPr>
              <a:t>them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well).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37228" y="-1515"/>
            <a:ext cx="7175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200" y="197711"/>
            <a:ext cx="4215130" cy="18129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Anti-entropy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dirty="0" sz="10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selects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another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system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random.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Pull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pulls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new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Q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Push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only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pushes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own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Q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Push-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pull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4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Q</a:t>
            </a:r>
            <a:r>
              <a:rPr dirty="0" sz="900" spc="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each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other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8450" marR="17780" indent="3175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push-</a:t>
            </a:r>
            <a:r>
              <a:rPr dirty="0" sz="900">
                <a:latin typeface="Arial"/>
                <a:cs typeface="Arial"/>
              </a:rPr>
              <a:t>pull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takes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O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log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))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rounds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disseminate</a:t>
            </a:r>
            <a:r>
              <a:rPr dirty="0" sz="900" spc="1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N</a:t>
            </a:r>
            <a:r>
              <a:rPr dirty="0" sz="900" spc="8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nodes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round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=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every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taken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initiative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start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exchange).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Anti-</a:t>
            </a:r>
            <a:r>
              <a:rPr dirty="0"/>
              <a:t>entropy:</a:t>
            </a:r>
            <a:r>
              <a:rPr dirty="0" spc="15"/>
              <a:t> </a:t>
            </a:r>
            <a:r>
              <a:rPr dirty="0" spc="-10"/>
              <a:t>analysis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428" y="499476"/>
            <a:ext cx="3941445" cy="113220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29209" marR="1778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Consider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single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source,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propagating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209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probability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that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received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i</a:t>
            </a:r>
            <a:r>
              <a:rPr dirty="0" baseline="27777" sz="1050" i="1">
                <a:latin typeface="Arial"/>
                <a:cs typeface="Arial"/>
              </a:rPr>
              <a:t>th</a:t>
            </a:r>
            <a:r>
              <a:rPr dirty="0" baseline="27777" sz="1050" spc="150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round.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50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Analysis: staying</a:t>
            </a:r>
            <a:r>
              <a:rPr dirty="0" sz="1000" spc="-5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ignorant</a:t>
            </a:r>
            <a:endParaRPr sz="1000">
              <a:latin typeface="Arial"/>
              <a:cs typeface="Arial"/>
            </a:endParaRPr>
          </a:p>
          <a:p>
            <a:pPr marL="282575" marR="16256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Menlo"/>
              <a:buChar char="•"/>
              <a:tabLst>
                <a:tab pos="277495" algn="l"/>
              </a:tabLst>
            </a:pPr>
            <a:r>
              <a:rPr dirty="0" sz="900">
                <a:latin typeface="Arial"/>
                <a:cs typeface="Arial"/>
              </a:rPr>
              <a:t>With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pull</a:t>
            </a:r>
            <a:r>
              <a:rPr dirty="0" sz="900">
                <a:latin typeface="Arial"/>
                <a:cs typeface="Arial"/>
              </a:rPr>
              <a:t>, </a:t>
            </a:r>
            <a:r>
              <a:rPr dirty="0" sz="900" spc="-10" i="1">
                <a:latin typeface="Arial"/>
                <a:cs typeface="Arial"/>
              </a:rPr>
              <a:t>p</a:t>
            </a:r>
            <a:r>
              <a:rPr dirty="0" baseline="-15873" sz="1050" spc="-15" i="1">
                <a:latin typeface="Arial"/>
                <a:cs typeface="Arial"/>
              </a:rPr>
              <a:t>i</a:t>
            </a:r>
            <a:r>
              <a:rPr dirty="0" baseline="-15873" sz="1050" spc="-202" i="1">
                <a:latin typeface="Arial"/>
                <a:cs typeface="Arial"/>
              </a:rPr>
              <a:t> </a:t>
            </a:r>
            <a:r>
              <a:rPr dirty="0" baseline="-15873" sz="1050" spc="112">
                <a:latin typeface="Arial"/>
                <a:cs typeface="Arial"/>
              </a:rPr>
              <a:t>+1</a:t>
            </a:r>
            <a:r>
              <a:rPr dirty="0" baseline="-15873" sz="1050" spc="82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27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6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 node was not updated during the </a:t>
            </a:r>
            <a:r>
              <a:rPr dirty="0" sz="900" i="1">
                <a:latin typeface="Arial"/>
                <a:cs typeface="Arial"/>
              </a:rPr>
              <a:t>i</a:t>
            </a:r>
            <a:r>
              <a:rPr dirty="0" baseline="27777" sz="1050" i="1">
                <a:latin typeface="Arial"/>
                <a:cs typeface="Arial"/>
              </a:rPr>
              <a:t>th</a:t>
            </a:r>
            <a:r>
              <a:rPr dirty="0" baseline="27777" sz="1050" spc="157" i="1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round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should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contact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another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ignorant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during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next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round.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227899" y="1710413"/>
            <a:ext cx="40640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3380" algn="l"/>
              </a:tabLst>
            </a:pPr>
            <a:r>
              <a:rPr dirty="0" sz="700" spc="-10" i="1">
                <a:latin typeface="Arial"/>
                <a:cs typeface="Arial"/>
              </a:rPr>
              <a:t>i</a:t>
            </a:r>
            <a:r>
              <a:rPr dirty="0" sz="700" spc="-130" i="1">
                <a:latin typeface="Arial"/>
                <a:cs typeface="Arial"/>
              </a:rPr>
              <a:t> </a:t>
            </a:r>
            <a:r>
              <a:rPr dirty="0" sz="700" spc="50">
                <a:latin typeface="Arial"/>
                <a:cs typeface="Arial"/>
              </a:rPr>
              <a:t>+1</a:t>
            </a:r>
            <a:r>
              <a:rPr dirty="0" sz="700">
                <a:latin typeface="Arial"/>
                <a:cs typeface="Arial"/>
              </a:rPr>
              <a:t>	</a:t>
            </a:r>
            <a:r>
              <a:rPr dirty="0" sz="700" spc="-50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80148" y="1660291"/>
            <a:ext cx="138112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0" indent="-11493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Menlo"/>
              <a:buChar char="•"/>
              <a:tabLst>
                <a:tab pos="127635" algn="l"/>
                <a:tab pos="941705" algn="l"/>
              </a:tabLst>
            </a:pP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push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p</a:t>
            </a:r>
            <a:r>
              <a:rPr dirty="0" sz="900" i="1">
                <a:latin typeface="Arial"/>
                <a:cs typeface="Arial"/>
              </a:rPr>
              <a:t>	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(1</a:t>
            </a:r>
            <a:r>
              <a:rPr dirty="0" sz="900" spc="-120">
                <a:latin typeface="Arial"/>
                <a:cs typeface="Arial"/>
              </a:rPr>
              <a:t> </a:t>
            </a:r>
            <a:r>
              <a:rPr dirty="0" sz="900" spc="100" i="1">
                <a:latin typeface="Menlo"/>
                <a:cs typeface="Menlo"/>
              </a:rPr>
              <a:t>−</a:t>
            </a:r>
            <a:endParaRPr sz="900">
              <a:latin typeface="Menlo"/>
              <a:cs typeface="Menlo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1879307" y="1758391"/>
            <a:ext cx="189230" cy="0"/>
          </a:xfrm>
          <a:custGeom>
            <a:avLst/>
            <a:gdLst/>
            <a:ahLst/>
            <a:cxnLst/>
            <a:rect l="l" t="t" r="r" b="b"/>
            <a:pathLst>
              <a:path w="189230" h="0">
                <a:moveTo>
                  <a:pt x="0" y="0"/>
                </a:moveTo>
                <a:lnTo>
                  <a:pt x="188823" y="0"/>
                </a:lnTo>
              </a:path>
            </a:pathLst>
          </a:custGeom>
          <a:ln w="455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1866607" y="1727951"/>
            <a:ext cx="214629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25" i="1">
                <a:latin typeface="Arial"/>
                <a:cs typeface="Arial"/>
              </a:rPr>
              <a:t>N</a:t>
            </a:r>
            <a:r>
              <a:rPr dirty="0" sz="700" spc="25" i="1">
                <a:latin typeface="Menlo"/>
                <a:cs typeface="Menlo"/>
              </a:rPr>
              <a:t>−</a:t>
            </a:r>
            <a:r>
              <a:rPr dirty="0" sz="700" spc="25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070620" y="1660291"/>
            <a:ext cx="7112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5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936394" y="1644258"/>
            <a:ext cx="43116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91770" algn="l"/>
              </a:tabLst>
            </a:pPr>
            <a:r>
              <a:rPr dirty="0" baseline="3968" sz="1050" spc="-75">
                <a:latin typeface="Arial"/>
                <a:cs typeface="Arial"/>
              </a:rPr>
              <a:t>1</a:t>
            </a:r>
            <a:r>
              <a:rPr dirty="0" baseline="3968" sz="1050">
                <a:latin typeface="Arial"/>
                <a:cs typeface="Arial"/>
              </a:rPr>
              <a:t>	</a:t>
            </a:r>
            <a:r>
              <a:rPr dirty="0" sz="700" spc="30">
                <a:latin typeface="Arial"/>
                <a:cs typeface="Arial"/>
              </a:rPr>
              <a:t>(</a:t>
            </a:r>
            <a:r>
              <a:rPr dirty="0" sz="700" spc="30" i="1">
                <a:latin typeface="Arial"/>
                <a:cs typeface="Arial"/>
              </a:rPr>
              <a:t>N</a:t>
            </a:r>
            <a:r>
              <a:rPr dirty="0" sz="700" spc="30" i="1">
                <a:latin typeface="Menlo"/>
                <a:cs typeface="Menlo"/>
              </a:rPr>
              <a:t>−</a:t>
            </a:r>
            <a:r>
              <a:rPr dirty="0" sz="700" spc="3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582049" y="1684803"/>
            <a:ext cx="4000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5" i="1">
                <a:latin typeface="Arial"/>
                <a:cs typeface="Arial"/>
              </a:rPr>
              <a:t>i</a:t>
            </a:r>
            <a:endParaRPr sz="5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341549" y="1644258"/>
            <a:ext cx="32829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>
                <a:latin typeface="Arial"/>
                <a:cs typeface="Arial"/>
              </a:rPr>
              <a:t>)(1</a:t>
            </a:r>
            <a:r>
              <a:rPr dirty="0" sz="700" i="1">
                <a:latin typeface="Menlo"/>
                <a:cs typeface="Menlo"/>
              </a:rPr>
              <a:t>−</a:t>
            </a:r>
            <a:r>
              <a:rPr dirty="0" sz="700" i="1">
                <a:latin typeface="Arial"/>
                <a:cs typeface="Arial"/>
              </a:rPr>
              <a:t>p</a:t>
            </a:r>
            <a:r>
              <a:rPr dirty="0" sz="700" spc="215" i="1">
                <a:latin typeface="Arial"/>
                <a:cs typeface="Arial"/>
              </a:rPr>
              <a:t> </a:t>
            </a:r>
            <a:r>
              <a:rPr dirty="0" sz="700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952546" y="1644258"/>
            <a:ext cx="143510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700" spc="25" i="1">
                <a:latin typeface="Menlo"/>
                <a:cs typeface="Menlo"/>
              </a:rPr>
              <a:t>−</a:t>
            </a:r>
            <a:r>
              <a:rPr dirty="0" sz="700" spc="25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853182" y="1710413"/>
            <a:ext cx="860425" cy="132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27405" algn="l"/>
              </a:tabLst>
            </a:pPr>
            <a:r>
              <a:rPr dirty="0" sz="700" spc="-50" i="1">
                <a:latin typeface="Arial"/>
                <a:cs typeface="Arial"/>
              </a:rPr>
              <a:t>i</a:t>
            </a:r>
            <a:r>
              <a:rPr dirty="0" sz="700" i="1">
                <a:latin typeface="Arial"/>
                <a:cs typeface="Arial"/>
              </a:rPr>
              <a:t>	</a:t>
            </a:r>
            <a:r>
              <a:rPr dirty="0" sz="700" spc="-50" i="1">
                <a:latin typeface="Arial"/>
                <a:cs typeface="Arial"/>
              </a:rPr>
              <a:t>i</a:t>
            </a:r>
            <a:endParaRPr sz="7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676080" y="1660291"/>
            <a:ext cx="1557655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45134" algn="l"/>
              </a:tabLst>
            </a:pPr>
            <a:r>
              <a:rPr dirty="0" sz="900" spc="150" i="1">
                <a:latin typeface="Menlo"/>
                <a:cs typeface="Menlo"/>
              </a:rPr>
              <a:t>≈</a:t>
            </a:r>
            <a:r>
              <a:rPr dirty="0" sz="900" spc="-345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e</a:t>
            </a:r>
            <a:r>
              <a:rPr dirty="0" sz="900" i="1">
                <a:latin typeface="Arial"/>
                <a:cs typeface="Arial"/>
              </a:rPr>
              <a:t>	</a:t>
            </a:r>
            <a:r>
              <a:rPr dirty="0" sz="900">
                <a:latin typeface="Arial"/>
                <a:cs typeface="Arial"/>
              </a:rPr>
              <a:t>(for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small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sz="900" spc="22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large</a:t>
            </a:r>
            <a:endParaRPr sz="9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42048" y="1811518"/>
            <a:ext cx="3656965" cy="523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0815" marR="43180">
              <a:lnSpc>
                <a:spcPct val="111600"/>
              </a:lnSpc>
              <a:spcBef>
                <a:spcPts val="100"/>
              </a:spcBef>
            </a:pPr>
            <a:r>
              <a:rPr dirty="0" sz="900" i="1">
                <a:latin typeface="Arial"/>
                <a:cs typeface="Arial"/>
              </a:rPr>
              <a:t>N</a:t>
            </a:r>
            <a:r>
              <a:rPr dirty="0" sz="900">
                <a:latin typeface="Arial"/>
                <a:cs typeface="Arial"/>
              </a:rPr>
              <a:t>):</a:t>
            </a:r>
            <a:r>
              <a:rPr dirty="0" sz="900" spc="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was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ignorant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during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i</a:t>
            </a:r>
            <a:r>
              <a:rPr dirty="0" baseline="27777" sz="1050" i="1">
                <a:latin typeface="Arial"/>
                <a:cs typeface="Arial"/>
              </a:rPr>
              <a:t>th</a:t>
            </a:r>
            <a:r>
              <a:rPr dirty="0" baseline="27777" sz="1050" spc="13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round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updated</a:t>
            </a:r>
            <a:r>
              <a:rPr dirty="0" sz="900" spc="-10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node </a:t>
            </a:r>
            <a:r>
              <a:rPr dirty="0" sz="900">
                <a:latin typeface="Arial"/>
                <a:cs typeface="Arial"/>
              </a:rPr>
              <a:t>chooses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contact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during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next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round.</a:t>
            </a:r>
            <a:endParaRPr sz="900">
              <a:latin typeface="Arial"/>
              <a:cs typeface="Arial"/>
            </a:endParaRPr>
          </a:p>
          <a:p>
            <a:pPr marL="165100" indent="-114935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165735" algn="l"/>
              </a:tabLst>
            </a:pP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push-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pull</a:t>
            </a:r>
            <a:r>
              <a:rPr dirty="0" sz="900">
                <a:latin typeface="Arial"/>
                <a:cs typeface="Arial"/>
              </a:rPr>
              <a:t>:</a:t>
            </a:r>
            <a:r>
              <a:rPr dirty="0" sz="900" spc="10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baseline="27777" sz="1050">
                <a:latin typeface="Arial"/>
                <a:cs typeface="Arial"/>
              </a:rPr>
              <a:t>2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5873" sz="1050" i="1">
                <a:latin typeface="Arial"/>
                <a:cs typeface="Arial"/>
              </a:rPr>
              <a:t>i</a:t>
            </a:r>
            <a:r>
              <a:rPr dirty="0" baseline="-15873" sz="1050" spc="-104" i="1">
                <a:latin typeface="Arial"/>
                <a:cs typeface="Arial"/>
              </a:rPr>
              <a:t> </a:t>
            </a:r>
            <a:r>
              <a:rPr dirty="0" sz="900" spc="35" i="1">
                <a:latin typeface="Arial"/>
                <a:cs typeface="Arial"/>
              </a:rPr>
              <a:t>e</a:t>
            </a:r>
            <a:r>
              <a:rPr dirty="0" baseline="27777" sz="1050" spc="52" i="1">
                <a:latin typeface="Menlo"/>
                <a:cs typeface="Menlo"/>
              </a:rPr>
              <a:t>−</a:t>
            </a:r>
            <a:r>
              <a:rPr dirty="0" baseline="27777" sz="1050" spc="52">
                <a:latin typeface="Arial"/>
                <a:cs typeface="Arial"/>
              </a:rPr>
              <a:t>1</a:t>
            </a:r>
            <a:r>
              <a:rPr dirty="0" sz="900" spc="3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8" name="object 1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37228" y="-1515"/>
            <a:ext cx="7175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73355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Anti-entropy</a:t>
            </a:r>
            <a:r>
              <a:rPr dirty="0" sz="1200" spc="1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performance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6742" y="626308"/>
            <a:ext cx="3096798" cy="113614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6742" y="1974819"/>
            <a:ext cx="3096798" cy="1075547"/>
          </a:xfrm>
          <a:prstGeom prst="rect">
            <a:avLst/>
          </a:prstGeom>
        </p:spPr>
      </p:pic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6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6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6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6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Rumor</a:t>
            </a:r>
            <a:r>
              <a:rPr dirty="0" spc="-45"/>
              <a:t> </a:t>
            </a:r>
            <a:r>
              <a:rPr dirty="0" spc="-10"/>
              <a:t>spreading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30847" y="499476"/>
            <a:ext cx="3942715" cy="140970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algn="just" marL="28575">
              <a:lnSpc>
                <a:spcPct val="100000"/>
              </a:lnSpc>
              <a:spcBef>
                <a:spcPts val="21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algn="just" marL="28575" marR="134620" indent="-381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 spc="2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having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report,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contacts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25">
                <a:latin typeface="Arial"/>
                <a:cs typeface="Arial"/>
              </a:rPr>
              <a:t> is </a:t>
            </a:r>
            <a:r>
              <a:rPr dirty="0" sz="900">
                <a:latin typeface="Arial"/>
                <a:cs typeface="Arial"/>
              </a:rPr>
              <a:t>contacted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already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propagated,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 spc="1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stops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contacting </a:t>
            </a:r>
            <a:r>
              <a:rPr dirty="0" sz="900">
                <a:latin typeface="Arial"/>
                <a:cs typeface="Arial"/>
              </a:rPr>
              <a:t>other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probability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p</a:t>
            </a:r>
            <a:r>
              <a:rPr dirty="0" baseline="-11904" sz="1050" spc="-15" i="1">
                <a:latin typeface="Arial"/>
                <a:cs typeface="Arial"/>
              </a:rPr>
              <a:t>stop</a:t>
            </a:r>
            <a:r>
              <a:rPr dirty="0" sz="900" spc="-1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74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575" marR="177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 spc="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fraction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ignorant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(i.e.,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which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unaware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update),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shown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with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dirty="0" baseline="-27777" sz="1350" i="1">
                <a:latin typeface="Arial"/>
                <a:cs typeface="Arial"/>
              </a:rPr>
              <a:t>s</a:t>
            </a:r>
            <a:r>
              <a:rPr dirty="0" baseline="-27777" sz="1350" spc="-22" i="1">
                <a:latin typeface="Arial"/>
                <a:cs typeface="Arial"/>
              </a:rPr>
              <a:t> </a:t>
            </a:r>
            <a:r>
              <a:rPr dirty="0" baseline="-27777" sz="1350" spc="277">
                <a:latin typeface="Arial"/>
                <a:cs typeface="Arial"/>
              </a:rPr>
              <a:t>=</a:t>
            </a:r>
            <a:r>
              <a:rPr dirty="0" baseline="-27777" sz="1350" spc="-60">
                <a:latin typeface="Arial"/>
                <a:cs typeface="Arial"/>
              </a:rPr>
              <a:t> </a:t>
            </a:r>
            <a:r>
              <a:rPr dirty="0" baseline="-27777" sz="1350" spc="-15" i="1">
                <a:latin typeface="Arial"/>
                <a:cs typeface="Arial"/>
              </a:rPr>
              <a:t>e</a:t>
            </a:r>
            <a:r>
              <a:rPr dirty="0" sz="700" spc="-10" i="1">
                <a:latin typeface="Menlo"/>
                <a:cs typeface="Menlo"/>
              </a:rPr>
              <a:t>−</a:t>
            </a:r>
            <a:r>
              <a:rPr dirty="0" sz="700" spc="-10">
                <a:latin typeface="Arial"/>
                <a:cs typeface="Arial"/>
              </a:rPr>
              <a:t>(1</a:t>
            </a:r>
            <a:r>
              <a:rPr dirty="0" sz="700" spc="-10" i="1">
                <a:latin typeface="Arial"/>
                <a:cs typeface="Arial"/>
              </a:rPr>
              <a:t>/p</a:t>
            </a:r>
            <a:r>
              <a:rPr dirty="0" baseline="-19841" sz="1050" spc="-15" i="1">
                <a:latin typeface="Arial"/>
                <a:cs typeface="Arial"/>
              </a:rPr>
              <a:t>stop</a:t>
            </a:r>
            <a:r>
              <a:rPr dirty="0" sz="700" spc="-10">
                <a:latin typeface="Arial"/>
                <a:cs typeface="Arial"/>
              </a:rPr>
              <a:t>+1)(1</a:t>
            </a:r>
            <a:r>
              <a:rPr dirty="0" sz="700" spc="-10" i="1">
                <a:latin typeface="Menlo"/>
                <a:cs typeface="Menlo"/>
              </a:rPr>
              <a:t>−</a:t>
            </a:r>
            <a:r>
              <a:rPr dirty="0" sz="700" spc="-10" i="1">
                <a:latin typeface="Arial"/>
                <a:cs typeface="Arial"/>
              </a:rPr>
              <a:t>s</a:t>
            </a:r>
            <a:r>
              <a:rPr dirty="0" sz="700" spc="-10">
                <a:latin typeface="Arial"/>
                <a:cs typeface="Arial"/>
              </a:rPr>
              <a:t>)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Formal</a:t>
            </a:r>
            <a:r>
              <a:rPr dirty="0" spc="-60"/>
              <a:t> </a:t>
            </a:r>
            <a:r>
              <a:rPr dirty="0" spc="-10"/>
              <a:t>analysis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7294" y="499476"/>
            <a:ext cx="3923029" cy="904875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Let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s</a:t>
            </a:r>
            <a:r>
              <a:rPr dirty="0" sz="900" spc="-15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denote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fraction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nodes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0">
                <a:latin typeface="Arial"/>
                <a:cs typeface="Arial"/>
              </a:rPr>
              <a:t>have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yet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been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updated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(i.e.,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susceptible</a:t>
            </a:r>
            <a:r>
              <a:rPr dirty="0" sz="900" spc="-10">
                <a:latin typeface="Arial"/>
                <a:cs typeface="Arial"/>
              </a:rPr>
              <a:t>; 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i</a:t>
            </a:r>
            <a:r>
              <a:rPr dirty="0" sz="900" spc="5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fraction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infected</a:t>
            </a:r>
            <a:r>
              <a:rPr dirty="0" sz="900" spc="-10">
                <a:latin typeface="Arial"/>
                <a:cs typeface="Arial"/>
              </a:rPr>
              <a:t>)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active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nodes;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i="1">
                <a:solidFill>
                  <a:srgbClr val="C80000"/>
                </a:solidFill>
                <a:latin typeface="Arial"/>
                <a:cs typeface="Arial"/>
              </a:rPr>
              <a:t>r</a:t>
            </a:r>
            <a:r>
              <a:rPr dirty="0" sz="900" spc="80" i="1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fraction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of </a:t>
            </a:r>
            <a:r>
              <a:rPr dirty="0" sz="900">
                <a:latin typeface="Arial"/>
                <a:cs typeface="Arial"/>
              </a:rPr>
              <a:t>updated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nodes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gave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(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removed</a:t>
            </a:r>
            <a:r>
              <a:rPr dirty="0" sz="900" spc="-1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theory</a:t>
            </a: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1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epidemics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35875" y="1511735"/>
            <a:ext cx="582295" cy="762635"/>
          </a:xfrm>
          <a:prstGeom prst="rect">
            <a:avLst/>
          </a:prstGeom>
        </p:spPr>
        <p:txBody>
          <a:bodyPr wrap="square" lIns="0" tIns="59055" rIns="0" bIns="0" rtlCol="0" vert="horz">
            <a:spAutoFit/>
          </a:bodyPr>
          <a:lstStyle/>
          <a:p>
            <a:pPr marL="293370" indent="-281305">
              <a:lnSpc>
                <a:spcPct val="100000"/>
              </a:lnSpc>
              <a:spcBef>
                <a:spcPts val="465"/>
              </a:spcBef>
              <a:buFont typeface="Arial"/>
              <a:buAutoNum type="arabicParenBoth"/>
              <a:tabLst>
                <a:tab pos="294005" algn="l"/>
              </a:tabLst>
            </a:pPr>
            <a:r>
              <a:rPr dirty="0" sz="900" spc="-10" i="1">
                <a:latin typeface="Arial"/>
                <a:cs typeface="Arial"/>
              </a:rPr>
              <a:t>ds/dt</a:t>
            </a:r>
            <a:endParaRPr sz="900">
              <a:latin typeface="Arial"/>
              <a:cs typeface="Arial"/>
            </a:endParaRPr>
          </a:p>
          <a:p>
            <a:pPr marL="293370" indent="-281305">
              <a:lnSpc>
                <a:spcPct val="100000"/>
              </a:lnSpc>
              <a:spcBef>
                <a:spcPts val="365"/>
              </a:spcBef>
              <a:buFont typeface="Arial"/>
              <a:buAutoNum type="arabicParenBoth"/>
              <a:tabLst>
                <a:tab pos="294005" algn="l"/>
              </a:tabLst>
            </a:pPr>
            <a:r>
              <a:rPr dirty="0" sz="900" spc="40" i="1">
                <a:latin typeface="Arial"/>
                <a:cs typeface="Arial"/>
              </a:rPr>
              <a:t>di/dt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85"/>
              </a:spcBef>
              <a:tabLst>
                <a:tab pos="293370" algn="l"/>
              </a:tabLst>
            </a:pPr>
            <a:r>
              <a:rPr dirty="0" sz="900" spc="300" i="1">
                <a:latin typeface="Menlo"/>
                <a:cs typeface="Menlo"/>
              </a:rPr>
              <a:t>⇒</a:t>
            </a:r>
            <a:r>
              <a:rPr dirty="0" sz="900" i="1">
                <a:latin typeface="Menlo"/>
                <a:cs typeface="Menlo"/>
              </a:rPr>
              <a:t>	</a:t>
            </a:r>
            <a:r>
              <a:rPr dirty="0" sz="900" spc="40" i="1">
                <a:latin typeface="Arial"/>
                <a:cs typeface="Arial"/>
              </a:rPr>
              <a:t>di/ds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65"/>
              </a:spcBef>
              <a:tabLst>
                <a:tab pos="293370" algn="l"/>
              </a:tabLst>
            </a:pPr>
            <a:r>
              <a:rPr dirty="0" sz="900" spc="300" i="1">
                <a:latin typeface="Menlo"/>
                <a:cs typeface="Menlo"/>
              </a:rPr>
              <a:t>⇒</a:t>
            </a:r>
            <a:r>
              <a:rPr dirty="0" sz="900" i="1">
                <a:latin typeface="Menlo"/>
                <a:cs typeface="Menlo"/>
              </a:rPr>
              <a:t>	</a:t>
            </a:r>
            <a:r>
              <a:rPr dirty="0" sz="900" spc="-10" i="1">
                <a:latin typeface="Arial"/>
                <a:cs typeface="Arial"/>
              </a:rPr>
              <a:t>i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(</a:t>
            </a:r>
            <a:r>
              <a:rPr dirty="0" sz="900" spc="-25" i="1">
                <a:latin typeface="Arial"/>
                <a:cs typeface="Arial"/>
              </a:rPr>
              <a:t>s</a:t>
            </a:r>
            <a:r>
              <a:rPr dirty="0" sz="900" spc="-25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921129" y="1899681"/>
            <a:ext cx="1033780" cy="1911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777875">
              <a:lnSpc>
                <a:spcPts val="530"/>
              </a:lnSpc>
              <a:spcBef>
                <a:spcPts val="95"/>
              </a:spcBef>
            </a:pPr>
            <a:r>
              <a:rPr dirty="0" u="sng" baseline="19841" sz="1050" spc="-1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</a:t>
            </a:r>
            <a:r>
              <a:rPr dirty="0" u="sng" sz="700" spc="-1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stop</a:t>
            </a:r>
            <a:endParaRPr sz="700">
              <a:latin typeface="Arial"/>
              <a:cs typeface="Arial"/>
            </a:endParaRPr>
          </a:p>
          <a:p>
            <a:pPr marL="38100">
              <a:lnSpc>
                <a:spcPts val="770"/>
              </a:lnSpc>
            </a:pPr>
            <a:r>
              <a:rPr dirty="0" sz="900" spc="65" i="1">
                <a:latin typeface="Menlo"/>
                <a:cs typeface="Menlo"/>
              </a:rPr>
              <a:t>−</a:t>
            </a:r>
            <a:r>
              <a:rPr dirty="0" sz="900" spc="65">
                <a:latin typeface="Arial"/>
                <a:cs typeface="Arial"/>
              </a:rPr>
              <a:t>(1</a:t>
            </a:r>
            <a:r>
              <a:rPr dirty="0" sz="900" spc="-100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0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95">
                <a:latin typeface="Arial"/>
                <a:cs typeface="Arial"/>
              </a:rPr>
              <a:t> </a:t>
            </a:r>
            <a:r>
              <a:rPr dirty="0" sz="900" spc="135">
                <a:latin typeface="Arial"/>
                <a:cs typeface="Arial"/>
              </a:rPr>
              <a:t>+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703565" y="1511735"/>
            <a:ext cx="1308735" cy="762635"/>
          </a:xfrm>
          <a:prstGeom prst="rect">
            <a:avLst/>
          </a:prstGeom>
        </p:spPr>
        <p:txBody>
          <a:bodyPr wrap="square" lIns="0" tIns="5905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65"/>
              </a:spcBef>
            </a:pP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250">
                <a:latin typeface="Arial"/>
                <a:cs typeface="Arial"/>
              </a:rPr>
              <a:t>  </a:t>
            </a:r>
            <a:r>
              <a:rPr dirty="0" sz="900" spc="70" i="1">
                <a:latin typeface="Menlo"/>
                <a:cs typeface="Menlo"/>
              </a:rPr>
              <a:t>−</a:t>
            </a:r>
            <a:r>
              <a:rPr dirty="0" sz="900" spc="70" i="1">
                <a:latin typeface="Arial"/>
                <a:cs typeface="Arial"/>
              </a:rPr>
              <a:t>s</a:t>
            </a:r>
            <a:r>
              <a:rPr dirty="0" sz="900" spc="-100" i="1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20" i="1">
                <a:latin typeface="Menlo"/>
                <a:cs typeface="Menlo"/>
              </a:rPr>
              <a:t> </a:t>
            </a:r>
            <a:r>
              <a:rPr dirty="0" sz="900" spc="-50" i="1">
                <a:latin typeface="Arial"/>
                <a:cs typeface="Arial"/>
              </a:rPr>
              <a:t>i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65"/>
              </a:spcBef>
            </a:pP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320">
                <a:latin typeface="Arial"/>
                <a:cs typeface="Arial"/>
              </a:rPr>
              <a:t>  </a:t>
            </a:r>
            <a:r>
              <a:rPr dirty="0" sz="900" spc="-10" i="1">
                <a:latin typeface="Arial"/>
                <a:cs typeface="Arial"/>
              </a:rPr>
              <a:t>s</a:t>
            </a:r>
            <a:r>
              <a:rPr dirty="0" sz="900" spc="-75" i="1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0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i</a:t>
            </a:r>
            <a:r>
              <a:rPr dirty="0" sz="900" spc="-20" i="1">
                <a:latin typeface="Arial"/>
                <a:cs typeface="Arial"/>
              </a:rPr>
              <a:t> </a:t>
            </a:r>
            <a:r>
              <a:rPr dirty="0" sz="900" i="1">
                <a:latin typeface="Menlo"/>
                <a:cs typeface="Menlo"/>
              </a:rPr>
              <a:t>−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0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(1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spc="114" i="1">
                <a:latin typeface="Menlo"/>
                <a:cs typeface="Menlo"/>
              </a:rPr>
              <a:t>−</a:t>
            </a:r>
            <a:r>
              <a:rPr dirty="0" sz="900" spc="114" i="1">
                <a:latin typeface="Arial"/>
                <a:cs typeface="Arial"/>
              </a:rPr>
              <a:t>s</a:t>
            </a:r>
            <a:r>
              <a:rPr dirty="0" sz="900" spc="114">
                <a:latin typeface="Arial"/>
                <a:cs typeface="Arial"/>
              </a:rPr>
              <a:t>)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0" i="1">
                <a:latin typeface="Menlo"/>
                <a:cs typeface="Menlo"/>
              </a:rPr>
              <a:t> </a:t>
            </a:r>
            <a:r>
              <a:rPr dirty="0" sz="900" spc="-50" i="1">
                <a:latin typeface="Arial"/>
                <a:cs typeface="Arial"/>
              </a:rPr>
              <a:t>i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85"/>
              </a:spcBef>
            </a:pPr>
            <a:r>
              <a:rPr dirty="0" sz="900" spc="190">
                <a:latin typeface="Arial"/>
                <a:cs typeface="Arial"/>
              </a:rPr>
              <a:t>=</a:t>
            </a: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65"/>
              </a:spcBef>
            </a:pPr>
            <a:r>
              <a:rPr dirty="0" sz="900" spc="190">
                <a:latin typeface="Arial"/>
                <a:cs typeface="Arial"/>
              </a:rPr>
              <a:t>=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921129" y="1982749"/>
            <a:ext cx="1670050" cy="291465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algn="ctr" marL="107314">
              <a:lnSpc>
                <a:spcPct val="100000"/>
              </a:lnSpc>
              <a:spcBef>
                <a:spcPts val="175"/>
              </a:spcBef>
            </a:pPr>
            <a:r>
              <a:rPr dirty="0" sz="700" spc="-5" i="1">
                <a:latin typeface="Arial"/>
                <a:cs typeface="Arial"/>
              </a:rPr>
              <a:t>s</a:t>
            </a:r>
            <a:endParaRPr sz="7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900" spc="65" i="1">
                <a:latin typeface="Menlo"/>
                <a:cs typeface="Menlo"/>
              </a:rPr>
              <a:t>−</a:t>
            </a:r>
            <a:r>
              <a:rPr dirty="0" sz="900" spc="65">
                <a:latin typeface="Arial"/>
                <a:cs typeface="Arial"/>
              </a:rPr>
              <a:t>(1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105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0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s</a:t>
            </a:r>
            <a:r>
              <a:rPr dirty="0" sz="900" spc="-75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</a:t>
            </a:r>
            <a:r>
              <a:rPr dirty="0" baseline="-11904" sz="1050" spc="7" i="1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0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ln(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105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spc="-50" i="1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15950" y="2415696"/>
            <a:ext cx="3796029" cy="57150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30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Wrap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up</a:t>
            </a:r>
            <a:endParaRPr sz="1000">
              <a:latin typeface="Arial"/>
              <a:cs typeface="Arial"/>
            </a:endParaRPr>
          </a:p>
          <a:p>
            <a:pPr marL="43815" marR="30480">
              <a:lnSpc>
                <a:spcPts val="1390"/>
              </a:lnSpc>
              <a:spcBef>
                <a:spcPts val="80"/>
              </a:spcBef>
            </a:pPr>
            <a:r>
              <a:rPr dirty="0" sz="900" spc="-10" i="1">
                <a:latin typeface="Arial"/>
                <a:cs typeface="Arial"/>
              </a:rPr>
              <a:t>i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(1)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0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320" i="1">
                <a:latin typeface="Menlo"/>
                <a:cs typeface="Menlo"/>
              </a:rPr>
              <a:t> </a:t>
            </a:r>
            <a:r>
              <a:rPr dirty="0" sz="900" i="1">
                <a:latin typeface="Arial"/>
                <a:cs typeface="Arial"/>
              </a:rPr>
              <a:t>C</a:t>
            </a:r>
            <a:r>
              <a:rPr dirty="0" sz="900" spc="3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1</a:t>
            </a:r>
            <a:r>
              <a:rPr dirty="0" sz="900" spc="-114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14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</a:t>
            </a:r>
            <a:r>
              <a:rPr dirty="0" baseline="-11904" sz="1050" spc="127" i="1">
                <a:latin typeface="Arial"/>
                <a:cs typeface="Arial"/>
              </a:rPr>
              <a:t> </a:t>
            </a:r>
            <a:r>
              <a:rPr dirty="0" sz="900" spc="350" i="1">
                <a:latin typeface="Menlo"/>
                <a:cs typeface="Menlo"/>
              </a:rPr>
              <a:t>⇒</a:t>
            </a:r>
            <a:r>
              <a:rPr dirty="0" sz="900" spc="-320" i="1">
                <a:latin typeface="Menlo"/>
                <a:cs typeface="Menlo"/>
              </a:rPr>
              <a:t> </a:t>
            </a:r>
            <a:r>
              <a:rPr dirty="0" sz="900" spc="-10" i="1">
                <a:latin typeface="Arial"/>
                <a:cs typeface="Arial"/>
              </a:rPr>
              <a:t>i</a:t>
            </a:r>
            <a:r>
              <a:rPr dirty="0" sz="900" spc="-165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(1</a:t>
            </a:r>
            <a:r>
              <a:rPr dirty="0" sz="900" spc="-114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14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105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(1</a:t>
            </a:r>
            <a:r>
              <a:rPr dirty="0" sz="900" spc="-114">
                <a:latin typeface="Arial"/>
                <a:cs typeface="Arial"/>
              </a:rPr>
              <a:t> </a:t>
            </a:r>
            <a:r>
              <a:rPr dirty="0" sz="900" spc="114" i="1">
                <a:latin typeface="Menlo"/>
                <a:cs typeface="Menlo"/>
              </a:rPr>
              <a:t>−</a:t>
            </a:r>
            <a:r>
              <a:rPr dirty="0" sz="900" spc="114" i="1">
                <a:latin typeface="Arial"/>
                <a:cs typeface="Arial"/>
              </a:rPr>
              <a:t>s</a:t>
            </a:r>
            <a:r>
              <a:rPr dirty="0" sz="900" spc="114">
                <a:latin typeface="Arial"/>
                <a:cs typeface="Arial"/>
              </a:rPr>
              <a:t>)</a:t>
            </a:r>
            <a:r>
              <a:rPr dirty="0" sz="900" spc="-110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+</a:t>
            </a:r>
            <a:r>
              <a:rPr dirty="0" sz="900" spc="-114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p</a:t>
            </a:r>
            <a:r>
              <a:rPr dirty="0" baseline="-11904" sz="1050" i="1">
                <a:latin typeface="Arial"/>
                <a:cs typeface="Arial"/>
              </a:rPr>
              <a:t>stop</a:t>
            </a:r>
            <a:r>
              <a:rPr dirty="0" baseline="-11904" sz="1050" spc="-7" i="1">
                <a:latin typeface="Arial"/>
                <a:cs typeface="Arial"/>
              </a:rPr>
              <a:t> </a:t>
            </a:r>
            <a:r>
              <a:rPr dirty="0" sz="900" spc="-300" i="1">
                <a:latin typeface="Menlo"/>
                <a:cs typeface="Menlo"/>
              </a:rPr>
              <a:t>·</a:t>
            </a:r>
            <a:r>
              <a:rPr dirty="0" sz="900" spc="-405" i="1">
                <a:latin typeface="Menlo"/>
                <a:cs typeface="Menlo"/>
              </a:rPr>
              <a:t> </a:t>
            </a:r>
            <a:r>
              <a:rPr dirty="0" sz="900">
                <a:latin typeface="Arial"/>
                <a:cs typeface="Arial"/>
              </a:rPr>
              <a:t>ln(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).</a:t>
            </a:r>
            <a:r>
              <a:rPr dirty="0" sz="900" spc="9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2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are </a:t>
            </a:r>
            <a:r>
              <a:rPr dirty="0" sz="900">
                <a:latin typeface="Arial"/>
                <a:cs typeface="Arial"/>
              </a:rPr>
              <a:t>looking for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case </a:t>
            </a:r>
            <a:r>
              <a:rPr dirty="0" sz="900" spc="-10" i="1">
                <a:latin typeface="Arial"/>
                <a:cs typeface="Arial"/>
              </a:rPr>
              <a:t>i</a:t>
            </a:r>
            <a:r>
              <a:rPr dirty="0" sz="900" spc="-170" i="1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>
                <a:latin typeface="Arial"/>
                <a:cs typeface="Arial"/>
              </a:rPr>
              <a:t>)</a:t>
            </a:r>
            <a:r>
              <a:rPr dirty="0" sz="900" spc="-50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0, which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leads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5">
                <a:latin typeface="Arial"/>
                <a:cs typeface="Arial"/>
              </a:rPr>
              <a:t> </a:t>
            </a:r>
            <a:r>
              <a:rPr dirty="0" sz="900" i="1">
                <a:latin typeface="Arial"/>
                <a:cs typeface="Arial"/>
              </a:rPr>
              <a:t>s</a:t>
            </a:r>
            <a:r>
              <a:rPr dirty="0" sz="900" spc="-20" i="1">
                <a:latin typeface="Arial"/>
                <a:cs typeface="Arial"/>
              </a:rPr>
              <a:t> </a:t>
            </a:r>
            <a:r>
              <a:rPr dirty="0" sz="900" spc="185">
                <a:latin typeface="Arial"/>
                <a:cs typeface="Arial"/>
              </a:rPr>
              <a:t>=</a:t>
            </a:r>
            <a:r>
              <a:rPr dirty="0" sz="900" spc="-45">
                <a:latin typeface="Arial"/>
                <a:cs typeface="Arial"/>
              </a:rPr>
              <a:t> </a:t>
            </a:r>
            <a:r>
              <a:rPr dirty="0" sz="900" spc="-10" i="1">
                <a:latin typeface="Arial"/>
                <a:cs typeface="Arial"/>
              </a:rPr>
              <a:t>e</a:t>
            </a:r>
            <a:r>
              <a:rPr dirty="0" baseline="35714" sz="1050" spc="-15" i="1">
                <a:latin typeface="Menlo"/>
                <a:cs typeface="Menlo"/>
              </a:rPr>
              <a:t>−</a:t>
            </a:r>
            <a:r>
              <a:rPr dirty="0" baseline="35714" sz="1050" spc="-15">
                <a:latin typeface="Arial"/>
                <a:cs typeface="Arial"/>
              </a:rPr>
              <a:t>(1</a:t>
            </a:r>
            <a:r>
              <a:rPr dirty="0" baseline="35714" sz="1050" spc="-15" i="1">
                <a:latin typeface="Arial"/>
                <a:cs typeface="Arial"/>
              </a:rPr>
              <a:t>/p</a:t>
            </a:r>
            <a:r>
              <a:rPr dirty="0" baseline="19841" sz="1050" spc="-15" i="1">
                <a:latin typeface="Arial"/>
                <a:cs typeface="Arial"/>
              </a:rPr>
              <a:t>stop</a:t>
            </a:r>
            <a:r>
              <a:rPr dirty="0" baseline="35714" sz="1050" spc="-15">
                <a:latin typeface="Arial"/>
                <a:cs typeface="Arial"/>
              </a:rPr>
              <a:t>+1)(1</a:t>
            </a:r>
            <a:r>
              <a:rPr dirty="0" baseline="35714" sz="1050" spc="-15" i="1">
                <a:latin typeface="Menlo"/>
                <a:cs typeface="Menlo"/>
              </a:rPr>
              <a:t>−</a:t>
            </a:r>
            <a:r>
              <a:rPr dirty="0" baseline="35714" sz="1050" spc="-15" i="1">
                <a:latin typeface="Arial"/>
                <a:cs typeface="Arial"/>
              </a:rPr>
              <a:t>s</a:t>
            </a:r>
            <a:r>
              <a:rPr dirty="0" baseline="35714" sz="1050" spc="-15">
                <a:latin typeface="Arial"/>
                <a:cs typeface="Arial"/>
              </a:rPr>
              <a:t>)</a:t>
            </a:r>
            <a:endParaRPr baseline="35714" sz="105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37228" y="-1515"/>
            <a:ext cx="7175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48653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Rumor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spreading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effect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stopping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4954" y="815068"/>
            <a:ext cx="1809170" cy="1150208"/>
          </a:xfrm>
          <a:prstGeom prst="rect">
            <a:avLst/>
          </a:prstGeom>
        </p:spPr>
      </p:pic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2644355" y="781138"/>
          <a:ext cx="1450340" cy="1438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2915"/>
                <a:gridCol w="551815"/>
                <a:gridCol w="354330"/>
              </a:tblGrid>
              <a:tr h="163195">
                <a:tc gridSpan="3"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Consider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10,000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nodes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195">
                <a:tc>
                  <a:txBody>
                    <a:bodyPr/>
                    <a:lstStyle/>
                    <a:p>
                      <a:pPr marL="65405">
                        <a:lnSpc>
                          <a:spcPts val="900"/>
                        </a:lnSpc>
                        <a:spcBef>
                          <a:spcPts val="285"/>
                        </a:spcBef>
                      </a:pPr>
                      <a:r>
                        <a:rPr dirty="0" baseline="13888" sz="1200" spc="-15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13888" sz="1200" spc="-15" i="1">
                          <a:latin typeface="Arial"/>
                          <a:cs typeface="Arial"/>
                        </a:rPr>
                        <a:t>/p</a:t>
                      </a:r>
                      <a:r>
                        <a:rPr dirty="0" sz="700" spc="-10" i="1">
                          <a:latin typeface="Arial"/>
                          <a:cs typeface="Arial"/>
                        </a:rPr>
                        <a:t>stop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66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2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baseline="-9259" sz="900" spc="-37" i="1">
                          <a:latin typeface="Arial"/>
                          <a:cs typeface="Arial"/>
                        </a:rPr>
                        <a:t>s</a:t>
                      </a:r>
                      <a:endParaRPr baseline="-9259"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203188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20">
                          <a:latin typeface="Arial"/>
                          <a:cs typeface="Arial"/>
                        </a:rPr>
                        <a:t>2032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059520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595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019827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198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006977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70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002516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000918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000336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3837228" y="-1515"/>
            <a:ext cx="71755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48653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Rumor</a:t>
            </a:r>
            <a:r>
              <a:rPr dirty="0" sz="12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spreading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effect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stopping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4954" y="815068"/>
            <a:ext cx="1809170" cy="1150208"/>
          </a:xfrm>
          <a:prstGeom prst="rect">
            <a:avLst/>
          </a:prstGeom>
        </p:spPr>
      </p:pic>
      <p:graphicFrame>
        <p:nvGraphicFramePr>
          <p:cNvPr id="7" name="object 7" descr=""/>
          <p:cNvGraphicFramePr>
            <a:graphicFrameLocks noGrp="1"/>
          </p:cNvGraphicFramePr>
          <p:nvPr/>
        </p:nvGraphicFramePr>
        <p:xfrm>
          <a:off x="2644355" y="781138"/>
          <a:ext cx="1450340" cy="14389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2915"/>
                <a:gridCol w="551815"/>
                <a:gridCol w="354330"/>
              </a:tblGrid>
              <a:tr h="163195">
                <a:tc gridSpan="3">
                  <a:txBody>
                    <a:bodyPr/>
                    <a:lstStyle/>
                    <a:p>
                      <a:pPr marL="16065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Consider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>
                          <a:latin typeface="Arial"/>
                          <a:cs typeface="Arial"/>
                        </a:rPr>
                        <a:t>10,000</a:t>
                      </a:r>
                      <a:r>
                        <a:rPr dirty="0" sz="800" spc="-3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nodes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63195">
                <a:tc>
                  <a:txBody>
                    <a:bodyPr/>
                    <a:lstStyle/>
                    <a:p>
                      <a:pPr marL="65405">
                        <a:lnSpc>
                          <a:spcPts val="900"/>
                        </a:lnSpc>
                        <a:spcBef>
                          <a:spcPts val="285"/>
                        </a:spcBef>
                      </a:pPr>
                      <a:r>
                        <a:rPr dirty="0" baseline="13888" sz="1200" spc="-15">
                          <a:latin typeface="Arial"/>
                          <a:cs typeface="Arial"/>
                        </a:rPr>
                        <a:t>1</a:t>
                      </a:r>
                      <a:r>
                        <a:rPr dirty="0" baseline="13888" sz="1200" spc="-15" i="1">
                          <a:latin typeface="Arial"/>
                          <a:cs typeface="Arial"/>
                        </a:rPr>
                        <a:t>/p</a:t>
                      </a:r>
                      <a:r>
                        <a:rPr dirty="0" sz="700" spc="-10" i="1">
                          <a:latin typeface="Arial"/>
                          <a:cs typeface="Arial"/>
                        </a:rPr>
                        <a:t>stop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i="1">
                          <a:latin typeface="Arial"/>
                          <a:cs typeface="Arial"/>
                        </a:rPr>
                        <a:t>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667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25" i="1">
                          <a:latin typeface="Arial"/>
                          <a:cs typeface="Arial"/>
                        </a:rPr>
                        <a:t>N</a:t>
                      </a:r>
                      <a:r>
                        <a:rPr dirty="0" baseline="-9259" sz="900" spc="-37" i="1">
                          <a:latin typeface="Arial"/>
                          <a:cs typeface="Arial"/>
                        </a:rPr>
                        <a:t>s</a:t>
                      </a:r>
                      <a:endParaRPr baseline="-9259" sz="9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203188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dirty="0" sz="800" spc="-20">
                          <a:latin typeface="Arial"/>
                          <a:cs typeface="Arial"/>
                        </a:rPr>
                        <a:t>2032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059520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595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019827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198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006977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70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002516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25">
                          <a:latin typeface="Arial"/>
                          <a:cs typeface="Arial"/>
                        </a:rPr>
                        <a:t>25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000918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/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9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marL="654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 spc="-10">
                          <a:latin typeface="Arial"/>
                          <a:cs typeface="Arial"/>
                        </a:rPr>
                        <a:t>0</a:t>
                      </a:r>
                      <a:r>
                        <a:rPr dirty="0" sz="800" spc="-10" i="1">
                          <a:latin typeface="Arial"/>
                          <a:cs typeface="Arial"/>
                        </a:rPr>
                        <a:t>.</a:t>
                      </a:r>
                      <a:r>
                        <a:rPr dirty="0" sz="800" spc="-10">
                          <a:latin typeface="Arial"/>
                          <a:cs typeface="Arial"/>
                        </a:rPr>
                        <a:t>000336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577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80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B="0" marT="1143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 descr=""/>
          <p:cNvSpPr txBox="1"/>
          <p:nvPr/>
        </p:nvSpPr>
        <p:spPr>
          <a:xfrm>
            <a:off x="347294" y="2292754"/>
            <a:ext cx="3660775" cy="49657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dirty="0" sz="1000" spc="-2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dirty="0" sz="900">
                <a:latin typeface="Arial"/>
                <a:cs typeface="Arial"/>
              </a:rPr>
              <a:t>If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really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have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ensure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eventually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updated,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rumor </a:t>
            </a:r>
            <a:r>
              <a:rPr dirty="0" sz="900">
                <a:latin typeface="Arial"/>
                <a:cs typeface="Arial"/>
              </a:rPr>
              <a:t>spreading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alone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enough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5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5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5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5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Deleting</a:t>
            </a:r>
            <a:r>
              <a:rPr dirty="0" spc="-50"/>
              <a:t> </a:t>
            </a:r>
            <a:r>
              <a:rPr dirty="0" spc="-10"/>
              <a:t>values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1947" y="472482"/>
            <a:ext cx="3880485" cy="125984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17780">
              <a:lnSpc>
                <a:spcPct val="100000"/>
              </a:lnSpc>
              <a:spcBef>
                <a:spcPts val="430"/>
              </a:spcBef>
            </a:pPr>
            <a:r>
              <a:rPr dirty="0" sz="1000">
                <a:solidFill>
                  <a:srgbClr val="C80000"/>
                </a:solidFill>
                <a:latin typeface="Arial"/>
                <a:cs typeface="Arial"/>
              </a:rPr>
              <a:t>Fundamental</a:t>
            </a:r>
            <a:r>
              <a:rPr dirty="0" sz="1000" spc="-6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ct val="111600"/>
              </a:lnSpc>
              <a:spcBef>
                <a:spcPts val="170"/>
              </a:spcBef>
            </a:pPr>
            <a:r>
              <a:rPr dirty="0" sz="900">
                <a:latin typeface="Arial"/>
                <a:cs typeface="Arial"/>
              </a:rPr>
              <a:t>We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old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value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from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expect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removal</a:t>
            </a:r>
            <a:r>
              <a:rPr dirty="0" sz="900" spc="-25">
                <a:latin typeface="Arial"/>
                <a:cs typeface="Arial"/>
              </a:rPr>
              <a:t> to </a:t>
            </a:r>
            <a:r>
              <a:rPr dirty="0" sz="900">
                <a:latin typeface="Arial"/>
                <a:cs typeface="Arial"/>
              </a:rPr>
              <a:t>propagate.</a:t>
            </a:r>
            <a:r>
              <a:rPr dirty="0" sz="900" spc="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Instead,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mere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removal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will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undone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due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using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epidemic algorithms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810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7780" marR="330835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Removal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has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registered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special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update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inserting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death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certificate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41470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Middleware</a:t>
            </a:r>
            <a:r>
              <a:rPr dirty="0" spc="-15"/>
              <a:t> </a:t>
            </a:r>
            <a:r>
              <a:rPr dirty="0" spc="-20"/>
              <a:t>layer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21894" y="499476"/>
            <a:ext cx="3964304" cy="1794510"/>
          </a:xfrm>
          <a:prstGeom prst="rect">
            <a:avLst/>
          </a:prstGeom>
        </p:spPr>
        <p:txBody>
          <a:bodyPr wrap="square" lIns="0" tIns="273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1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8100" marR="30480">
              <a:lnSpc>
                <a:spcPts val="1210"/>
              </a:lnSpc>
              <a:spcBef>
                <a:spcPts val="35"/>
              </a:spcBef>
            </a:pPr>
            <a:r>
              <a:rPr dirty="0" sz="900" spc="-10">
                <a:latin typeface="Arial"/>
                <a:cs typeface="Arial"/>
              </a:rPr>
              <a:t>Middleware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invented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provide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common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services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protocols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be </a:t>
            </a:r>
            <a:r>
              <a:rPr dirty="0" sz="900">
                <a:latin typeface="Arial"/>
                <a:cs typeface="Arial"/>
              </a:rPr>
              <a:t>used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many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applications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59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dirty="0" sz="900">
                <a:latin typeface="Arial"/>
                <a:cs typeface="Arial"/>
              </a:rPr>
              <a:t>A rich set of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291465" algn="l"/>
              </a:tabLst>
            </a:pP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(Un)marshaling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 data, necessary for </a:t>
            </a:r>
            <a:r>
              <a:rPr dirty="0" sz="900" spc="-10">
                <a:latin typeface="Arial"/>
                <a:cs typeface="Arial"/>
              </a:rPr>
              <a:t>integrated</a:t>
            </a:r>
            <a:r>
              <a:rPr dirty="0" sz="90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systems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2914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allow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easy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sharing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resources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2914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dirty="0" sz="9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secure</a:t>
            </a:r>
            <a:r>
              <a:rPr dirty="0" sz="900" spc="-4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291465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r>
              <a:rPr dirty="0" sz="9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r>
              <a:rPr dirty="0" sz="900">
                <a:latin typeface="Arial"/>
                <a:cs typeface="Arial"/>
              </a:rPr>
              <a:t>,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such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replication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caching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000" spc="-2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32384">
              <a:lnSpc>
                <a:spcPct val="100000"/>
              </a:lnSpc>
              <a:spcBef>
                <a:spcPts val="105"/>
              </a:spcBef>
            </a:pPr>
            <a:r>
              <a:rPr dirty="0" sz="900">
                <a:latin typeface="Arial"/>
                <a:cs typeface="Arial"/>
              </a:rPr>
              <a:t>What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remains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are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truly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application-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specific</a:t>
            </a: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protocols...</a:t>
            </a:r>
            <a:r>
              <a:rPr dirty="0" sz="900" spc="3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such</a:t>
            </a: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as?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500" spc="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96029" algn="l"/>
              </a:tabLst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r>
              <a:rPr dirty="0" sz="500">
                <a:latin typeface="Arial"/>
                <a:cs typeface="Arial"/>
              </a:rPr>
              <a:t>	</a:t>
            </a:r>
            <a:r>
              <a:rPr dirty="0" sz="50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Multicast</a:t>
            </a:r>
            <a:r>
              <a:rPr dirty="0" sz="500" spc="-25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Deleting</a:t>
            </a:r>
            <a:r>
              <a:rPr dirty="0" spc="-50"/>
              <a:t> </a:t>
            </a:r>
            <a:r>
              <a:rPr dirty="0" spc="-10"/>
              <a:t>values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15950" y="514774"/>
            <a:ext cx="3959860" cy="16497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remove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death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certificate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(it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allowed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stay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0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ever)</a:t>
            </a:r>
            <a:endParaRPr sz="1000">
              <a:latin typeface="Arial"/>
              <a:cs typeface="Arial"/>
            </a:endParaRPr>
          </a:p>
          <a:p>
            <a:pPr marL="296545" marR="137795" indent="-120650">
              <a:lnSpc>
                <a:spcPct val="111600"/>
              </a:lnSpc>
              <a:spcBef>
                <a:spcPts val="575"/>
              </a:spcBef>
              <a:buClr>
                <a:srgbClr val="3333B2"/>
              </a:buClr>
              <a:buFont typeface="Menlo"/>
              <a:buChar char="•"/>
              <a:tabLst>
                <a:tab pos="297180" algn="l"/>
              </a:tabLst>
            </a:pPr>
            <a:r>
              <a:rPr dirty="0" sz="900">
                <a:latin typeface="Arial"/>
                <a:cs typeface="Arial"/>
              </a:rPr>
              <a:t>Run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global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algorithm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detect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whether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known </a:t>
            </a:r>
            <a:r>
              <a:rPr dirty="0" sz="900" spc="-10">
                <a:latin typeface="Arial"/>
                <a:cs typeface="Arial"/>
              </a:rPr>
              <a:t>everywhere,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collect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death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certificates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(looks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like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garbage collection)</a:t>
            </a:r>
            <a:endParaRPr sz="900">
              <a:latin typeface="Arial"/>
              <a:cs typeface="Arial"/>
            </a:endParaRPr>
          </a:p>
          <a:p>
            <a:pPr marL="29654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3370" algn="l"/>
              </a:tabLst>
            </a:pPr>
            <a:r>
              <a:rPr dirty="0" sz="900">
                <a:latin typeface="Arial"/>
                <a:cs typeface="Arial"/>
              </a:rPr>
              <a:t>Assume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death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certificates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propagate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in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finite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time,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and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associate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a</a:t>
            </a:r>
            <a:r>
              <a:rPr dirty="0" sz="900">
                <a:latin typeface="Arial"/>
                <a:cs typeface="Arial"/>
              </a:rPr>
              <a:t> maximum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lifetime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for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certificate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(can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done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risk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of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reaching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all </a:t>
            </a:r>
            <a:r>
              <a:rPr dirty="0" sz="900" spc="-10">
                <a:latin typeface="Arial"/>
                <a:cs typeface="Arial"/>
              </a:rPr>
              <a:t>servers)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43815">
              <a:lnSpc>
                <a:spcPct val="100000"/>
              </a:lnSpc>
            </a:pPr>
            <a:r>
              <a:rPr dirty="0" sz="1000" spc="-2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43815">
              <a:lnSpc>
                <a:spcPct val="100000"/>
              </a:lnSpc>
              <a:spcBef>
                <a:spcPts val="110"/>
              </a:spcBef>
            </a:pP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necessary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removal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actually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reaches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all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53467" y="3349927"/>
            <a:ext cx="96075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4" action="ppaction://hlinksldjump"/>
              </a:rPr>
              <a:t>Gossip-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based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data</a:t>
            </a:r>
            <a:r>
              <a:rPr dirty="0" sz="500" spc="10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dissemination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9443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An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adapted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r>
              <a:rPr dirty="0" sz="12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scheme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9246" y="765575"/>
            <a:ext cx="2517190" cy="1560036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53467" y="3349927"/>
            <a:ext cx="532130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Layered</a:t>
            </a:r>
            <a:r>
              <a:rPr dirty="0" sz="500" spc="20">
                <a:latin typeface="Arial"/>
                <a:cs typeface="Arial"/>
                <a:hlinkClick r:id="rId2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</a:t>
            </a:r>
            <a:r>
              <a:rPr dirty="0" sz="500" spc="-10">
                <a:latin typeface="Arial"/>
                <a:cs typeface="Arial"/>
                <a:hlinkClick r:id="rId2" action="ppaction://hlinksldjump"/>
              </a:rPr>
              <a:t>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65163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ypes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Distinguish...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1979" y="817770"/>
            <a:ext cx="2699339" cy="1511957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515670"/>
            <a:ext cx="2755900" cy="332105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58115" indent="-120650">
              <a:lnSpc>
                <a:spcPct val="100000"/>
              </a:lnSpc>
              <a:spcBef>
                <a:spcPts val="225"/>
              </a:spcBef>
              <a:buFont typeface="Menlo"/>
              <a:buChar char="•"/>
              <a:tabLst>
                <a:tab pos="158750" algn="l"/>
              </a:tabLst>
            </a:pPr>
            <a:r>
              <a:rPr dirty="0" sz="900" spc="-20">
                <a:solidFill>
                  <a:srgbClr val="3333B2"/>
                </a:solidFill>
                <a:latin typeface="Arial"/>
                <a:cs typeface="Arial"/>
              </a:rPr>
              <a:t>Transient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versus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persistent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158750" algn="l"/>
              </a:tabLst>
            </a:pP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Asynchronous</a:t>
            </a:r>
            <a:r>
              <a:rPr dirty="0" sz="900" spc="-6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versus</a:t>
            </a:r>
            <a:r>
              <a:rPr dirty="0" sz="900" spc="-6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synchronous</a:t>
            </a:r>
            <a:r>
              <a:rPr dirty="0" sz="900" spc="-5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7169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20">
                <a:latin typeface="Arial"/>
                <a:cs typeface="Arial"/>
                <a:hlinkClick r:id="rId4" action="ppaction://hlinksldjump"/>
              </a:rPr>
              <a:t>Types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772920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dirty="0" sz="1000" spc="-20">
                <a:solidFill>
                  <a:srgbClr val="3333B2"/>
                </a:solidFill>
                <a:latin typeface="Arial"/>
                <a:cs typeface="Arial"/>
              </a:rPr>
              <a:t>Transient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dirty="0" sz="10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persistent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1979" y="815992"/>
            <a:ext cx="2699339" cy="1511957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513892"/>
            <a:ext cx="3613785" cy="638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8115" marR="63500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spc="-20">
                <a:solidFill>
                  <a:srgbClr val="C80000"/>
                </a:solidFill>
                <a:latin typeface="Arial"/>
                <a:cs typeface="Arial"/>
              </a:rPr>
              <a:t>Transient</a:t>
            </a:r>
            <a:r>
              <a:rPr dirty="0" sz="900" spc="-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communication:</a:t>
            </a:r>
            <a:r>
              <a:rPr dirty="0" sz="900" spc="2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Comm.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discards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when</a:t>
            </a:r>
            <a:r>
              <a:rPr dirty="0" sz="900" spc="-35">
                <a:latin typeface="Arial"/>
                <a:cs typeface="Arial"/>
              </a:rPr>
              <a:t> </a:t>
            </a:r>
            <a:r>
              <a:rPr dirty="0" sz="900" spc="-25">
                <a:latin typeface="Arial"/>
                <a:cs typeface="Arial"/>
              </a:rPr>
              <a:t>it </a:t>
            </a:r>
            <a:r>
              <a:rPr dirty="0" sz="900">
                <a:latin typeface="Arial"/>
                <a:cs typeface="Arial"/>
              </a:rPr>
              <a:t>cannot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be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delivered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next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server,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or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the</a:t>
            </a:r>
            <a:r>
              <a:rPr dirty="0" sz="900" spc="-15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receiver.</a:t>
            </a:r>
            <a:endParaRPr sz="900">
              <a:latin typeface="Arial"/>
              <a:cs typeface="Arial"/>
            </a:endParaRPr>
          </a:p>
          <a:p>
            <a:pPr marL="15811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dirty="0" sz="900" spc="-10">
                <a:solidFill>
                  <a:srgbClr val="C80000"/>
                </a:solidFill>
                <a:latin typeface="Arial"/>
                <a:cs typeface="Arial"/>
              </a:rPr>
              <a:t>Persistent</a:t>
            </a:r>
            <a:r>
              <a:rPr dirty="0" sz="900" spc="-2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solidFill>
                  <a:srgbClr val="C80000"/>
                </a:solidFill>
                <a:latin typeface="Arial"/>
                <a:cs typeface="Arial"/>
              </a:rPr>
              <a:t>communication:</a:t>
            </a:r>
            <a:r>
              <a:rPr dirty="0" sz="900" spc="35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message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stored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</a:t>
            </a:r>
            <a:r>
              <a:rPr dirty="0" sz="900" spc="-20">
                <a:latin typeface="Arial"/>
                <a:cs typeface="Arial"/>
              </a:rPr>
              <a:t> </a:t>
            </a:r>
            <a:r>
              <a:rPr dirty="0" sz="900" spc="-10">
                <a:latin typeface="Arial"/>
                <a:cs typeface="Arial"/>
              </a:rPr>
              <a:t>communication </a:t>
            </a:r>
            <a:r>
              <a:rPr dirty="0" sz="900">
                <a:latin typeface="Arial"/>
                <a:cs typeface="Arial"/>
              </a:rPr>
              <a:t>server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long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as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it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takes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to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latin typeface="Arial"/>
                <a:cs typeface="Arial"/>
              </a:rPr>
              <a:t>deliver</a:t>
            </a:r>
            <a:r>
              <a:rPr dirty="0" sz="900" spc="-25">
                <a:latin typeface="Arial"/>
                <a:cs typeface="Arial"/>
              </a:rPr>
              <a:t> it.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7169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20">
                <a:latin typeface="Arial"/>
                <a:cs typeface="Arial"/>
                <a:hlinkClick r:id="rId4" action="ppaction://hlinksldjump"/>
              </a:rPr>
              <a:t>Types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3467" y="-1515"/>
            <a:ext cx="464184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latin typeface="Arial"/>
                <a:cs typeface="Arial"/>
                <a:hlinkClick r:id="rId2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4182897" y="-1515"/>
            <a:ext cx="372110" cy="101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500" spc="-1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Foundations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300" y="197711"/>
            <a:ext cx="1750695" cy="494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5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r>
              <a:rPr dirty="0" sz="12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dirty="0" sz="1200" spc="-3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Places</a:t>
            </a:r>
            <a:r>
              <a:rPr dirty="0" sz="1000" spc="-4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dirty="0" sz="1000" spc="-4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1000" spc="-10">
                <a:solidFill>
                  <a:srgbClr val="3333B2"/>
                </a:solidFill>
                <a:latin typeface="Arial"/>
                <a:cs typeface="Arial"/>
              </a:rPr>
              <a:t>synchronization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1979" y="816691"/>
            <a:ext cx="2699339" cy="1511957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454748" y="2514590"/>
            <a:ext cx="1426845" cy="48514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marL="154305" indent="-116839">
              <a:lnSpc>
                <a:spcPct val="100000"/>
              </a:lnSpc>
              <a:spcBef>
                <a:spcPts val="22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submission</a:t>
            </a:r>
            <a:endParaRPr sz="900">
              <a:latin typeface="Arial"/>
              <a:cs typeface="Arial"/>
            </a:endParaRPr>
          </a:p>
          <a:p>
            <a:pPr marL="15430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At</a:t>
            </a:r>
            <a:r>
              <a:rPr dirty="0" sz="900" spc="-25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25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delivery</a:t>
            </a:r>
            <a:endParaRPr sz="900">
              <a:latin typeface="Arial"/>
              <a:cs typeface="Arial"/>
            </a:endParaRPr>
          </a:p>
          <a:p>
            <a:pPr marL="15430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4940" algn="l"/>
              </a:tabLst>
            </a:pPr>
            <a:r>
              <a:rPr dirty="0" sz="900">
                <a:latin typeface="Arial"/>
                <a:cs typeface="Arial"/>
              </a:rPr>
              <a:t>After</a:t>
            </a:r>
            <a:r>
              <a:rPr dirty="0" sz="900" spc="-30">
                <a:latin typeface="Arial"/>
                <a:cs typeface="Arial"/>
              </a:rPr>
              <a:t> </a:t>
            </a:r>
            <a:r>
              <a:rPr dirty="0" sz="90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dirty="0" sz="900" spc="-3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dirty="0" sz="900" spc="-10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 descr="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53467" y="3349927"/>
            <a:ext cx="716915" cy="104139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500" spc="-20">
                <a:latin typeface="Arial"/>
                <a:cs typeface="Arial"/>
                <a:hlinkClick r:id="rId4" action="ppaction://hlinksldjump"/>
              </a:rPr>
              <a:t>Types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>
                <a:latin typeface="Arial"/>
                <a:cs typeface="Arial"/>
                <a:hlinkClick r:id="rId4" action="ppaction://hlinksldjump"/>
              </a:rPr>
              <a:t>of</a:t>
            </a:r>
            <a:r>
              <a:rPr dirty="0" sz="500" spc="5">
                <a:latin typeface="Arial"/>
                <a:cs typeface="Arial"/>
                <a:hlinkClick r:id="rId4" action="ppaction://hlinksldjump"/>
              </a:rPr>
              <a:t> </a:t>
            </a:r>
            <a:r>
              <a:rPr dirty="0" sz="500" spc="-10">
                <a:latin typeface="Arial"/>
                <a:cs typeface="Arial"/>
                <a:hlinkClick r:id="rId4" action="ppaction://hlinksldjump"/>
              </a:rPr>
              <a:t>Communication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 spd="fast">
    <p:fade thruBlk="0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dcterms:created xsi:type="dcterms:W3CDTF">2023-04-27T06:06:18Z</dcterms:created>
  <dcterms:modified xsi:type="dcterms:W3CDTF">2023-04-27T06:06:18Z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