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</p:sldIdLst>
  <p:sldSz cx="4610100" cy="3460750"/>
  <p:notesSz cx="4610100" cy="34607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231" d="100"/>
          <a:sy n="231" d="100"/>
        </p:scale>
        <p:origin x="1944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viewProps" Target="viewProps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ableStyles" Target="tableStyle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45757" y="1072832"/>
            <a:ext cx="3918585" cy="726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91515" y="1938020"/>
            <a:ext cx="3227070" cy="865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ADAD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30505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374201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ADAD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300" y="197711"/>
            <a:ext cx="2451100" cy="2076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30505" y="795972"/>
            <a:ext cx="4149090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567434" y="3218497"/>
            <a:ext cx="1475232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30505" y="3218497"/>
            <a:ext cx="1060323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319272" y="3218497"/>
            <a:ext cx="1060323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15.xml"/><Relationship Id="rId4" Type="http://schemas.openxmlformats.org/officeDocument/2006/relationships/image" Target="../media/image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15.xml"/><Relationship Id="rId4" Type="http://schemas.openxmlformats.org/officeDocument/2006/relationships/image" Target="../media/image4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2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2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3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slide" Target="slide3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3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slide" Target="slide3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3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3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slide" Target="slide39.xml"/><Relationship Id="rId4" Type="http://schemas.openxmlformats.org/officeDocument/2006/relationships/image" Target="../media/image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7" Type="http://schemas.openxmlformats.org/officeDocument/2006/relationships/image" Target="../media/image1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slide" Target="slide39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slide" Target="slide39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39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3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39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6" Type="http://schemas.openxmlformats.org/officeDocument/2006/relationships/slide" Target="slide39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39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39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39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39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39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39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39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62.xml"/><Relationship Id="rId4" Type="http://schemas.openxmlformats.org/officeDocument/2006/relationships/image" Target="../media/image19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62.xml"/><Relationship Id="rId4" Type="http://schemas.openxmlformats.org/officeDocument/2006/relationships/image" Target="../media/image20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62.xml"/><Relationship Id="rId4" Type="http://schemas.openxmlformats.org/officeDocument/2006/relationships/image" Target="../media/image21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6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6" Type="http://schemas.openxmlformats.org/officeDocument/2006/relationships/slide" Target="slide67.xml"/><Relationship Id="rId5" Type="http://schemas.openxmlformats.org/officeDocument/2006/relationships/image" Target="../media/image23.jpg"/><Relationship Id="rId4" Type="http://schemas.openxmlformats.org/officeDocument/2006/relationships/image" Target="../media/image22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6" Type="http://schemas.openxmlformats.org/officeDocument/2006/relationships/slide" Target="slide6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slide" Target="slide5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67.xml"/><Relationship Id="rId4" Type="http://schemas.openxmlformats.org/officeDocument/2006/relationships/image" Target="../media/image26.jp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" Target="slide7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" Target="slide7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" Target="slide7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slide" Target="slide7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slide" Target="slide7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slide" Target="slide7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slide" Target="slide7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slide" Target="slide7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slide" Target="slide7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slide" Target="slide7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12303" y="626847"/>
            <a:ext cx="1783714" cy="582295"/>
          </a:xfrm>
          <a:prstGeom prst="rect">
            <a:avLst/>
          </a:prstGeom>
        </p:spPr>
        <p:txBody>
          <a:bodyPr vert="horz" wrap="square" lIns="0" tIns="14097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110"/>
              </a:spcBef>
            </a:pPr>
            <a:r>
              <a:rPr sz="1400" b="1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400" b="1" spc="1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400">
              <a:latin typeface="Arial"/>
              <a:cs typeface="Arial"/>
            </a:endParaRPr>
          </a:p>
          <a:p>
            <a:pPr marL="3810" algn="ctr">
              <a:lnSpc>
                <a:spcPct val="100000"/>
              </a:lnSpc>
              <a:spcBef>
                <a:spcPts val="610"/>
              </a:spcBef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(4th</a:t>
            </a:r>
            <a:r>
              <a:rPr sz="9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edition,</a:t>
            </a:r>
            <a:r>
              <a:rPr sz="9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version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01)</a:t>
            </a:r>
            <a:endParaRPr sz="9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07998" y="2409530"/>
            <a:ext cx="1992630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Arial"/>
                <a:cs typeface="Arial"/>
              </a:rPr>
              <a:t>Chapter</a:t>
            </a:r>
            <a:r>
              <a:rPr sz="1400" spc="6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01:</a:t>
            </a:r>
            <a:r>
              <a:rPr sz="1400" spc="17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Introduction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5595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From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networked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systems to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distributed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Some</a:t>
            </a:r>
            <a:r>
              <a:rPr spc="-45" dirty="0"/>
              <a:t> </a:t>
            </a:r>
            <a:r>
              <a:rPr dirty="0"/>
              <a:t>common</a:t>
            </a:r>
            <a:r>
              <a:rPr spc="-45" dirty="0"/>
              <a:t> </a:t>
            </a:r>
            <a:r>
              <a:rPr spc="-10" dirty="0"/>
              <a:t>misconceptions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9194" y="499476"/>
            <a:ext cx="3935095" cy="171894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Centralized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solutions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do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not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scale</a:t>
            </a:r>
            <a:endParaRPr sz="1000">
              <a:latin typeface="Arial"/>
              <a:cs typeface="Arial"/>
            </a:endParaRPr>
          </a:p>
          <a:p>
            <a:pPr marL="50800" marR="3048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Make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distinction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between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logically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physically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centralized.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root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the </a:t>
            </a:r>
            <a:r>
              <a:rPr sz="900" dirty="0">
                <a:latin typeface="Arial"/>
                <a:cs typeface="Arial"/>
              </a:rPr>
              <a:t>Domain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System:</a:t>
            </a:r>
            <a:endParaRPr sz="900">
              <a:latin typeface="Arial"/>
              <a:cs typeface="Arial"/>
            </a:endParaRPr>
          </a:p>
          <a:p>
            <a:pPr marL="303530" indent="-120650">
              <a:lnSpc>
                <a:spcPts val="940"/>
              </a:lnSpc>
              <a:buClr>
                <a:srgbClr val="3333B2"/>
              </a:buClr>
              <a:buFont typeface="Menlo"/>
              <a:buChar char="•"/>
              <a:tabLst>
                <a:tab pos="304165" algn="l"/>
              </a:tabLst>
            </a:pPr>
            <a:r>
              <a:rPr sz="900" dirty="0">
                <a:latin typeface="Arial"/>
                <a:cs typeface="Arial"/>
              </a:rPr>
              <a:t>logically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centralized</a:t>
            </a:r>
            <a:endParaRPr sz="900">
              <a:latin typeface="Arial"/>
              <a:cs typeface="Arial"/>
            </a:endParaRPr>
          </a:p>
          <a:p>
            <a:pPr marL="303530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304165" algn="l"/>
              </a:tabLst>
            </a:pPr>
            <a:r>
              <a:rPr sz="900" spc="-10" dirty="0">
                <a:latin typeface="Arial"/>
                <a:cs typeface="Arial"/>
              </a:rPr>
              <a:t>physically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(massively)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distributed</a:t>
            </a:r>
            <a:endParaRPr sz="900">
              <a:latin typeface="Arial"/>
              <a:cs typeface="Arial"/>
            </a:endParaRPr>
          </a:p>
          <a:p>
            <a:pPr marL="303530" indent="-120650">
              <a:lnSpc>
                <a:spcPct val="100000"/>
              </a:lnSpc>
              <a:spcBef>
                <a:spcPts val="130"/>
              </a:spcBef>
              <a:buClr>
                <a:srgbClr val="3333B2"/>
              </a:buClr>
              <a:buFont typeface="Menlo"/>
              <a:buChar char="•"/>
              <a:tabLst>
                <a:tab pos="304165" algn="l"/>
              </a:tabLst>
            </a:pPr>
            <a:r>
              <a:rPr sz="900" spc="-10" dirty="0">
                <a:latin typeface="Arial"/>
                <a:cs typeface="Arial"/>
              </a:rPr>
              <a:t>decentralized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across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several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organizations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3333B2"/>
              </a:buClr>
              <a:buFont typeface="Menlo"/>
              <a:buChar char="•"/>
            </a:pPr>
            <a:endParaRPr sz="12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Centralized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solutions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have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single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point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failure</a:t>
            </a:r>
            <a:endParaRPr sz="1000">
              <a:latin typeface="Arial"/>
              <a:cs typeface="Arial"/>
            </a:endParaRPr>
          </a:p>
          <a:p>
            <a:pPr marL="50800">
              <a:lnSpc>
                <a:spcPts val="1045"/>
              </a:lnSpc>
              <a:spcBef>
                <a:spcPts val="309"/>
              </a:spcBef>
            </a:pPr>
            <a:r>
              <a:rPr sz="900" dirty="0">
                <a:latin typeface="Arial"/>
                <a:cs typeface="Arial"/>
              </a:rPr>
              <a:t>Generally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true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(e.g.,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root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DNS).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single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point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failure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often:</a:t>
            </a:r>
            <a:endParaRPr sz="900">
              <a:latin typeface="Arial"/>
              <a:cs typeface="Arial"/>
            </a:endParaRPr>
          </a:p>
          <a:p>
            <a:pPr marL="303530" indent="-120650">
              <a:lnSpc>
                <a:spcPts val="1045"/>
              </a:lnSpc>
              <a:buClr>
                <a:srgbClr val="3333B2"/>
              </a:buClr>
              <a:buFont typeface="Menlo"/>
              <a:buChar char="•"/>
              <a:tabLst>
                <a:tab pos="304165" algn="l"/>
              </a:tabLst>
            </a:pPr>
            <a:r>
              <a:rPr sz="900" dirty="0">
                <a:latin typeface="Arial"/>
                <a:cs typeface="Arial"/>
              </a:rPr>
              <a:t>easier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manage</a:t>
            </a:r>
            <a:endParaRPr sz="900">
              <a:latin typeface="Arial"/>
              <a:cs typeface="Arial"/>
            </a:endParaRPr>
          </a:p>
          <a:p>
            <a:pPr marL="303530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304165" algn="l"/>
              </a:tabLst>
            </a:pPr>
            <a:r>
              <a:rPr sz="900" dirty="0">
                <a:latin typeface="Arial"/>
                <a:cs typeface="Arial"/>
              </a:rPr>
              <a:t>easier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make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robust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117157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Distributed versus</a:t>
            </a:r>
            <a:r>
              <a:rPr sz="500" spc="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decentralized</a:t>
            </a:r>
            <a:r>
              <a:rPr sz="500" spc="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5595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From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networked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systems to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distributed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Some</a:t>
            </a:r>
            <a:r>
              <a:rPr spc="-45" dirty="0"/>
              <a:t> </a:t>
            </a:r>
            <a:r>
              <a:rPr dirty="0"/>
              <a:t>common</a:t>
            </a:r>
            <a:r>
              <a:rPr spc="-45" dirty="0"/>
              <a:t> </a:t>
            </a:r>
            <a:r>
              <a:rPr spc="-10" dirty="0"/>
              <a:t>misconceptions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96494" y="499476"/>
            <a:ext cx="3977004" cy="250825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6350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Centralized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solutions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do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not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scale</a:t>
            </a:r>
            <a:endParaRPr sz="1000">
              <a:latin typeface="Arial"/>
              <a:cs typeface="Arial"/>
            </a:endParaRPr>
          </a:p>
          <a:p>
            <a:pPr marL="63500" marR="5969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Make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distinction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between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logically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physically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centralized.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root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the </a:t>
            </a:r>
            <a:r>
              <a:rPr sz="900" dirty="0">
                <a:latin typeface="Arial"/>
                <a:cs typeface="Arial"/>
              </a:rPr>
              <a:t>Domain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System:</a:t>
            </a:r>
            <a:endParaRPr sz="900">
              <a:latin typeface="Arial"/>
              <a:cs typeface="Arial"/>
            </a:endParaRPr>
          </a:p>
          <a:p>
            <a:pPr marL="316230" indent="-120650">
              <a:lnSpc>
                <a:spcPts val="940"/>
              </a:lnSpc>
              <a:buClr>
                <a:srgbClr val="3333B2"/>
              </a:buClr>
              <a:buFont typeface="Menlo"/>
              <a:buChar char="•"/>
              <a:tabLst>
                <a:tab pos="316865" algn="l"/>
              </a:tabLst>
            </a:pPr>
            <a:r>
              <a:rPr sz="900" dirty="0">
                <a:latin typeface="Arial"/>
                <a:cs typeface="Arial"/>
              </a:rPr>
              <a:t>logically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centralized</a:t>
            </a:r>
            <a:endParaRPr sz="900">
              <a:latin typeface="Arial"/>
              <a:cs typeface="Arial"/>
            </a:endParaRPr>
          </a:p>
          <a:p>
            <a:pPr marL="316230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316865" algn="l"/>
              </a:tabLst>
            </a:pPr>
            <a:r>
              <a:rPr sz="900" spc="-10" dirty="0">
                <a:latin typeface="Arial"/>
                <a:cs typeface="Arial"/>
              </a:rPr>
              <a:t>physically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(massively)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distributed</a:t>
            </a:r>
            <a:endParaRPr sz="900">
              <a:latin typeface="Arial"/>
              <a:cs typeface="Arial"/>
            </a:endParaRPr>
          </a:p>
          <a:p>
            <a:pPr marL="316230" indent="-120650">
              <a:lnSpc>
                <a:spcPct val="100000"/>
              </a:lnSpc>
              <a:spcBef>
                <a:spcPts val="130"/>
              </a:spcBef>
              <a:buClr>
                <a:srgbClr val="3333B2"/>
              </a:buClr>
              <a:buFont typeface="Menlo"/>
              <a:buChar char="•"/>
              <a:tabLst>
                <a:tab pos="316865" algn="l"/>
              </a:tabLst>
            </a:pPr>
            <a:r>
              <a:rPr sz="900" spc="-10" dirty="0">
                <a:latin typeface="Arial"/>
                <a:cs typeface="Arial"/>
              </a:rPr>
              <a:t>decentralized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across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several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organizations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3333B2"/>
              </a:buClr>
              <a:buFont typeface="Menlo"/>
              <a:buChar char="•"/>
            </a:pPr>
            <a:endParaRPr sz="1200">
              <a:latin typeface="Arial"/>
              <a:cs typeface="Arial"/>
            </a:endParaRPr>
          </a:p>
          <a:p>
            <a:pPr marL="63500">
              <a:lnSpc>
                <a:spcPct val="100000"/>
              </a:lnSpc>
              <a:spcBef>
                <a:spcPts val="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Centralized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solutions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have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single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point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failure</a:t>
            </a:r>
            <a:endParaRPr sz="1000">
              <a:latin typeface="Arial"/>
              <a:cs typeface="Arial"/>
            </a:endParaRPr>
          </a:p>
          <a:p>
            <a:pPr marL="63500">
              <a:lnSpc>
                <a:spcPts val="1045"/>
              </a:lnSpc>
              <a:spcBef>
                <a:spcPts val="309"/>
              </a:spcBef>
            </a:pPr>
            <a:r>
              <a:rPr sz="900" dirty="0">
                <a:latin typeface="Arial"/>
                <a:cs typeface="Arial"/>
              </a:rPr>
              <a:t>Generally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true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(e.g.,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root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DNS).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single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point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failure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often:</a:t>
            </a:r>
            <a:endParaRPr sz="900">
              <a:latin typeface="Arial"/>
              <a:cs typeface="Arial"/>
            </a:endParaRPr>
          </a:p>
          <a:p>
            <a:pPr marL="316230" indent="-120650">
              <a:lnSpc>
                <a:spcPts val="1045"/>
              </a:lnSpc>
              <a:buClr>
                <a:srgbClr val="3333B2"/>
              </a:buClr>
              <a:buFont typeface="Menlo"/>
              <a:buChar char="•"/>
              <a:tabLst>
                <a:tab pos="316865" algn="l"/>
              </a:tabLst>
            </a:pPr>
            <a:r>
              <a:rPr sz="900" dirty="0">
                <a:latin typeface="Arial"/>
                <a:cs typeface="Arial"/>
              </a:rPr>
              <a:t>easier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manage</a:t>
            </a:r>
            <a:endParaRPr sz="900">
              <a:latin typeface="Arial"/>
              <a:cs typeface="Arial"/>
            </a:endParaRPr>
          </a:p>
          <a:p>
            <a:pPr marL="316230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316865" algn="l"/>
              </a:tabLst>
            </a:pPr>
            <a:r>
              <a:rPr sz="900" dirty="0">
                <a:latin typeface="Arial"/>
                <a:cs typeface="Arial"/>
              </a:rPr>
              <a:t>easier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make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robust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050">
              <a:latin typeface="Arial"/>
              <a:cs typeface="Arial"/>
            </a:endParaRPr>
          </a:p>
          <a:p>
            <a:pPr marL="63500">
              <a:lnSpc>
                <a:spcPct val="100000"/>
              </a:lnSpc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Important</a:t>
            </a:r>
            <a:endParaRPr sz="1000">
              <a:latin typeface="Arial"/>
              <a:cs typeface="Arial"/>
            </a:endParaRPr>
          </a:p>
          <a:p>
            <a:pPr marL="63500" marR="17780" indent="-3810">
              <a:lnSpc>
                <a:spcPct val="111600"/>
              </a:lnSpc>
              <a:spcBef>
                <a:spcPts val="170"/>
              </a:spcBef>
            </a:pPr>
            <a:r>
              <a:rPr sz="900" dirty="0">
                <a:latin typeface="Arial"/>
                <a:cs typeface="Arial"/>
              </a:rPr>
              <a:t>There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many,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poorly</a:t>
            </a:r>
            <a:r>
              <a:rPr sz="900" spc="-10" dirty="0">
                <a:latin typeface="Arial"/>
                <a:cs typeface="Arial"/>
              </a:rPr>
              <a:t> founded,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misconceptions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regarding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scalability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fault tolerance</a:t>
            </a:r>
            <a:r>
              <a:rPr sz="900" spc="-10" dirty="0">
                <a:latin typeface="Arial"/>
                <a:cs typeface="Arial"/>
              </a:rPr>
              <a:t>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security</a:t>
            </a:r>
            <a:r>
              <a:rPr sz="900" spc="-10" dirty="0">
                <a:latin typeface="Arial"/>
                <a:cs typeface="Arial"/>
              </a:rPr>
              <a:t>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etc.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We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develop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skills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which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distributed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systems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readily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understood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judge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such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misconceptions.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117157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Distributed versus</a:t>
            </a:r>
            <a:r>
              <a:rPr sz="500" spc="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decentralized</a:t>
            </a:r>
            <a:r>
              <a:rPr sz="500" spc="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5595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From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networked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systems to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distributed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Perspectives</a:t>
            </a:r>
            <a:r>
              <a:rPr spc="-45" dirty="0"/>
              <a:t> </a:t>
            </a:r>
            <a:r>
              <a:rPr dirty="0"/>
              <a:t>on</a:t>
            </a:r>
            <a:r>
              <a:rPr spc="-45" dirty="0"/>
              <a:t> </a:t>
            </a:r>
            <a:r>
              <a:rPr dirty="0"/>
              <a:t>distributed</a:t>
            </a:r>
            <a:r>
              <a:rPr spc="-45" dirty="0"/>
              <a:t> </a:t>
            </a:r>
            <a:r>
              <a:rPr spc="-10" dirty="0"/>
              <a:t>systems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514774"/>
            <a:ext cx="3938904" cy="18942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0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are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complex:</a:t>
            </a:r>
            <a:r>
              <a:rPr sz="1000" spc="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take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persepctives</a:t>
            </a:r>
            <a:endParaRPr sz="10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700"/>
              </a:spcBef>
              <a:buFont typeface="Menlo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Architecture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common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organizations</a:t>
            </a:r>
            <a:endParaRPr sz="9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425"/>
              </a:spcBef>
              <a:buFont typeface="Menlo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Process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what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kind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processes,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their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relationships</a:t>
            </a:r>
            <a:endParaRPr sz="9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425"/>
              </a:spcBef>
              <a:buFont typeface="Menlo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Communication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facilities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exchanging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data</a:t>
            </a:r>
            <a:endParaRPr sz="9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420"/>
              </a:spcBef>
              <a:buFont typeface="Menlo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Coordination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application-</a:t>
            </a:r>
            <a:r>
              <a:rPr sz="900" dirty="0">
                <a:latin typeface="Arial"/>
                <a:cs typeface="Arial"/>
              </a:rPr>
              <a:t>independent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algorithms</a:t>
            </a:r>
            <a:endParaRPr sz="9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425"/>
              </a:spcBef>
              <a:buFont typeface="Menlo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Naming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how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you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identify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resources?</a:t>
            </a:r>
            <a:endParaRPr sz="900">
              <a:latin typeface="Arial"/>
              <a:cs typeface="Arial"/>
            </a:endParaRPr>
          </a:p>
          <a:p>
            <a:pPr marL="278130" marR="17780" indent="-120650">
              <a:lnSpc>
                <a:spcPct val="111600"/>
              </a:lnSpc>
              <a:spcBef>
                <a:spcPts val="300"/>
              </a:spcBef>
              <a:buFont typeface="Menlo"/>
              <a:buChar char="•"/>
              <a:tabLst>
                <a:tab pos="278765" algn="l"/>
              </a:tabLst>
            </a:pP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Consistency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replication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performance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requires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to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the</a:t>
            </a:r>
            <a:r>
              <a:rPr sz="9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same</a:t>
            </a:r>
            <a:endParaRPr sz="9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425"/>
              </a:spcBef>
              <a:buFont typeface="Menlo"/>
              <a:buChar char="•"/>
              <a:tabLst>
                <a:tab pos="278765" algn="l"/>
              </a:tabLst>
            </a:pP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Fault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tolerance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keep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running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presence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partial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failures</a:t>
            </a:r>
            <a:endParaRPr sz="9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425"/>
              </a:spcBef>
              <a:buFont typeface="Menlo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Security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ensure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authorized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access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resources</a:t>
            </a:r>
            <a:endParaRPr sz="9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3348469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ADAD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3467" y="3346954"/>
            <a:ext cx="83058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latin typeface="Arial"/>
                <a:cs typeface="Arial"/>
                <a:hlinkClick r:id="rId3" action="ppaction://hlinksldjump"/>
              </a:rPr>
              <a:t>Studying</a:t>
            </a:r>
            <a:r>
              <a:rPr sz="500" spc="-3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3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303995" y="3348469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2049780" cy="13328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What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do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we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want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achieve?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Overall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design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goals</a:t>
            </a:r>
            <a:endParaRPr sz="10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710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Support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sharing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0" dirty="0">
                <a:latin typeface="Arial"/>
                <a:cs typeface="Arial"/>
              </a:rPr>
              <a:t> resources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Distribution</a:t>
            </a:r>
            <a:r>
              <a:rPr sz="900" spc="-7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transparency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spc="-10" dirty="0">
                <a:latin typeface="Arial"/>
                <a:cs typeface="Arial"/>
              </a:rPr>
              <a:t>Openness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spc="-10" dirty="0">
                <a:latin typeface="Arial"/>
                <a:cs typeface="Arial"/>
              </a:rPr>
              <a:t>Scalability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200" y="197711"/>
            <a:ext cx="3584575" cy="19951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Sharing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resources</a:t>
            </a: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Canonical</a:t>
            </a:r>
            <a:r>
              <a:rPr sz="1000" spc="-50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examples</a:t>
            </a:r>
            <a:endParaRPr sz="10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spc="-10" dirty="0">
                <a:latin typeface="Arial"/>
                <a:cs typeface="Arial"/>
              </a:rPr>
              <a:t>Cloud-</a:t>
            </a:r>
            <a:r>
              <a:rPr sz="900" dirty="0">
                <a:latin typeface="Arial"/>
                <a:cs typeface="Arial"/>
              </a:rPr>
              <a:t>based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shared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storage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files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spc="-20" dirty="0">
                <a:latin typeface="Arial"/>
                <a:cs typeface="Arial"/>
              </a:rPr>
              <a:t>Peer-</a:t>
            </a:r>
            <a:r>
              <a:rPr sz="900" spc="-10" dirty="0">
                <a:latin typeface="Arial"/>
                <a:cs typeface="Arial"/>
              </a:rPr>
              <a:t>to-</a:t>
            </a:r>
            <a:r>
              <a:rPr sz="900" dirty="0">
                <a:latin typeface="Arial"/>
                <a:cs typeface="Arial"/>
              </a:rPr>
              <a:t>peer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assisted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multimedia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streaming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Shared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mail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services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(think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outsourced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mail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systems)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Shared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Web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hosting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(think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content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distribution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networks)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540385">
              <a:lnSpc>
                <a:spcPct val="100000"/>
              </a:lnSpc>
              <a:spcBef>
                <a:spcPts val="45"/>
              </a:spcBef>
            </a:pPr>
            <a:r>
              <a:rPr sz="900" i="1" dirty="0">
                <a:latin typeface="Arial"/>
                <a:cs typeface="Arial"/>
              </a:rPr>
              <a:t>“The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network</a:t>
            </a:r>
            <a:r>
              <a:rPr sz="900" i="1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is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the</a:t>
            </a:r>
            <a:r>
              <a:rPr sz="900" i="1" spc="-2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computer”</a:t>
            </a:r>
            <a:endParaRPr sz="900">
              <a:latin typeface="Arial"/>
              <a:cs typeface="Arial"/>
            </a:endParaRPr>
          </a:p>
          <a:p>
            <a:pPr marL="298450">
              <a:lnSpc>
                <a:spcPct val="100000"/>
              </a:lnSpc>
              <a:spcBef>
                <a:spcPts val="710"/>
              </a:spcBef>
            </a:pPr>
            <a:r>
              <a:rPr sz="900" dirty="0">
                <a:latin typeface="Arial"/>
                <a:cs typeface="Arial"/>
              </a:rPr>
              <a:t>(quote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John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Gage,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Microsystems)</a:t>
            </a:r>
            <a:endParaRPr sz="9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3348469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ADAD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3467" y="3346954"/>
            <a:ext cx="52260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Resource</a:t>
            </a:r>
            <a:r>
              <a:rPr sz="500" spc="-3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sharing</a:t>
            </a:r>
            <a:endParaRPr sz="5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303995" y="3348469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70243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Distribution</a:t>
            </a:r>
            <a:r>
              <a:rPr sz="1200" spc="-8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transparency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25881" y="562907"/>
            <a:ext cx="3156238" cy="1237504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41350" y="1885089"/>
            <a:ext cx="3905250" cy="70231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What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transparency?</a:t>
            </a:r>
            <a:endParaRPr sz="1000">
              <a:latin typeface="Arial"/>
              <a:cs typeface="Arial"/>
            </a:endParaRPr>
          </a:p>
          <a:p>
            <a:pPr marL="18415" marR="5080">
              <a:lnSpc>
                <a:spcPct val="111600"/>
              </a:lnSpc>
              <a:spcBef>
                <a:spcPts val="175"/>
              </a:spcBef>
            </a:pPr>
            <a:r>
              <a:rPr sz="900" i="1" dirty="0">
                <a:latin typeface="Arial"/>
                <a:cs typeface="Arial"/>
              </a:rPr>
              <a:t>The</a:t>
            </a:r>
            <a:r>
              <a:rPr sz="900" i="1" spc="-3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phenomenon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by</a:t>
            </a:r>
            <a:r>
              <a:rPr sz="900" i="1" spc="-3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which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a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distributed</a:t>
            </a:r>
            <a:r>
              <a:rPr sz="900" i="1" spc="-3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system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attempts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to</a:t>
            </a:r>
            <a:r>
              <a:rPr sz="900" i="1" spc="-35" dirty="0"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hide</a:t>
            </a:r>
            <a:r>
              <a:rPr sz="900" i="1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the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fact</a:t>
            </a:r>
            <a:r>
              <a:rPr sz="900" i="1" spc="-35" dirty="0">
                <a:latin typeface="Arial"/>
                <a:cs typeface="Arial"/>
              </a:rPr>
              <a:t> </a:t>
            </a:r>
            <a:r>
              <a:rPr sz="900" i="1" spc="-20" dirty="0">
                <a:latin typeface="Arial"/>
                <a:cs typeface="Arial"/>
              </a:rPr>
              <a:t>that </a:t>
            </a:r>
            <a:r>
              <a:rPr sz="900" i="1" dirty="0">
                <a:latin typeface="Arial"/>
                <a:cs typeface="Arial"/>
              </a:rPr>
              <a:t>its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processes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and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resources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are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3333B2"/>
                </a:solidFill>
                <a:latin typeface="Arial"/>
                <a:cs typeface="Arial"/>
              </a:rPr>
              <a:t>physically</a:t>
            </a:r>
            <a:r>
              <a:rPr sz="900" i="1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900" i="1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across</a:t>
            </a:r>
            <a:r>
              <a:rPr sz="900" i="1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3333B2"/>
                </a:solidFill>
                <a:latin typeface="Arial"/>
                <a:cs typeface="Arial"/>
              </a:rPr>
              <a:t>multiple 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computers</a:t>
            </a:r>
            <a:r>
              <a:rPr sz="900" i="1" dirty="0">
                <a:latin typeface="Arial"/>
                <a:cs typeface="Arial"/>
              </a:rPr>
              <a:t>,</a:t>
            </a:r>
            <a:r>
              <a:rPr sz="900" i="1" spc="-4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possibly</a:t>
            </a:r>
            <a:r>
              <a:rPr sz="900" i="1" spc="-45" dirty="0"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separated</a:t>
            </a:r>
            <a:r>
              <a:rPr sz="900" i="1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by</a:t>
            </a:r>
            <a:r>
              <a:rPr sz="900" i="1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large</a:t>
            </a:r>
            <a:r>
              <a:rPr sz="900" i="1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3333B2"/>
                </a:solidFill>
                <a:latin typeface="Arial"/>
                <a:cs typeface="Arial"/>
              </a:rPr>
              <a:t>distances</a:t>
            </a:r>
            <a:r>
              <a:rPr sz="900" i="1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7245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Distribution</a:t>
            </a:r>
            <a:r>
              <a:rPr sz="500" spc="7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transparency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70243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Distribution</a:t>
            </a:r>
            <a:r>
              <a:rPr sz="1200" spc="-8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transparency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25881" y="562907"/>
            <a:ext cx="3156238" cy="1237504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41350" y="1885089"/>
            <a:ext cx="3905250" cy="126111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What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transparency?</a:t>
            </a:r>
            <a:endParaRPr sz="1000">
              <a:latin typeface="Arial"/>
              <a:cs typeface="Arial"/>
            </a:endParaRPr>
          </a:p>
          <a:p>
            <a:pPr marL="18415" marR="5080">
              <a:lnSpc>
                <a:spcPct val="111600"/>
              </a:lnSpc>
              <a:spcBef>
                <a:spcPts val="175"/>
              </a:spcBef>
            </a:pPr>
            <a:r>
              <a:rPr sz="900" i="1" dirty="0">
                <a:latin typeface="Arial"/>
                <a:cs typeface="Arial"/>
              </a:rPr>
              <a:t>The</a:t>
            </a:r>
            <a:r>
              <a:rPr sz="900" i="1" spc="-3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phenomenon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by</a:t>
            </a:r>
            <a:r>
              <a:rPr sz="900" i="1" spc="-3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which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a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distributed</a:t>
            </a:r>
            <a:r>
              <a:rPr sz="900" i="1" spc="-3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system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attempts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to</a:t>
            </a:r>
            <a:r>
              <a:rPr sz="900" i="1" spc="-35" dirty="0"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hide</a:t>
            </a:r>
            <a:r>
              <a:rPr sz="900" i="1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the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fact</a:t>
            </a:r>
            <a:r>
              <a:rPr sz="900" i="1" spc="-35" dirty="0">
                <a:latin typeface="Arial"/>
                <a:cs typeface="Arial"/>
              </a:rPr>
              <a:t> </a:t>
            </a:r>
            <a:r>
              <a:rPr sz="900" i="1" spc="-20" dirty="0">
                <a:latin typeface="Arial"/>
                <a:cs typeface="Arial"/>
              </a:rPr>
              <a:t>that </a:t>
            </a:r>
            <a:r>
              <a:rPr sz="900" i="1" dirty="0">
                <a:latin typeface="Arial"/>
                <a:cs typeface="Arial"/>
              </a:rPr>
              <a:t>its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processes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and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resources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are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3333B2"/>
                </a:solidFill>
                <a:latin typeface="Arial"/>
                <a:cs typeface="Arial"/>
              </a:rPr>
              <a:t>physically</a:t>
            </a:r>
            <a:r>
              <a:rPr sz="900" i="1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900" i="1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across</a:t>
            </a:r>
            <a:r>
              <a:rPr sz="900" i="1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3333B2"/>
                </a:solidFill>
                <a:latin typeface="Arial"/>
                <a:cs typeface="Arial"/>
              </a:rPr>
              <a:t>multiple 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computers</a:t>
            </a:r>
            <a:r>
              <a:rPr sz="900" i="1" dirty="0">
                <a:latin typeface="Arial"/>
                <a:cs typeface="Arial"/>
              </a:rPr>
              <a:t>,</a:t>
            </a:r>
            <a:r>
              <a:rPr sz="900" i="1" spc="-4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possibly</a:t>
            </a:r>
            <a:r>
              <a:rPr sz="900" i="1" spc="-45" dirty="0"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separated</a:t>
            </a:r>
            <a:r>
              <a:rPr sz="900" i="1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by</a:t>
            </a:r>
            <a:r>
              <a:rPr sz="900" i="1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large</a:t>
            </a:r>
            <a:r>
              <a:rPr sz="900" i="1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3333B2"/>
                </a:solidFill>
                <a:latin typeface="Arial"/>
                <a:cs typeface="Arial"/>
              </a:rPr>
              <a:t>distances</a:t>
            </a:r>
            <a:r>
              <a:rPr sz="900" i="1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18415">
              <a:lnSpc>
                <a:spcPct val="100000"/>
              </a:lnSpc>
              <a:spcBef>
                <a:spcPts val="81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8415" marR="107950">
              <a:lnSpc>
                <a:spcPts val="1210"/>
              </a:lnSpc>
              <a:spcBef>
                <a:spcPts val="40"/>
              </a:spcBef>
            </a:pPr>
            <a:r>
              <a:rPr sz="900" dirty="0">
                <a:latin typeface="Arial"/>
                <a:cs typeface="Arial"/>
              </a:rPr>
              <a:t>Distribution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transparancy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handled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through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many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techniques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spc="-10" dirty="0">
                <a:latin typeface="Arial"/>
                <a:cs typeface="Arial"/>
              </a:rPr>
              <a:t> layer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between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applications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systems: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middleware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layer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7245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Distribution</a:t>
            </a:r>
            <a:r>
              <a:rPr sz="500" spc="7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transparency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70243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Distribution</a:t>
            </a:r>
            <a:r>
              <a:rPr sz="1200" spc="-8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transparency</a:t>
            </a:r>
            <a:endParaRPr sz="1200">
              <a:latin typeface="Arial"/>
              <a:cs typeface="Arial"/>
            </a:endParaRPr>
          </a:p>
          <a:p>
            <a:pPr marL="26035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Types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443141" y="792708"/>
          <a:ext cx="3716654" cy="18599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84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034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spc="-10" dirty="0">
                          <a:solidFill>
                            <a:srgbClr val="3333B2"/>
                          </a:solidFill>
                          <a:latin typeface="Arial"/>
                          <a:cs typeface="Arial"/>
                        </a:rPr>
                        <a:t>Transparency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spc="-10" dirty="0">
                          <a:solidFill>
                            <a:srgbClr val="3333B2"/>
                          </a:solidFill>
                          <a:latin typeface="Arial"/>
                          <a:cs typeface="Arial"/>
                        </a:rPr>
                        <a:t>Description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sz="900" spc="-10" dirty="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Access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270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220979">
                        <a:lnSpc>
                          <a:spcPts val="1210"/>
                        </a:lnSpc>
                        <a:spcBef>
                          <a:spcPts val="3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Hide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differences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 in data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representation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 and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how 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an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object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is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accessed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444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335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spc="-10" dirty="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Location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Hide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where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an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object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is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located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639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spc="-10" dirty="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Relocation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Hide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that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an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object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may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be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moved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another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location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429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while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in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use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335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spc="-10" dirty="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Migration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Hide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that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an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object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may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move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another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location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335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spc="-10" dirty="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Replication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Hide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that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an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object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is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replicated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639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spc="-10" dirty="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Concurrency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Hide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that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an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object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may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be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shared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by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several</a:t>
                      </a:r>
                      <a:endParaRPr sz="900">
                        <a:latin typeface="Arial"/>
                        <a:cs typeface="Arial"/>
                      </a:endParaRPr>
                    </a:p>
                    <a:p>
                      <a:pPr marL="78105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independent</a:t>
                      </a:r>
                      <a:r>
                        <a:rPr sz="900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users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335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spc="-10" dirty="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Failure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Hide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failure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recovery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an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object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7245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Distribution</a:t>
            </a:r>
            <a:r>
              <a:rPr sz="500" spc="7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transparency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3409950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Degree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transparency</a:t>
            </a:r>
            <a:endParaRPr sz="1200">
              <a:latin typeface="Arial"/>
              <a:cs typeface="Arial"/>
            </a:endParaRPr>
          </a:p>
          <a:p>
            <a:pPr marL="26035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Aiming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at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full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distribution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transparency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may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be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too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much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7245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Distribution</a:t>
            </a:r>
            <a:r>
              <a:rPr sz="500" spc="7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transparency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3475990" cy="7219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Degree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transparency</a:t>
            </a:r>
            <a:endParaRPr sz="1200">
              <a:latin typeface="Arial"/>
              <a:cs typeface="Arial"/>
            </a:endParaRPr>
          </a:p>
          <a:p>
            <a:pPr marL="28575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Aiming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at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full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distribution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transparency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may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be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too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much</a:t>
            </a:r>
            <a:endParaRPr sz="10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710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communication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latencies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cannot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10" dirty="0">
                <a:latin typeface="Arial"/>
                <a:cs typeface="Arial"/>
              </a:rPr>
              <a:t> hidden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7245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Distribution</a:t>
            </a:r>
            <a:r>
              <a:rPr sz="500" spc="7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transparency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197339" y="-1515"/>
            <a:ext cx="135763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From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networked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systems to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distributed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20281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200" spc="-7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versus</a:t>
            </a:r>
            <a:r>
              <a:rPr sz="1200" spc="-7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Decentralized</a:t>
            </a:r>
            <a:endParaRPr sz="1200">
              <a:latin typeface="Arial"/>
              <a:cs typeface="Arial"/>
            </a:endParaRPr>
          </a:p>
          <a:p>
            <a:pPr marL="258445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What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many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people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state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94728" y="1333041"/>
            <a:ext cx="580646" cy="330721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98688" y="792742"/>
            <a:ext cx="895637" cy="871021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017634" y="792742"/>
            <a:ext cx="895637" cy="871021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85850" y="1720908"/>
            <a:ext cx="59880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10" dirty="0">
                <a:latin typeface="Arial"/>
                <a:cs typeface="Arial"/>
              </a:rPr>
              <a:t>Centralized</a:t>
            </a:r>
            <a:endParaRPr sz="9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787233" y="1720908"/>
            <a:ext cx="71882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10" dirty="0">
                <a:latin typeface="Arial"/>
                <a:cs typeface="Arial"/>
              </a:rPr>
              <a:t>Decentralized</a:t>
            </a:r>
            <a:endParaRPr sz="9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180928" y="1720908"/>
            <a:ext cx="56959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10" dirty="0">
                <a:latin typeface="Arial"/>
                <a:cs typeface="Arial"/>
              </a:rPr>
              <a:t>Distributed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3" name="object 13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53467" y="3349927"/>
            <a:ext cx="117157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Distributed versus</a:t>
            </a:r>
            <a:r>
              <a:rPr sz="500" spc="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decentralized</a:t>
            </a:r>
            <a:r>
              <a:rPr sz="500" spc="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12242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Degree</a:t>
            </a:r>
            <a:r>
              <a:rPr spc="-40" dirty="0"/>
              <a:t> </a:t>
            </a:r>
            <a:r>
              <a:rPr dirty="0"/>
              <a:t>of</a:t>
            </a:r>
            <a:r>
              <a:rPr spc="-35" dirty="0"/>
              <a:t> </a:t>
            </a:r>
            <a:r>
              <a:rPr spc="-10" dirty="0"/>
              <a:t>transparency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0428" y="514774"/>
            <a:ext cx="3943350" cy="12331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Aiming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at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full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distribution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transparency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may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be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too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much</a:t>
            </a:r>
            <a:endParaRPr sz="1000">
              <a:latin typeface="Arial"/>
              <a:cs typeface="Arial"/>
            </a:endParaRPr>
          </a:p>
          <a:p>
            <a:pPr marL="278765" indent="-117475">
              <a:lnSpc>
                <a:spcPct val="100000"/>
              </a:lnSpc>
              <a:spcBef>
                <a:spcPts val="710"/>
              </a:spcBef>
              <a:buClr>
                <a:srgbClr val="3333B2"/>
              </a:buClr>
              <a:buFont typeface="Menlo"/>
              <a:buChar char="•"/>
              <a:tabLst>
                <a:tab pos="279400" algn="l"/>
              </a:tabLst>
            </a:pPr>
            <a:r>
              <a:rPr sz="900" dirty="0">
                <a:latin typeface="Arial"/>
                <a:cs typeface="Arial"/>
              </a:rPr>
              <a:t>There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communication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latencies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cannot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10" dirty="0">
                <a:latin typeface="Arial"/>
                <a:cs typeface="Arial"/>
              </a:rPr>
              <a:t> hidden</a:t>
            </a:r>
            <a:endParaRPr sz="900">
              <a:latin typeface="Arial"/>
              <a:cs typeface="Arial"/>
            </a:endParaRPr>
          </a:p>
          <a:p>
            <a:pPr marL="282575" marR="161925" indent="-120650">
              <a:lnSpc>
                <a:spcPct val="111600"/>
              </a:lnSpc>
              <a:spcBef>
                <a:spcPts val="295"/>
              </a:spcBef>
              <a:buClr>
                <a:srgbClr val="3333B2"/>
              </a:buClr>
              <a:buFont typeface="Menlo"/>
              <a:buChar char="•"/>
              <a:tabLst>
                <a:tab pos="283210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Completely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hiding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failures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networks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(theoretically</a:t>
            </a:r>
            <a:r>
              <a:rPr sz="900" spc="-25" dirty="0">
                <a:latin typeface="Arial"/>
                <a:cs typeface="Arial"/>
              </a:rPr>
              <a:t> and </a:t>
            </a:r>
            <a:r>
              <a:rPr sz="900" dirty="0">
                <a:latin typeface="Arial"/>
                <a:cs typeface="Arial"/>
              </a:rPr>
              <a:t>practically)</a:t>
            </a:r>
            <a:r>
              <a:rPr sz="900" spc="-6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impossible</a:t>
            </a:r>
            <a:endParaRPr sz="900">
              <a:latin typeface="Arial"/>
              <a:cs typeface="Arial"/>
            </a:endParaRPr>
          </a:p>
          <a:p>
            <a:pPr marL="531495" lvl="1" indent="-116839">
              <a:lnSpc>
                <a:spcPct val="100000"/>
              </a:lnSpc>
              <a:spcBef>
                <a:spcPts val="325"/>
              </a:spcBef>
              <a:buClr>
                <a:srgbClr val="3333B2"/>
              </a:buClr>
              <a:buFont typeface="Menlo"/>
              <a:buChar char="•"/>
              <a:tabLst>
                <a:tab pos="532130" algn="l"/>
              </a:tabLst>
            </a:pPr>
            <a:r>
              <a:rPr sz="900" spc="-45" dirty="0">
                <a:latin typeface="Arial"/>
                <a:cs typeface="Arial"/>
              </a:rPr>
              <a:t>You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cannot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distinguish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slow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computer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failing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one</a:t>
            </a:r>
            <a:endParaRPr sz="900">
              <a:latin typeface="Arial"/>
              <a:cs typeface="Arial"/>
            </a:endParaRPr>
          </a:p>
          <a:p>
            <a:pPr marL="535305" marR="17780" lvl="1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532130" algn="l"/>
              </a:tabLst>
            </a:pPr>
            <a:r>
              <a:rPr sz="900" spc="-60" dirty="0">
                <a:latin typeface="Arial"/>
                <a:cs typeface="Arial"/>
              </a:rPr>
              <a:t>You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never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actually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performed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operation </a:t>
            </a:r>
            <a:r>
              <a:rPr sz="900" dirty="0">
                <a:latin typeface="Arial"/>
                <a:cs typeface="Arial"/>
              </a:rPr>
              <a:t>before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crash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7245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Distribution</a:t>
            </a:r>
            <a:r>
              <a:rPr sz="500" spc="7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transparency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12242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Degree</a:t>
            </a:r>
            <a:r>
              <a:rPr spc="-40" dirty="0"/>
              <a:t> </a:t>
            </a:r>
            <a:r>
              <a:rPr dirty="0"/>
              <a:t>of</a:t>
            </a:r>
            <a:r>
              <a:rPr spc="-35" dirty="0"/>
              <a:t> </a:t>
            </a:r>
            <a:r>
              <a:rPr spc="-10" dirty="0"/>
              <a:t>transparency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0428" y="514774"/>
            <a:ext cx="3943350" cy="19088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Aiming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at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full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distribution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transparency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may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be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too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much</a:t>
            </a:r>
            <a:endParaRPr sz="1000">
              <a:latin typeface="Arial"/>
              <a:cs typeface="Arial"/>
            </a:endParaRPr>
          </a:p>
          <a:p>
            <a:pPr marL="278765" indent="-117475">
              <a:lnSpc>
                <a:spcPct val="100000"/>
              </a:lnSpc>
              <a:spcBef>
                <a:spcPts val="710"/>
              </a:spcBef>
              <a:buClr>
                <a:srgbClr val="3333B2"/>
              </a:buClr>
              <a:buFont typeface="Menlo"/>
              <a:buChar char="•"/>
              <a:tabLst>
                <a:tab pos="279400" algn="l"/>
              </a:tabLst>
            </a:pPr>
            <a:r>
              <a:rPr sz="900" dirty="0">
                <a:latin typeface="Arial"/>
                <a:cs typeface="Arial"/>
              </a:rPr>
              <a:t>There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communication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latencies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cannot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10" dirty="0">
                <a:latin typeface="Arial"/>
                <a:cs typeface="Arial"/>
              </a:rPr>
              <a:t> hidden</a:t>
            </a:r>
            <a:endParaRPr sz="900">
              <a:latin typeface="Arial"/>
              <a:cs typeface="Arial"/>
            </a:endParaRPr>
          </a:p>
          <a:p>
            <a:pPr marL="282575" marR="161925" indent="-120650">
              <a:lnSpc>
                <a:spcPct val="111600"/>
              </a:lnSpc>
              <a:spcBef>
                <a:spcPts val="295"/>
              </a:spcBef>
              <a:buClr>
                <a:srgbClr val="3333B2"/>
              </a:buClr>
              <a:buFont typeface="Menlo"/>
              <a:buChar char="•"/>
              <a:tabLst>
                <a:tab pos="283210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Completely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hiding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failures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networks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(theoretically</a:t>
            </a:r>
            <a:r>
              <a:rPr sz="900" spc="-25" dirty="0">
                <a:latin typeface="Arial"/>
                <a:cs typeface="Arial"/>
              </a:rPr>
              <a:t> and </a:t>
            </a:r>
            <a:r>
              <a:rPr sz="900" dirty="0">
                <a:latin typeface="Arial"/>
                <a:cs typeface="Arial"/>
              </a:rPr>
              <a:t>practically)</a:t>
            </a:r>
            <a:r>
              <a:rPr sz="900" spc="-6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impossible</a:t>
            </a:r>
            <a:endParaRPr sz="900">
              <a:latin typeface="Arial"/>
              <a:cs typeface="Arial"/>
            </a:endParaRPr>
          </a:p>
          <a:p>
            <a:pPr marL="531495" lvl="1" indent="-116839">
              <a:lnSpc>
                <a:spcPct val="100000"/>
              </a:lnSpc>
              <a:spcBef>
                <a:spcPts val="325"/>
              </a:spcBef>
              <a:buClr>
                <a:srgbClr val="3333B2"/>
              </a:buClr>
              <a:buFont typeface="Menlo"/>
              <a:buChar char="•"/>
              <a:tabLst>
                <a:tab pos="532130" algn="l"/>
              </a:tabLst>
            </a:pPr>
            <a:r>
              <a:rPr sz="900" spc="-45" dirty="0">
                <a:latin typeface="Arial"/>
                <a:cs typeface="Arial"/>
              </a:rPr>
              <a:t>You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cannot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distinguish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slow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computer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failing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one</a:t>
            </a:r>
            <a:endParaRPr sz="900">
              <a:latin typeface="Arial"/>
              <a:cs typeface="Arial"/>
            </a:endParaRPr>
          </a:p>
          <a:p>
            <a:pPr marL="535305" marR="17780" lvl="1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532130" algn="l"/>
              </a:tabLst>
            </a:pPr>
            <a:r>
              <a:rPr sz="900" spc="-60" dirty="0">
                <a:latin typeface="Arial"/>
                <a:cs typeface="Arial"/>
              </a:rPr>
              <a:t>You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never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actually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performed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operation </a:t>
            </a:r>
            <a:r>
              <a:rPr sz="900" dirty="0">
                <a:latin typeface="Arial"/>
                <a:cs typeface="Arial"/>
              </a:rPr>
              <a:t>before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crash</a:t>
            </a:r>
            <a:endParaRPr sz="900">
              <a:latin typeface="Arial"/>
              <a:cs typeface="Arial"/>
            </a:endParaRPr>
          </a:p>
          <a:p>
            <a:pPr marL="282575" marR="266065" indent="-120650">
              <a:lnSpc>
                <a:spcPct val="111600"/>
              </a:lnSpc>
              <a:spcBef>
                <a:spcPts val="300"/>
              </a:spcBef>
              <a:buClr>
                <a:srgbClr val="3333B2"/>
              </a:buClr>
              <a:buFont typeface="Menlo"/>
              <a:buChar char="•"/>
              <a:tabLst>
                <a:tab pos="283210" algn="l"/>
              </a:tabLst>
            </a:pPr>
            <a:r>
              <a:rPr sz="900" dirty="0">
                <a:latin typeface="Arial"/>
                <a:cs typeface="Arial"/>
              </a:rPr>
              <a:t>Full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transparency</a:t>
            </a:r>
            <a:r>
              <a:rPr sz="900" dirty="0">
                <a:latin typeface="Arial"/>
                <a:cs typeface="Arial"/>
              </a:rPr>
              <a:t> will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cost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performance</a:t>
            </a:r>
            <a:r>
              <a:rPr sz="900" spc="-10" dirty="0">
                <a:latin typeface="Arial"/>
                <a:cs typeface="Arial"/>
              </a:rPr>
              <a:t>,</a:t>
            </a:r>
            <a:r>
              <a:rPr sz="90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exposing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distribution of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the </a:t>
            </a:r>
            <a:r>
              <a:rPr sz="900" spc="-10" dirty="0">
                <a:latin typeface="Arial"/>
                <a:cs typeface="Arial"/>
              </a:rPr>
              <a:t>system</a:t>
            </a:r>
            <a:endParaRPr sz="900">
              <a:latin typeface="Arial"/>
              <a:cs typeface="Arial"/>
            </a:endParaRPr>
          </a:p>
          <a:p>
            <a:pPr marL="535305" lvl="1" indent="-120650">
              <a:lnSpc>
                <a:spcPct val="100000"/>
              </a:lnSpc>
              <a:spcBef>
                <a:spcPts val="325"/>
              </a:spcBef>
              <a:buClr>
                <a:srgbClr val="3333B2"/>
              </a:buClr>
              <a:buFont typeface="Menlo"/>
              <a:buChar char="•"/>
              <a:tabLst>
                <a:tab pos="535940" algn="l"/>
              </a:tabLst>
            </a:pPr>
            <a:r>
              <a:rPr sz="900" spc="-10" dirty="0">
                <a:latin typeface="Arial"/>
                <a:cs typeface="Arial"/>
              </a:rPr>
              <a:t>Keeping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replicas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exactly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up-to-</a:t>
            </a:r>
            <a:r>
              <a:rPr sz="900" dirty="0">
                <a:latin typeface="Arial"/>
                <a:cs typeface="Arial"/>
              </a:rPr>
              <a:t>date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master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takes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time</a:t>
            </a:r>
            <a:endParaRPr sz="900">
              <a:latin typeface="Arial"/>
              <a:cs typeface="Arial"/>
            </a:endParaRPr>
          </a:p>
          <a:p>
            <a:pPr marL="535305" lvl="1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35940" algn="l"/>
              </a:tabLst>
            </a:pPr>
            <a:r>
              <a:rPr sz="900" dirty="0">
                <a:latin typeface="Arial"/>
                <a:cs typeface="Arial"/>
              </a:rPr>
              <a:t>Immediately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flushing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disk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fault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tolerance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7245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Distribution</a:t>
            </a:r>
            <a:r>
              <a:rPr sz="500" spc="7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transparency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4153535" cy="12820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Degree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transparency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Exposing</a:t>
            </a:r>
            <a:r>
              <a:rPr sz="1000" spc="-4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distribution</a:t>
            </a:r>
            <a:r>
              <a:rPr sz="1000" spc="-4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may</a:t>
            </a:r>
            <a:r>
              <a:rPr sz="1000" spc="-4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be</a:t>
            </a:r>
            <a:r>
              <a:rPr sz="1000" spc="-4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4C994C"/>
                </a:solidFill>
                <a:latin typeface="Arial"/>
                <a:cs typeface="Arial"/>
              </a:rPr>
              <a:t>good</a:t>
            </a:r>
            <a:endParaRPr sz="10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710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Making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location-</a:t>
            </a:r>
            <a:r>
              <a:rPr sz="900" dirty="0">
                <a:latin typeface="Arial"/>
                <a:cs typeface="Arial"/>
              </a:rPr>
              <a:t>based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services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(finding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your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nearby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friends)</a:t>
            </a:r>
            <a:endParaRPr sz="900">
              <a:latin typeface="Arial"/>
              <a:cs typeface="Arial"/>
            </a:endParaRPr>
          </a:p>
          <a:p>
            <a:pPr marL="537210" indent="-114935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37845" algn="l"/>
              </a:tabLst>
            </a:pPr>
            <a:r>
              <a:rPr sz="900" dirty="0">
                <a:latin typeface="Arial"/>
                <a:cs typeface="Arial"/>
              </a:rPr>
              <a:t>When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dealing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users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time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zones</a:t>
            </a:r>
            <a:endParaRPr sz="900">
              <a:latin typeface="Arial"/>
              <a:cs typeface="Arial"/>
            </a:endParaRPr>
          </a:p>
          <a:p>
            <a:pPr marL="542925" marR="30480" indent="-1206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Menlo"/>
              <a:buChar char="•"/>
              <a:tabLst>
                <a:tab pos="537845" algn="l"/>
              </a:tabLst>
            </a:pPr>
            <a:r>
              <a:rPr sz="900" dirty="0">
                <a:latin typeface="Arial"/>
                <a:cs typeface="Arial"/>
              </a:rPr>
              <a:t>When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makes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easier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understand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what’s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going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(when </a:t>
            </a:r>
            <a:r>
              <a:rPr sz="900" dirty="0">
                <a:latin typeface="Arial"/>
                <a:cs typeface="Arial"/>
              </a:rPr>
              <a:t>e.g.,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respond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time,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report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failing).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7245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Distribution</a:t>
            </a:r>
            <a:r>
              <a:rPr sz="500" spc="7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transparency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200" y="197711"/>
            <a:ext cx="4215130" cy="191706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Degree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transparency</a:t>
            </a: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Exposing</a:t>
            </a:r>
            <a:r>
              <a:rPr sz="1000" spc="-4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distribution</a:t>
            </a:r>
            <a:r>
              <a:rPr sz="1000" spc="-4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may</a:t>
            </a:r>
            <a:r>
              <a:rPr sz="1000" spc="-4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be</a:t>
            </a:r>
            <a:r>
              <a:rPr sz="1000" spc="-4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4C994C"/>
                </a:solidFill>
                <a:latin typeface="Arial"/>
                <a:cs typeface="Arial"/>
              </a:rPr>
              <a:t>good</a:t>
            </a:r>
            <a:endParaRPr sz="10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710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Making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location-</a:t>
            </a:r>
            <a:r>
              <a:rPr sz="900" dirty="0">
                <a:latin typeface="Arial"/>
                <a:cs typeface="Arial"/>
              </a:rPr>
              <a:t>based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services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(finding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your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nearby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friends)</a:t>
            </a:r>
            <a:endParaRPr sz="900">
              <a:latin typeface="Arial"/>
              <a:cs typeface="Arial"/>
            </a:endParaRPr>
          </a:p>
          <a:p>
            <a:pPr marL="549910" indent="-114935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50545" algn="l"/>
              </a:tabLst>
            </a:pPr>
            <a:r>
              <a:rPr sz="900" dirty="0">
                <a:latin typeface="Arial"/>
                <a:cs typeface="Arial"/>
              </a:rPr>
              <a:t>When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dealing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users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time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zones</a:t>
            </a:r>
            <a:endParaRPr sz="900">
              <a:latin typeface="Arial"/>
              <a:cs typeface="Arial"/>
            </a:endParaRPr>
          </a:p>
          <a:p>
            <a:pPr marL="555625" marR="78740" indent="-1206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Menlo"/>
              <a:buChar char="•"/>
              <a:tabLst>
                <a:tab pos="550545" algn="l"/>
              </a:tabLst>
            </a:pPr>
            <a:r>
              <a:rPr sz="900" dirty="0">
                <a:latin typeface="Arial"/>
                <a:cs typeface="Arial"/>
              </a:rPr>
              <a:t>When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makes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easier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understand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what’s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going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(when </a:t>
            </a:r>
            <a:r>
              <a:rPr sz="900" dirty="0">
                <a:latin typeface="Arial"/>
                <a:cs typeface="Arial"/>
              </a:rPr>
              <a:t>e.g.,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respond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time,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report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failing).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Conclusion</a:t>
            </a:r>
            <a:endParaRPr sz="1000">
              <a:latin typeface="Arial"/>
              <a:cs typeface="Arial"/>
            </a:endParaRPr>
          </a:p>
          <a:p>
            <a:pPr marL="302260" marR="17780">
              <a:lnSpc>
                <a:spcPts val="1210"/>
              </a:lnSpc>
              <a:spcBef>
                <a:spcPts val="35"/>
              </a:spcBef>
            </a:pPr>
            <a:r>
              <a:rPr sz="900" spc="-10" dirty="0">
                <a:latin typeface="Arial"/>
                <a:cs typeface="Arial"/>
              </a:rPr>
              <a:t>Distribution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transparency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nice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goal,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achieving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different</a:t>
            </a:r>
            <a:r>
              <a:rPr sz="900" spc="-20" dirty="0">
                <a:latin typeface="Arial"/>
                <a:cs typeface="Arial"/>
              </a:rPr>
              <a:t> story,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and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should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often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even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aimed</a:t>
            </a:r>
            <a:r>
              <a:rPr sz="900" spc="-25" dirty="0">
                <a:latin typeface="Arial"/>
                <a:cs typeface="Arial"/>
              </a:rPr>
              <a:t> at.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7245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Distribution</a:t>
            </a:r>
            <a:r>
              <a:rPr sz="500" spc="7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transparency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12242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Openness</a:t>
            </a:r>
            <a:r>
              <a:rPr spc="-50" dirty="0"/>
              <a:t> </a:t>
            </a:r>
            <a:r>
              <a:rPr dirty="0"/>
              <a:t>of</a:t>
            </a:r>
            <a:r>
              <a:rPr spc="-50" dirty="0"/>
              <a:t> </a:t>
            </a:r>
            <a:r>
              <a:rPr dirty="0"/>
              <a:t>distributed</a:t>
            </a:r>
            <a:r>
              <a:rPr spc="-50" dirty="0"/>
              <a:t> </a:t>
            </a:r>
            <a:r>
              <a:rPr spc="-10" dirty="0"/>
              <a:t>systems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8650" y="471706"/>
            <a:ext cx="3944620" cy="195008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31115">
              <a:lnSpc>
                <a:spcPct val="100000"/>
              </a:lnSpc>
              <a:spcBef>
                <a:spcPts val="434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Open</a:t>
            </a:r>
            <a:r>
              <a:rPr sz="10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system</a:t>
            </a:r>
            <a:endParaRPr sz="1000">
              <a:latin typeface="Arial"/>
              <a:cs typeface="Arial"/>
            </a:endParaRPr>
          </a:p>
          <a:p>
            <a:pPr marL="31115" marR="17780">
              <a:lnSpc>
                <a:spcPct val="111600"/>
              </a:lnSpc>
              <a:spcBef>
                <a:spcPts val="175"/>
              </a:spcBef>
            </a:pPr>
            <a:r>
              <a:rPr sz="900" i="1" dirty="0">
                <a:latin typeface="Arial"/>
                <a:cs typeface="Arial"/>
              </a:rPr>
              <a:t>A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system</a:t>
            </a:r>
            <a:r>
              <a:rPr sz="900" i="1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that</a:t>
            </a:r>
            <a:r>
              <a:rPr sz="900" i="1" spc="-20" dirty="0"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offers</a:t>
            </a:r>
            <a:r>
              <a:rPr sz="900" i="1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components</a:t>
            </a:r>
            <a:r>
              <a:rPr sz="900" i="1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that</a:t>
            </a:r>
            <a:r>
              <a:rPr sz="900" i="1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can</a:t>
            </a:r>
            <a:r>
              <a:rPr sz="900" i="1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easily</a:t>
            </a:r>
            <a:r>
              <a:rPr sz="900" i="1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be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used</a:t>
            </a:r>
            <a:r>
              <a:rPr sz="900" i="1" spc="-20" dirty="0">
                <a:latin typeface="Arial"/>
                <a:cs typeface="Arial"/>
              </a:rPr>
              <a:t> </a:t>
            </a:r>
            <a:r>
              <a:rPr sz="900" i="1" spc="-40" dirty="0">
                <a:latin typeface="Arial"/>
                <a:cs typeface="Arial"/>
              </a:rPr>
              <a:t>by,</a:t>
            </a:r>
            <a:r>
              <a:rPr sz="900" i="1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or</a:t>
            </a:r>
            <a:r>
              <a:rPr sz="900" i="1" spc="-20" dirty="0"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3333B2"/>
                </a:solidFill>
                <a:latin typeface="Arial"/>
                <a:cs typeface="Arial"/>
              </a:rPr>
              <a:t>integrated</a:t>
            </a:r>
            <a:r>
              <a:rPr sz="900" i="1" spc="-20" dirty="0">
                <a:solidFill>
                  <a:srgbClr val="3333B2"/>
                </a:solidFill>
                <a:latin typeface="Arial"/>
                <a:cs typeface="Arial"/>
              </a:rPr>
              <a:t> into 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other</a:t>
            </a:r>
            <a:r>
              <a:rPr sz="900" i="1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r>
              <a:rPr sz="900" i="1" dirty="0">
                <a:latin typeface="Arial"/>
                <a:cs typeface="Arial"/>
              </a:rPr>
              <a:t>.</a:t>
            </a:r>
            <a:r>
              <a:rPr sz="900" i="1" spc="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An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open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distributed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system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itself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will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often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consist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i="1" spc="-25" dirty="0">
                <a:latin typeface="Arial"/>
                <a:cs typeface="Arial"/>
              </a:rPr>
              <a:t>of </a:t>
            </a:r>
            <a:r>
              <a:rPr sz="900" i="1" dirty="0">
                <a:latin typeface="Arial"/>
                <a:cs typeface="Arial"/>
              </a:rPr>
              <a:t>components</a:t>
            </a:r>
            <a:r>
              <a:rPr sz="900" i="1" spc="-3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that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originate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from</a:t>
            </a:r>
            <a:r>
              <a:rPr sz="900" i="1" spc="-3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elsewhere.</a:t>
            </a:r>
            <a:endParaRPr sz="9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81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What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are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talking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about?</a:t>
            </a:r>
            <a:endParaRPr sz="1000">
              <a:latin typeface="Arial"/>
              <a:cs typeface="Arial"/>
            </a:endParaRPr>
          </a:p>
          <a:p>
            <a:pPr marL="31115" marR="61594">
              <a:lnSpc>
                <a:spcPct val="111600"/>
              </a:lnSpc>
              <a:spcBef>
                <a:spcPts val="185"/>
              </a:spcBef>
            </a:pP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able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interact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services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other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systems,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irrespective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the </a:t>
            </a:r>
            <a:r>
              <a:rPr sz="900" dirty="0">
                <a:latin typeface="Arial"/>
                <a:cs typeface="Arial"/>
              </a:rPr>
              <a:t>underlying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environment:</a:t>
            </a:r>
            <a:endParaRPr sz="900">
              <a:latin typeface="Arial"/>
              <a:cs typeface="Arial"/>
            </a:endParaRPr>
          </a:p>
          <a:p>
            <a:pPr marL="28384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84480" algn="l"/>
              </a:tabLst>
            </a:pPr>
            <a:r>
              <a:rPr sz="900" dirty="0">
                <a:latin typeface="Arial"/>
                <a:cs typeface="Arial"/>
              </a:rPr>
              <a:t>Systems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should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conform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well-</a:t>
            </a:r>
            <a:r>
              <a:rPr sz="900" dirty="0">
                <a:latin typeface="Arial"/>
                <a:cs typeface="Arial"/>
              </a:rPr>
              <a:t>defined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interfaces</a:t>
            </a:r>
            <a:endParaRPr sz="900">
              <a:latin typeface="Arial"/>
              <a:cs typeface="Arial"/>
            </a:endParaRPr>
          </a:p>
          <a:p>
            <a:pPr marL="28384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284480" algn="l"/>
              </a:tabLst>
            </a:pPr>
            <a:r>
              <a:rPr sz="900" dirty="0">
                <a:latin typeface="Arial"/>
                <a:cs typeface="Arial"/>
              </a:rPr>
              <a:t>Systems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should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easily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interoperate</a:t>
            </a:r>
            <a:endParaRPr sz="900">
              <a:latin typeface="Arial"/>
              <a:cs typeface="Arial"/>
            </a:endParaRPr>
          </a:p>
          <a:p>
            <a:pPr marL="28384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284480" algn="l"/>
              </a:tabLst>
            </a:pPr>
            <a:r>
              <a:rPr sz="900" dirty="0">
                <a:latin typeface="Arial"/>
                <a:cs typeface="Arial"/>
              </a:rPr>
              <a:t>Systems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should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support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portability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applications</a:t>
            </a:r>
            <a:endParaRPr sz="900">
              <a:latin typeface="Arial"/>
              <a:cs typeface="Arial"/>
            </a:endParaRPr>
          </a:p>
          <a:p>
            <a:pPr marL="28384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284480" algn="l"/>
              </a:tabLst>
            </a:pPr>
            <a:r>
              <a:rPr sz="900" dirty="0">
                <a:latin typeface="Arial"/>
                <a:cs typeface="Arial"/>
              </a:rPr>
              <a:t>Systems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should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easily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extensible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31432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Openness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12242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Policies</a:t>
            </a:r>
            <a:r>
              <a:rPr spc="-50" dirty="0"/>
              <a:t> </a:t>
            </a:r>
            <a:r>
              <a:rPr dirty="0"/>
              <a:t>versus</a:t>
            </a:r>
            <a:r>
              <a:rPr spc="-50" dirty="0"/>
              <a:t> </a:t>
            </a:r>
            <a:r>
              <a:rPr spc="-10" dirty="0"/>
              <a:t>mechanisms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9194" y="514774"/>
            <a:ext cx="3971925" cy="21088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Implementing</a:t>
            </a:r>
            <a:r>
              <a:rPr sz="10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openness: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policies</a:t>
            </a:r>
            <a:endParaRPr sz="1000">
              <a:latin typeface="Arial"/>
              <a:cs typeface="Arial"/>
            </a:endParaRPr>
          </a:p>
          <a:p>
            <a:pPr marL="298450" indent="-115570">
              <a:lnSpc>
                <a:spcPct val="100000"/>
              </a:lnSpc>
              <a:spcBef>
                <a:spcPts val="710"/>
              </a:spcBef>
              <a:buClr>
                <a:srgbClr val="3333B2"/>
              </a:buClr>
              <a:buFont typeface="Menlo"/>
              <a:buChar char="•"/>
              <a:tabLst>
                <a:tab pos="299085" algn="l"/>
              </a:tabLst>
            </a:pPr>
            <a:r>
              <a:rPr sz="900" dirty="0">
                <a:latin typeface="Arial"/>
                <a:cs typeface="Arial"/>
              </a:rPr>
              <a:t>What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level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consistency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require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client-</a:t>
            </a:r>
            <a:r>
              <a:rPr sz="900" dirty="0">
                <a:latin typeface="Arial"/>
                <a:cs typeface="Arial"/>
              </a:rPr>
              <a:t>cached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data?</a:t>
            </a:r>
            <a:endParaRPr sz="900">
              <a:latin typeface="Arial"/>
              <a:cs typeface="Arial"/>
            </a:endParaRPr>
          </a:p>
          <a:p>
            <a:pPr marL="298450" indent="-115570">
              <a:lnSpc>
                <a:spcPct val="100000"/>
              </a:lnSpc>
              <a:spcBef>
                <a:spcPts val="420"/>
              </a:spcBef>
              <a:buClr>
                <a:srgbClr val="3333B2"/>
              </a:buClr>
              <a:buFont typeface="Menlo"/>
              <a:buChar char="•"/>
              <a:tabLst>
                <a:tab pos="299085" algn="l"/>
              </a:tabLst>
            </a:pPr>
            <a:r>
              <a:rPr sz="900" dirty="0">
                <a:latin typeface="Arial"/>
                <a:cs typeface="Arial"/>
              </a:rPr>
              <a:t>Which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allow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downloaded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code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perform?</a:t>
            </a:r>
            <a:endParaRPr sz="900">
              <a:latin typeface="Arial"/>
              <a:cs typeface="Arial"/>
            </a:endParaRPr>
          </a:p>
          <a:p>
            <a:pPr marL="298450" indent="-115570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Menlo"/>
              <a:buChar char="•"/>
              <a:tabLst>
                <a:tab pos="299085" algn="l"/>
              </a:tabLst>
            </a:pPr>
            <a:r>
              <a:rPr sz="900" dirty="0">
                <a:latin typeface="Arial"/>
                <a:cs typeface="Arial"/>
              </a:rPr>
              <a:t>Which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QoS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requirements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adjust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face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varying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bandwidth?</a:t>
            </a:r>
            <a:endParaRPr sz="900">
              <a:latin typeface="Arial"/>
              <a:cs typeface="Arial"/>
            </a:endParaRPr>
          </a:p>
          <a:p>
            <a:pPr marL="298450" indent="-115570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Menlo"/>
              <a:buChar char="•"/>
              <a:tabLst>
                <a:tab pos="299085" algn="l"/>
              </a:tabLst>
            </a:pPr>
            <a:r>
              <a:rPr sz="900" dirty="0">
                <a:latin typeface="Arial"/>
                <a:cs typeface="Arial"/>
              </a:rPr>
              <a:t>What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level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secrecy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require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communication?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3333B2"/>
              </a:buClr>
              <a:buFont typeface="Menlo"/>
              <a:buChar char="•"/>
            </a:pPr>
            <a:endParaRPr sz="12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Implementing</a:t>
            </a:r>
            <a:r>
              <a:rPr sz="10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openness: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mechanisms</a:t>
            </a:r>
            <a:endParaRPr sz="1000">
              <a:latin typeface="Arial"/>
              <a:cs typeface="Arial"/>
            </a:endParaRPr>
          </a:p>
          <a:p>
            <a:pPr marL="299720" indent="-116839">
              <a:lnSpc>
                <a:spcPct val="100000"/>
              </a:lnSpc>
              <a:spcBef>
                <a:spcPts val="705"/>
              </a:spcBef>
              <a:buClr>
                <a:srgbClr val="3333B2"/>
              </a:buClr>
              <a:buFont typeface="Menlo"/>
              <a:buChar char="•"/>
              <a:tabLst>
                <a:tab pos="300355" algn="l"/>
              </a:tabLst>
            </a:pPr>
            <a:r>
              <a:rPr sz="900" dirty="0">
                <a:latin typeface="Arial"/>
                <a:cs typeface="Arial"/>
              </a:rPr>
              <a:t>Allow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(dynamic)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setting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caching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policies</a:t>
            </a:r>
            <a:endParaRPr sz="900">
              <a:latin typeface="Arial"/>
              <a:cs typeface="Arial"/>
            </a:endParaRPr>
          </a:p>
          <a:p>
            <a:pPr marL="303530" indent="-120650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Menlo"/>
              <a:buChar char="•"/>
              <a:tabLst>
                <a:tab pos="304165" algn="l"/>
              </a:tabLst>
            </a:pPr>
            <a:r>
              <a:rPr sz="900" dirty="0">
                <a:latin typeface="Arial"/>
                <a:cs typeface="Arial"/>
              </a:rPr>
              <a:t>Support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levels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trust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mobile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code</a:t>
            </a:r>
            <a:endParaRPr sz="900">
              <a:latin typeface="Arial"/>
              <a:cs typeface="Arial"/>
            </a:endParaRPr>
          </a:p>
          <a:p>
            <a:pPr marL="303530" indent="-120650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Menlo"/>
              <a:buChar char="•"/>
              <a:tabLst>
                <a:tab pos="304165" algn="l"/>
              </a:tabLst>
            </a:pPr>
            <a:r>
              <a:rPr sz="900" dirty="0">
                <a:latin typeface="Arial"/>
                <a:cs typeface="Arial"/>
              </a:rPr>
              <a:t>Provide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adjustable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QoS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parameters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stream</a:t>
            </a:r>
            <a:endParaRPr sz="900">
              <a:latin typeface="Arial"/>
              <a:cs typeface="Arial"/>
            </a:endParaRPr>
          </a:p>
          <a:p>
            <a:pPr marL="303530" indent="-120650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Menlo"/>
              <a:buChar char="•"/>
              <a:tabLst>
                <a:tab pos="304165" algn="l"/>
              </a:tabLst>
            </a:pPr>
            <a:r>
              <a:rPr sz="900" dirty="0">
                <a:latin typeface="Arial"/>
                <a:cs typeface="Arial"/>
              </a:rPr>
              <a:t>Offer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encryption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algorithms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31432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Openness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12242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On</a:t>
            </a:r>
            <a:r>
              <a:rPr spc="-20" dirty="0"/>
              <a:t> </a:t>
            </a:r>
            <a:r>
              <a:rPr dirty="0"/>
              <a:t>strict</a:t>
            </a:r>
            <a:r>
              <a:rPr spc="-20" dirty="0"/>
              <a:t> </a:t>
            </a:r>
            <a:r>
              <a:rPr spc="-10" dirty="0"/>
              <a:t>separation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763" y="499476"/>
            <a:ext cx="3916679" cy="123444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5875" marR="5080" indent="-38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stricter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separation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between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policy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mechanism,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need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ensure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proper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mechanisms,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potentially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leading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many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configuration </a:t>
            </a:r>
            <a:r>
              <a:rPr sz="900" dirty="0">
                <a:latin typeface="Arial"/>
                <a:cs typeface="Arial"/>
              </a:rPr>
              <a:t>parameters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complex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management.</a:t>
            </a:r>
            <a:endParaRPr sz="9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745"/>
              </a:spcBef>
            </a:pP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Finding</a:t>
            </a:r>
            <a:r>
              <a:rPr sz="10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a</a:t>
            </a:r>
            <a:r>
              <a:rPr sz="10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balance</a:t>
            </a:r>
            <a:endParaRPr sz="1000">
              <a:latin typeface="Arial"/>
              <a:cs typeface="Arial"/>
            </a:endParaRPr>
          </a:p>
          <a:p>
            <a:pPr marL="15875" marR="5080">
              <a:lnSpc>
                <a:spcPct val="111600"/>
              </a:lnSpc>
              <a:spcBef>
                <a:spcPts val="180"/>
              </a:spcBef>
            </a:pPr>
            <a:r>
              <a:rPr sz="900" spc="-10" dirty="0">
                <a:latin typeface="Arial"/>
                <a:cs typeface="Arial"/>
              </a:rPr>
              <a:t>Hard-</a:t>
            </a:r>
            <a:r>
              <a:rPr sz="900" dirty="0">
                <a:latin typeface="Arial"/>
                <a:cs typeface="Arial"/>
              </a:rPr>
              <a:t>coding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policies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often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simplifies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management,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and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reduces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complexity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at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price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less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flexibility.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obvious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solution.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31432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Openness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12242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Dependability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0847" y="499476"/>
            <a:ext cx="3942715" cy="123380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285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Basics</a:t>
            </a:r>
            <a:endParaRPr sz="1000">
              <a:latin typeface="Arial"/>
              <a:cs typeface="Arial"/>
            </a:endParaRPr>
          </a:p>
          <a:p>
            <a:pPr marL="28575" marR="17780" indent="-3810" algn="just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component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provides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services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clients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45" dirty="0">
                <a:latin typeface="Arial"/>
                <a:cs typeface="Arial"/>
              </a:rPr>
              <a:t> </a:t>
            </a:r>
            <a:r>
              <a:rPr sz="900" spc="-80" dirty="0">
                <a:latin typeface="Arial"/>
                <a:cs typeface="Arial"/>
              </a:rPr>
              <a:t>To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provide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services,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component may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require</a:t>
            </a:r>
            <a:r>
              <a:rPr sz="900" spc="-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6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services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other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components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spc="185" dirty="0">
                <a:latin typeface="Menlo"/>
                <a:cs typeface="Menlo"/>
              </a:rPr>
              <a:t>⇒</a:t>
            </a:r>
            <a:r>
              <a:rPr sz="900" i="1" spc="-135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component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depend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some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other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component.</a:t>
            </a:r>
            <a:endParaRPr sz="900">
              <a:latin typeface="Arial"/>
              <a:cs typeface="Arial"/>
            </a:endParaRPr>
          </a:p>
          <a:p>
            <a:pPr marL="28575">
              <a:lnSpc>
                <a:spcPct val="100000"/>
              </a:lnSpc>
              <a:spcBef>
                <a:spcPts val="74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Specifically</a:t>
            </a:r>
            <a:endParaRPr sz="1000">
              <a:latin typeface="Arial"/>
              <a:cs typeface="Arial"/>
            </a:endParaRPr>
          </a:p>
          <a:p>
            <a:pPr marL="28575" marR="17780" indent="-3810">
              <a:lnSpc>
                <a:spcPct val="111600"/>
              </a:lnSpc>
              <a:spcBef>
                <a:spcPts val="17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component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C</a:t>
            </a:r>
            <a:r>
              <a:rPr sz="900" i="1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depends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-25" dirty="0">
                <a:latin typeface="Arial"/>
                <a:cs typeface="Arial"/>
              </a:rPr>
              <a:t>C</a:t>
            </a:r>
            <a:r>
              <a:rPr sz="1050" i="1" spc="-37" baseline="27777" dirty="0">
                <a:latin typeface="Menlo"/>
                <a:cs typeface="Menlo"/>
              </a:rPr>
              <a:t>∗</a:t>
            </a:r>
            <a:r>
              <a:rPr sz="1050" i="1" spc="-187" baseline="27777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if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correctness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C</a:t>
            </a:r>
            <a:r>
              <a:rPr sz="900" dirty="0">
                <a:latin typeface="Arial"/>
                <a:cs typeface="Arial"/>
              </a:rPr>
              <a:t>’s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behavior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depends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on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correctness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C</a:t>
            </a:r>
            <a:r>
              <a:rPr sz="1050" i="1" baseline="27777" dirty="0">
                <a:latin typeface="Menlo"/>
                <a:cs typeface="Menlo"/>
              </a:rPr>
              <a:t>∗</a:t>
            </a:r>
            <a:r>
              <a:rPr sz="900" dirty="0">
                <a:latin typeface="Arial"/>
                <a:cs typeface="Arial"/>
              </a:rPr>
              <a:t>’s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behavior.</a:t>
            </a:r>
            <a:r>
              <a:rPr sz="900" spc="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(Components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processes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channels.)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40894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Dependability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40855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Dependability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Requirements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related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dependability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729551" y="792708"/>
          <a:ext cx="3143885" cy="9569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782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65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558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900" b="1" spc="-10" dirty="0">
                          <a:latin typeface="Arial"/>
                          <a:cs typeface="Arial"/>
                        </a:rPr>
                        <a:t>Requirement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900" b="1" spc="-10" dirty="0">
                          <a:latin typeface="Arial"/>
                          <a:cs typeface="Arial"/>
                        </a:rPr>
                        <a:t>Description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-10" dirty="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Availability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2349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Readiness</a:t>
                      </a:r>
                      <a:r>
                        <a:rPr sz="9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for</a:t>
                      </a:r>
                      <a:r>
                        <a:rPr sz="9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usage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2349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900" spc="-10" dirty="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Reliability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Continuity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service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delivery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900" spc="-10" dirty="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Safety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900" spc="-10" dirty="0">
                          <a:latin typeface="Arial"/>
                          <a:cs typeface="Arial"/>
                        </a:rPr>
                        <a:t>Very</a:t>
                      </a:r>
                      <a:r>
                        <a:rPr sz="9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low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probability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9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catastrophes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900" spc="-10" dirty="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Maintainability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How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easy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can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failed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system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be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repaired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40894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Dependability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12242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Reliability</a:t>
            </a:r>
            <a:r>
              <a:rPr spc="-65" dirty="0"/>
              <a:t> </a:t>
            </a:r>
            <a:r>
              <a:rPr dirty="0"/>
              <a:t>versus</a:t>
            </a:r>
            <a:r>
              <a:rPr spc="-65" dirty="0"/>
              <a:t> </a:t>
            </a:r>
            <a:r>
              <a:rPr spc="-10" dirty="0"/>
              <a:t>availability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0682" y="466654"/>
            <a:ext cx="3955415" cy="1550670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29209">
              <a:lnSpc>
                <a:spcPct val="100000"/>
              </a:lnSpc>
              <a:spcBef>
                <a:spcPts val="47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Reliability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i="1" dirty="0">
                <a:solidFill>
                  <a:srgbClr val="3333B2"/>
                </a:solidFill>
                <a:latin typeface="Arial"/>
                <a:cs typeface="Arial"/>
              </a:rPr>
              <a:t>R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(</a:t>
            </a:r>
            <a:r>
              <a:rPr sz="1000" i="1" dirty="0">
                <a:solidFill>
                  <a:srgbClr val="3333B2"/>
                </a:solidFill>
                <a:latin typeface="Arial"/>
                <a:cs typeface="Arial"/>
              </a:rPr>
              <a:t>t</a:t>
            </a:r>
            <a:r>
              <a:rPr sz="1000" i="1" spc="-19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50" dirty="0">
                <a:solidFill>
                  <a:srgbClr val="3333B2"/>
                </a:solidFill>
                <a:latin typeface="Arial"/>
                <a:cs typeface="Arial"/>
              </a:rPr>
              <a:t>)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 of</a:t>
            </a:r>
            <a:r>
              <a:rPr sz="10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component</a:t>
            </a:r>
            <a:r>
              <a:rPr sz="10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i="1" spc="-50" dirty="0">
                <a:solidFill>
                  <a:srgbClr val="3333B2"/>
                </a:solidFill>
                <a:latin typeface="Arial"/>
                <a:cs typeface="Arial"/>
              </a:rPr>
              <a:t>C</a:t>
            </a:r>
            <a:endParaRPr sz="1000">
              <a:latin typeface="Arial"/>
              <a:cs typeface="Arial"/>
            </a:endParaRPr>
          </a:p>
          <a:p>
            <a:pPr marL="29209">
              <a:lnSpc>
                <a:spcPct val="100000"/>
              </a:lnSpc>
              <a:spcBef>
                <a:spcPts val="335"/>
              </a:spcBef>
            </a:pPr>
            <a:r>
              <a:rPr sz="900" spc="-10" dirty="0">
                <a:latin typeface="Arial"/>
                <a:cs typeface="Arial"/>
              </a:rPr>
              <a:t>Conditional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probability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C</a:t>
            </a:r>
            <a:r>
              <a:rPr sz="900" i="1" spc="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been</a:t>
            </a:r>
            <a:r>
              <a:rPr sz="900" spc="-10" dirty="0">
                <a:latin typeface="Arial"/>
                <a:cs typeface="Arial"/>
              </a:rPr>
              <a:t> functioning correctly </a:t>
            </a:r>
            <a:r>
              <a:rPr sz="900" dirty="0">
                <a:latin typeface="Arial"/>
                <a:cs typeface="Arial"/>
              </a:rPr>
              <a:t>during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[0</a:t>
            </a:r>
            <a:r>
              <a:rPr sz="900" i="1" dirty="0">
                <a:latin typeface="Arial"/>
                <a:cs typeface="Arial"/>
              </a:rPr>
              <a:t>,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t</a:t>
            </a:r>
            <a:r>
              <a:rPr sz="900" i="1" spc="-170" dirty="0">
                <a:latin typeface="Arial"/>
                <a:cs typeface="Arial"/>
              </a:rPr>
              <a:t> </a:t>
            </a:r>
            <a:r>
              <a:rPr sz="900" spc="55" dirty="0">
                <a:latin typeface="Arial"/>
                <a:cs typeface="Arial"/>
              </a:rPr>
              <a:t>)</a:t>
            </a:r>
            <a:r>
              <a:rPr sz="900" spc="-10" dirty="0">
                <a:latin typeface="Arial"/>
                <a:cs typeface="Arial"/>
              </a:rPr>
              <a:t> given</a:t>
            </a:r>
            <a:endParaRPr sz="900">
              <a:latin typeface="Arial"/>
              <a:cs typeface="Arial"/>
            </a:endParaRPr>
          </a:p>
          <a:p>
            <a:pPr marL="29209">
              <a:lnSpc>
                <a:spcPct val="100000"/>
              </a:lnSpc>
              <a:spcBef>
                <a:spcPts val="125"/>
              </a:spcBef>
            </a:pPr>
            <a:r>
              <a:rPr sz="900" i="1" dirty="0">
                <a:latin typeface="Arial"/>
                <a:cs typeface="Arial"/>
              </a:rPr>
              <a:t>C</a:t>
            </a:r>
            <a:r>
              <a:rPr sz="900" i="1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functioning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correctly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time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T</a:t>
            </a:r>
            <a:r>
              <a:rPr sz="900" i="1" spc="4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6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0.</a:t>
            </a:r>
            <a:endParaRPr sz="9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815"/>
              </a:spcBef>
            </a:pP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Traditional</a:t>
            </a:r>
            <a:r>
              <a:rPr sz="1000" spc="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metrics</a:t>
            </a:r>
            <a:endParaRPr sz="1000">
              <a:latin typeface="Arial"/>
              <a:cs typeface="Arial"/>
            </a:endParaRPr>
          </a:p>
          <a:p>
            <a:pPr marL="281940" indent="-120650">
              <a:lnSpc>
                <a:spcPct val="100000"/>
              </a:lnSpc>
              <a:spcBef>
                <a:spcPts val="500"/>
              </a:spcBef>
              <a:buClr>
                <a:srgbClr val="3333B2"/>
              </a:buClr>
              <a:buFont typeface="Menlo"/>
              <a:buChar char="•"/>
              <a:tabLst>
                <a:tab pos="28257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Mean</a:t>
            </a:r>
            <a:r>
              <a:rPr sz="900" spc="-4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Time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65" dirty="0">
                <a:solidFill>
                  <a:srgbClr val="C80000"/>
                </a:solidFill>
                <a:latin typeface="Arial"/>
                <a:cs typeface="Arial"/>
              </a:rPr>
              <a:t>To</a:t>
            </a:r>
            <a:r>
              <a:rPr sz="900" spc="-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Failure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MTTF</a:t>
            </a:r>
            <a:r>
              <a:rPr sz="900" dirty="0">
                <a:latin typeface="Arial"/>
                <a:cs typeface="Arial"/>
              </a:rPr>
              <a:t>):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average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time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until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component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fails.</a:t>
            </a:r>
            <a:endParaRPr sz="900">
              <a:latin typeface="Arial"/>
              <a:cs typeface="Arial"/>
            </a:endParaRPr>
          </a:p>
          <a:p>
            <a:pPr marL="281940" marR="247015" indent="-120650">
              <a:lnSpc>
                <a:spcPct val="111600"/>
              </a:lnSpc>
              <a:spcBef>
                <a:spcPts val="300"/>
              </a:spcBef>
              <a:buClr>
                <a:srgbClr val="3333B2"/>
              </a:buClr>
              <a:buFont typeface="Menlo"/>
              <a:buChar char="•"/>
              <a:tabLst>
                <a:tab pos="28257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Mean</a:t>
            </a:r>
            <a:r>
              <a:rPr sz="900" spc="-4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Time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65" dirty="0">
                <a:solidFill>
                  <a:srgbClr val="C80000"/>
                </a:solidFill>
                <a:latin typeface="Arial"/>
                <a:cs typeface="Arial"/>
              </a:rPr>
              <a:t>To</a:t>
            </a:r>
            <a:r>
              <a:rPr sz="900" spc="-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Repair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MTTR</a:t>
            </a:r>
            <a:r>
              <a:rPr sz="900" dirty="0">
                <a:latin typeface="Arial"/>
                <a:cs typeface="Arial"/>
              </a:rPr>
              <a:t>):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average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time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repair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spc="-10" dirty="0">
                <a:latin typeface="Arial"/>
                <a:cs typeface="Arial"/>
              </a:rPr>
              <a:t> component.</a:t>
            </a:r>
            <a:endParaRPr sz="900">
              <a:latin typeface="Arial"/>
              <a:cs typeface="Arial"/>
            </a:endParaRPr>
          </a:p>
          <a:p>
            <a:pPr marL="281940" indent="-120650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Menlo"/>
              <a:buChar char="•"/>
              <a:tabLst>
                <a:tab pos="28257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Mean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Time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Between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Failures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MTBF</a:t>
            </a:r>
            <a:r>
              <a:rPr sz="900" dirty="0">
                <a:latin typeface="Arial"/>
                <a:cs typeface="Arial"/>
              </a:rPr>
              <a:t>):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Simply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MTTF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+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-20" dirty="0">
                <a:latin typeface="Arial"/>
                <a:cs typeface="Arial"/>
              </a:rPr>
              <a:t>MTTR</a:t>
            </a:r>
            <a:r>
              <a:rPr sz="900" spc="-2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40894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Dependability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197339" y="-1515"/>
            <a:ext cx="135763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From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networked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systems to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distributed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20281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200" spc="-7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versus</a:t>
            </a:r>
            <a:r>
              <a:rPr sz="1200" spc="-7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Decentralized</a:t>
            </a:r>
            <a:endParaRPr sz="1200">
              <a:latin typeface="Arial"/>
              <a:cs typeface="Arial"/>
            </a:endParaRPr>
          </a:p>
          <a:p>
            <a:pPr marL="258445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What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many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people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state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94728" y="1333041"/>
            <a:ext cx="580646" cy="330721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98688" y="792742"/>
            <a:ext cx="895637" cy="871021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017634" y="792742"/>
            <a:ext cx="895637" cy="871021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341350" y="1720908"/>
            <a:ext cx="3408679" cy="4984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6870">
              <a:lnSpc>
                <a:spcPct val="100000"/>
              </a:lnSpc>
              <a:spcBef>
                <a:spcPts val="95"/>
              </a:spcBef>
              <a:tabLst>
                <a:tab pos="1457960" algn="l"/>
                <a:tab pos="2851785" algn="l"/>
              </a:tabLst>
            </a:pPr>
            <a:r>
              <a:rPr sz="900" spc="-10" dirty="0">
                <a:latin typeface="Arial"/>
                <a:cs typeface="Arial"/>
              </a:rPr>
              <a:t>Centralized</a:t>
            </a:r>
            <a:r>
              <a:rPr sz="900" dirty="0">
                <a:latin typeface="Arial"/>
                <a:cs typeface="Arial"/>
              </a:rPr>
              <a:t>	</a:t>
            </a:r>
            <a:r>
              <a:rPr sz="900" spc="-10" dirty="0">
                <a:latin typeface="Arial"/>
                <a:cs typeface="Arial"/>
              </a:rPr>
              <a:t>Decentralized</a:t>
            </a:r>
            <a:r>
              <a:rPr sz="900" dirty="0">
                <a:latin typeface="Arial"/>
                <a:cs typeface="Arial"/>
              </a:rPr>
              <a:t>	</a:t>
            </a:r>
            <a:r>
              <a:rPr sz="900" spc="-10" dirty="0">
                <a:latin typeface="Arial"/>
                <a:cs typeface="Arial"/>
              </a:rPr>
              <a:t>Distributed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When</a:t>
            </a: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does</a:t>
            </a:r>
            <a:r>
              <a:rPr sz="10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a</a:t>
            </a: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decentralized</a:t>
            </a: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system</a:t>
            </a:r>
            <a:r>
              <a:rPr sz="10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become</a:t>
            </a: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distributed?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1" name="object 11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53467" y="3349927"/>
            <a:ext cx="117157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Distributed versus</a:t>
            </a:r>
            <a:r>
              <a:rPr sz="500" spc="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decentralized</a:t>
            </a:r>
            <a:r>
              <a:rPr sz="500" spc="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292860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Terminology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Failure,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error,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fault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534187" y="784237"/>
          <a:ext cx="3534408" cy="10744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991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1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33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580">
                <a:tc>
                  <a:txBody>
                    <a:bodyPr/>
                    <a:lstStyle/>
                    <a:p>
                      <a:pPr marR="62865"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900" b="1" spc="-20" dirty="0">
                          <a:latin typeface="Arial"/>
                          <a:cs typeface="Arial"/>
                        </a:rPr>
                        <a:t>Term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900" b="1" spc="-10" dirty="0">
                          <a:latin typeface="Arial"/>
                          <a:cs typeface="Arial"/>
                        </a:rPr>
                        <a:t>Description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900" b="1" spc="-10" dirty="0">
                          <a:latin typeface="Arial"/>
                          <a:cs typeface="Arial"/>
                        </a:rPr>
                        <a:t>Example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86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spc="-10" dirty="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Failure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2349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74930">
                        <a:lnSpc>
                          <a:spcPct val="111600"/>
                        </a:lnSpc>
                        <a:spcBef>
                          <a:spcPts val="6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component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is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not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living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up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to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its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specifications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762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Crashed</a:t>
                      </a:r>
                      <a:r>
                        <a:rPr sz="9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program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2349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1630">
                <a:tc>
                  <a:txBody>
                    <a:bodyPr/>
                    <a:lstStyle/>
                    <a:p>
                      <a:pPr marR="81280"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900" spc="-10" dirty="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Error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163195">
                        <a:lnSpc>
                          <a:spcPct val="111600"/>
                        </a:lnSpc>
                        <a:spcBef>
                          <a:spcPts val="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Part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component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that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can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lead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failure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900" spc="-10" dirty="0">
                          <a:latin typeface="Arial"/>
                          <a:cs typeface="Arial"/>
                        </a:rPr>
                        <a:t>Programming</a:t>
                      </a:r>
                      <a:r>
                        <a:rPr sz="900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bug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marR="86995"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900" spc="-10" dirty="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Fault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Cause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an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error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900" spc="-10" dirty="0">
                          <a:latin typeface="Arial"/>
                          <a:cs typeface="Arial"/>
                        </a:rPr>
                        <a:t>Sloppy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programmer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40894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Dependability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11061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Terminology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Handling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faults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510933" y="793788"/>
          <a:ext cx="3581398" cy="21812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347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33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33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580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900" b="1" spc="-20" dirty="0">
                          <a:latin typeface="Arial"/>
                          <a:cs typeface="Arial"/>
                        </a:rPr>
                        <a:t>Term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900" b="1" spc="-10" dirty="0">
                          <a:latin typeface="Arial"/>
                          <a:cs typeface="Arial"/>
                        </a:rPr>
                        <a:t>Description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900" b="1" spc="-10" dirty="0">
                          <a:latin typeface="Arial"/>
                          <a:cs typeface="Arial"/>
                        </a:rPr>
                        <a:t>Example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8615">
                <a:tc>
                  <a:txBody>
                    <a:bodyPr/>
                    <a:lstStyle/>
                    <a:p>
                      <a:pPr marL="78105" marR="322580">
                        <a:lnSpc>
                          <a:spcPct val="111600"/>
                        </a:lnSpc>
                        <a:spcBef>
                          <a:spcPts val="60"/>
                        </a:spcBef>
                      </a:pPr>
                      <a:r>
                        <a:rPr sz="900" spc="-10" dirty="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Fault prevention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762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70485">
                        <a:lnSpc>
                          <a:spcPct val="111600"/>
                        </a:lnSpc>
                        <a:spcBef>
                          <a:spcPts val="60"/>
                        </a:spcBef>
                      </a:pPr>
                      <a:r>
                        <a:rPr sz="900" spc="-10" dirty="0">
                          <a:latin typeface="Arial"/>
                          <a:cs typeface="Arial"/>
                        </a:rPr>
                        <a:t>Prevent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occurrence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fault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762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392430">
                        <a:lnSpc>
                          <a:spcPct val="111600"/>
                        </a:lnSpc>
                        <a:spcBef>
                          <a:spcPts val="60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Don’t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hire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sloppy programmers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762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900" spc="-10" dirty="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Fault</a:t>
                      </a:r>
                      <a:r>
                        <a:rPr sz="900" spc="-30" dirty="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tolerance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72390">
                        <a:lnSpc>
                          <a:spcPct val="111600"/>
                        </a:lnSpc>
                        <a:spcBef>
                          <a:spcPts val="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Build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component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and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make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it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mask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the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occurrence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fault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110489">
                        <a:lnSpc>
                          <a:spcPct val="111600"/>
                        </a:lnSpc>
                        <a:spcBef>
                          <a:spcPts val="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Build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each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component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by</a:t>
                      </a:r>
                      <a:r>
                        <a:rPr sz="9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two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independent programmers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900" spc="-10" dirty="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Fault</a:t>
                      </a:r>
                      <a:r>
                        <a:rPr sz="900" spc="-30" dirty="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removal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70485">
                        <a:lnSpc>
                          <a:spcPct val="111600"/>
                        </a:lnSpc>
                        <a:spcBef>
                          <a:spcPts val="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Reduce</a:t>
                      </a:r>
                      <a:r>
                        <a:rPr sz="9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presence, 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number,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or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seriousness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fault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409575">
                        <a:lnSpc>
                          <a:spcPct val="111600"/>
                        </a:lnSpc>
                        <a:spcBef>
                          <a:spcPts val="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Get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rid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sloppy programmers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700">
                <a:tc>
                  <a:txBody>
                    <a:bodyPr/>
                    <a:lstStyle/>
                    <a:p>
                      <a:pPr marL="78105" marR="294640">
                        <a:lnSpc>
                          <a:spcPct val="111600"/>
                        </a:lnSpc>
                        <a:spcBef>
                          <a:spcPts val="5"/>
                        </a:spcBef>
                      </a:pPr>
                      <a:r>
                        <a:rPr sz="900" spc="-10" dirty="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Fault forecasting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75565">
                        <a:lnSpc>
                          <a:spcPct val="111600"/>
                        </a:lnSpc>
                        <a:spcBef>
                          <a:spcPts val="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Estimate</a:t>
                      </a:r>
                      <a:r>
                        <a:rPr sz="9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current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presence,</a:t>
                      </a:r>
                      <a:r>
                        <a:rPr sz="900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future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incidence,</a:t>
                      </a:r>
                      <a:r>
                        <a:rPr sz="900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and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consequences</a:t>
                      </a:r>
                      <a:r>
                        <a:rPr sz="9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900" spc="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faults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 marR="89535">
                        <a:lnSpc>
                          <a:spcPct val="111600"/>
                        </a:lnSpc>
                        <a:spcBef>
                          <a:spcPts val="5"/>
                        </a:spcBef>
                      </a:pPr>
                      <a:r>
                        <a:rPr sz="900" dirty="0">
                          <a:latin typeface="Arial"/>
                          <a:cs typeface="Arial"/>
                        </a:rPr>
                        <a:t>Estimate</a:t>
                      </a:r>
                      <a:r>
                        <a:rPr sz="9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how</a:t>
                      </a:r>
                      <a:r>
                        <a:rPr sz="9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 recruiter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is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doing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when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it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comes</a:t>
                      </a:r>
                      <a:r>
                        <a:rPr sz="9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9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hiring </a:t>
                      </a:r>
                      <a:r>
                        <a:rPr sz="900" dirty="0">
                          <a:latin typeface="Arial"/>
                          <a:cs typeface="Arial"/>
                        </a:rPr>
                        <a:t>sloppy</a:t>
                      </a:r>
                      <a:r>
                        <a:rPr sz="900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10" dirty="0">
                          <a:latin typeface="Arial"/>
                          <a:cs typeface="Arial"/>
                        </a:rPr>
                        <a:t>programmers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40894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Dependability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3155950" cy="6451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On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security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260350">
              <a:lnSpc>
                <a:spcPct val="100000"/>
              </a:lnSpc>
              <a:spcBef>
                <a:spcPts val="10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secure,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dependable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25527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12242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On</a:t>
            </a:r>
            <a:r>
              <a:rPr spc="-25" dirty="0"/>
              <a:t> </a:t>
            </a:r>
            <a:r>
              <a:rPr spc="-10" dirty="0"/>
              <a:t>security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8650" y="499307"/>
            <a:ext cx="3946525" cy="11442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3111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27305">
              <a:lnSpc>
                <a:spcPct val="100000"/>
              </a:lnSpc>
              <a:spcBef>
                <a:spcPts val="10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secure,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dependable</a:t>
            </a:r>
            <a:endParaRPr sz="9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81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What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need</a:t>
            </a:r>
            <a:endParaRPr sz="1000">
              <a:latin typeface="Arial"/>
              <a:cs typeface="Arial"/>
            </a:endParaRPr>
          </a:p>
          <a:p>
            <a:pPr marL="283845" indent="-120650">
              <a:lnSpc>
                <a:spcPct val="100000"/>
              </a:lnSpc>
              <a:spcBef>
                <a:spcPts val="500"/>
              </a:spcBef>
              <a:buClr>
                <a:srgbClr val="3333B2"/>
              </a:buClr>
              <a:buFont typeface="Menlo"/>
              <a:buChar char="•"/>
              <a:tabLst>
                <a:tab pos="284480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Confidentiality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information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disclosed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only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authorized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parties</a:t>
            </a:r>
            <a:endParaRPr sz="900">
              <a:latin typeface="Arial"/>
              <a:cs typeface="Arial"/>
            </a:endParaRPr>
          </a:p>
          <a:p>
            <a:pPr marL="283845" marR="17780" indent="-120650">
              <a:lnSpc>
                <a:spcPct val="111600"/>
              </a:lnSpc>
              <a:spcBef>
                <a:spcPts val="300"/>
              </a:spcBef>
              <a:buClr>
                <a:srgbClr val="3333B2"/>
              </a:buClr>
              <a:buFont typeface="Menlo"/>
              <a:buChar char="•"/>
              <a:tabLst>
                <a:tab pos="284480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Integrity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Ensure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alterations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assets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made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only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authorized</a:t>
            </a:r>
            <a:r>
              <a:rPr sz="900" spc="-25" dirty="0">
                <a:latin typeface="Arial"/>
                <a:cs typeface="Arial"/>
              </a:rPr>
              <a:t> way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25527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12242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On</a:t>
            </a:r>
            <a:r>
              <a:rPr spc="-25" dirty="0"/>
              <a:t> </a:t>
            </a:r>
            <a:r>
              <a:rPr spc="-10" dirty="0"/>
              <a:t>security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5028" y="499307"/>
            <a:ext cx="3982720" cy="222758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5461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10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secure,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dependable</a:t>
            </a:r>
            <a:endParaRPr sz="900">
              <a:latin typeface="Arial"/>
              <a:cs typeface="Arial"/>
            </a:endParaRPr>
          </a:p>
          <a:p>
            <a:pPr marL="48895">
              <a:lnSpc>
                <a:spcPct val="100000"/>
              </a:lnSpc>
              <a:spcBef>
                <a:spcPts val="81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What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need</a:t>
            </a:r>
            <a:endParaRPr sz="1000">
              <a:latin typeface="Arial"/>
              <a:cs typeface="Arial"/>
            </a:endParaRPr>
          </a:p>
          <a:p>
            <a:pPr marL="307975" indent="-121285">
              <a:lnSpc>
                <a:spcPct val="100000"/>
              </a:lnSpc>
              <a:spcBef>
                <a:spcPts val="500"/>
              </a:spcBef>
              <a:buClr>
                <a:srgbClr val="3333B2"/>
              </a:buClr>
              <a:buFont typeface="Menlo"/>
              <a:buChar char="•"/>
              <a:tabLst>
                <a:tab pos="308610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Confidentiality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information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disclosed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only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authorized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parties</a:t>
            </a:r>
            <a:endParaRPr sz="900">
              <a:latin typeface="Arial"/>
              <a:cs typeface="Arial"/>
            </a:endParaRPr>
          </a:p>
          <a:p>
            <a:pPr marL="307975" marR="30480" indent="-120650">
              <a:lnSpc>
                <a:spcPct val="111600"/>
              </a:lnSpc>
              <a:spcBef>
                <a:spcPts val="300"/>
              </a:spcBef>
              <a:buClr>
                <a:srgbClr val="3333B2"/>
              </a:buClr>
              <a:buFont typeface="Menlo"/>
              <a:buChar char="•"/>
              <a:tabLst>
                <a:tab pos="308610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Integrity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Ensure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alterations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assets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made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only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authorized</a:t>
            </a:r>
            <a:r>
              <a:rPr sz="900" spc="-25" dirty="0">
                <a:latin typeface="Arial"/>
                <a:cs typeface="Arial"/>
              </a:rPr>
              <a:t> way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3333B2"/>
              </a:buClr>
              <a:buFont typeface="Menlo"/>
              <a:buChar char="•"/>
            </a:pPr>
            <a:endParaRPr sz="12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Authorization,</a:t>
            </a:r>
            <a:r>
              <a:rPr sz="1000" spc="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Authentication,</a:t>
            </a:r>
            <a:r>
              <a:rPr sz="1000" spc="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Trust</a:t>
            </a:r>
            <a:endParaRPr sz="1000">
              <a:latin typeface="Arial"/>
              <a:cs typeface="Arial"/>
            </a:endParaRPr>
          </a:p>
          <a:p>
            <a:pPr marL="307975" indent="-121285">
              <a:lnSpc>
                <a:spcPct val="100000"/>
              </a:lnSpc>
              <a:spcBef>
                <a:spcPts val="630"/>
              </a:spcBef>
              <a:buFont typeface="Menlo"/>
              <a:buChar char="•"/>
              <a:tabLst>
                <a:tab pos="308610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Authentication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verifying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correctness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claimed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identity</a:t>
            </a:r>
            <a:endParaRPr sz="900">
              <a:latin typeface="Arial"/>
              <a:cs typeface="Arial"/>
            </a:endParaRPr>
          </a:p>
          <a:p>
            <a:pPr marL="307975" indent="-121285">
              <a:lnSpc>
                <a:spcPct val="100000"/>
              </a:lnSpc>
              <a:spcBef>
                <a:spcPts val="425"/>
              </a:spcBef>
              <a:buFont typeface="Menlo"/>
              <a:buChar char="•"/>
              <a:tabLst>
                <a:tab pos="308610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Authorization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identified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entity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proper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access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rights?</a:t>
            </a:r>
            <a:endParaRPr sz="900">
              <a:latin typeface="Arial"/>
              <a:cs typeface="Arial"/>
            </a:endParaRPr>
          </a:p>
          <a:p>
            <a:pPr marL="307975" marR="287655" indent="-120650">
              <a:lnSpc>
                <a:spcPct val="111600"/>
              </a:lnSpc>
              <a:spcBef>
                <a:spcPts val="300"/>
              </a:spcBef>
              <a:buFont typeface="Menlo"/>
              <a:buChar char="•"/>
              <a:tabLst>
                <a:tab pos="308610" algn="l"/>
              </a:tabLst>
            </a:pP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Trust</a:t>
            </a:r>
            <a:r>
              <a:rPr sz="900" spc="-10" dirty="0">
                <a:latin typeface="Arial"/>
                <a:cs typeface="Arial"/>
              </a:rPr>
              <a:t>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entity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assured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another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will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perform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particular </a:t>
            </a:r>
            <a:r>
              <a:rPr sz="900" dirty="0">
                <a:latin typeface="Arial"/>
                <a:cs typeface="Arial"/>
              </a:rPr>
              <a:t>actions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according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specific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expectation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25527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3497579" cy="1076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Security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mechanisms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Keeping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it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 simple</a:t>
            </a:r>
            <a:endParaRPr sz="10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310"/>
              </a:spcBef>
            </a:pPr>
            <a:r>
              <a:rPr sz="900" dirty="0">
                <a:latin typeface="Arial"/>
                <a:cs typeface="Arial"/>
              </a:rPr>
              <a:t>It’s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about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encrypting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decrypting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security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keys</a:t>
            </a:r>
            <a:r>
              <a:rPr sz="900" spc="-2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8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Notation</a:t>
            </a:r>
            <a:endParaRPr sz="10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"/>
              </a:spcBef>
            </a:pPr>
            <a:r>
              <a:rPr sz="900" i="1" spc="-10" dirty="0">
                <a:latin typeface="Arial"/>
                <a:cs typeface="Arial"/>
              </a:rPr>
              <a:t>K</a:t>
            </a:r>
            <a:r>
              <a:rPr sz="900" i="1" spc="-1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data</a:t>
            </a:r>
            <a:r>
              <a:rPr sz="900" dirty="0">
                <a:latin typeface="Arial"/>
                <a:cs typeface="Arial"/>
              </a:rPr>
              <a:t>)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denotes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use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key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K</a:t>
            </a:r>
            <a:r>
              <a:rPr sz="900" i="1" spc="114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encrypt/decrypt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25527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9900" y="197711"/>
            <a:ext cx="4185285" cy="141243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Security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mechanisms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Symmetric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cryptosystem</a:t>
            </a:r>
            <a:endParaRPr sz="1000">
              <a:latin typeface="Arial"/>
              <a:cs typeface="Arial"/>
            </a:endParaRPr>
          </a:p>
          <a:p>
            <a:pPr marL="284480">
              <a:lnSpc>
                <a:spcPct val="100000"/>
              </a:lnSpc>
              <a:spcBef>
                <a:spcPts val="300"/>
              </a:spcBef>
            </a:pPr>
            <a:r>
              <a:rPr sz="900" dirty="0">
                <a:latin typeface="Arial"/>
                <a:cs typeface="Arial"/>
              </a:rPr>
              <a:t>With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encryption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key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3333B2"/>
                </a:solidFill>
                <a:latin typeface="Arial"/>
                <a:cs typeface="Arial"/>
              </a:rPr>
              <a:t>E</a:t>
            </a:r>
            <a:r>
              <a:rPr sz="1050" i="1" spc="-15" baseline="-15873" dirty="0">
                <a:solidFill>
                  <a:srgbClr val="3333B2"/>
                </a:solidFill>
                <a:latin typeface="Arial"/>
                <a:cs typeface="Arial"/>
              </a:rPr>
              <a:t>K</a:t>
            </a:r>
            <a:r>
              <a:rPr sz="1050" i="1" spc="-75" baseline="-15873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(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)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decryption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key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3333B2"/>
                </a:solidFill>
                <a:latin typeface="Arial"/>
                <a:cs typeface="Arial"/>
              </a:rPr>
              <a:t>D</a:t>
            </a:r>
            <a:r>
              <a:rPr sz="1050" i="1" spc="-15" baseline="-15873" dirty="0">
                <a:solidFill>
                  <a:srgbClr val="3333B2"/>
                </a:solidFill>
                <a:latin typeface="Arial"/>
                <a:cs typeface="Arial"/>
              </a:rPr>
              <a:t>K</a:t>
            </a:r>
            <a:r>
              <a:rPr sz="1050" i="1" spc="-75" baseline="-15873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(</a:t>
            </a:r>
            <a:r>
              <a:rPr sz="900" i="1" spc="-10" dirty="0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)</a:t>
            </a:r>
            <a:r>
              <a:rPr sz="900" spc="-10" dirty="0">
                <a:latin typeface="Arial"/>
                <a:cs typeface="Arial"/>
              </a:rPr>
              <a:t>:</a:t>
            </a:r>
            <a:endParaRPr sz="900">
              <a:latin typeface="Arial"/>
              <a:cs typeface="Arial"/>
            </a:endParaRPr>
          </a:p>
          <a:p>
            <a:pPr marL="289560" marR="30480">
              <a:lnSpc>
                <a:spcPct val="111600"/>
              </a:lnSpc>
              <a:spcBef>
                <a:spcPts val="5"/>
              </a:spcBef>
            </a:pPr>
            <a:r>
              <a:rPr sz="900" i="1" dirty="0">
                <a:latin typeface="Arial"/>
                <a:cs typeface="Arial"/>
              </a:rPr>
              <a:t>if </a:t>
            </a:r>
            <a:r>
              <a:rPr sz="900" i="1" spc="-10" dirty="0">
                <a:latin typeface="Arial"/>
                <a:cs typeface="Arial"/>
              </a:rPr>
              <a:t>data</a:t>
            </a:r>
            <a:r>
              <a:rPr sz="900" i="1" spc="-40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D</a:t>
            </a:r>
            <a:r>
              <a:rPr sz="1050" i="1" spc="-15" baseline="-15873" dirty="0">
                <a:latin typeface="Arial"/>
                <a:cs typeface="Arial"/>
              </a:rPr>
              <a:t>K</a:t>
            </a:r>
            <a:r>
              <a:rPr sz="1050" i="1" spc="-67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E</a:t>
            </a:r>
            <a:r>
              <a:rPr sz="1050" i="1" baseline="-15873" dirty="0">
                <a:latin typeface="Arial"/>
                <a:cs typeface="Arial"/>
              </a:rPr>
              <a:t>K</a:t>
            </a:r>
            <a:r>
              <a:rPr sz="1050" i="1" spc="-67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data</a:t>
            </a:r>
            <a:r>
              <a:rPr sz="900" dirty="0">
                <a:latin typeface="Arial"/>
                <a:cs typeface="Arial"/>
              </a:rPr>
              <a:t>))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then</a:t>
            </a:r>
            <a:r>
              <a:rPr sz="900" i="1" spc="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D</a:t>
            </a:r>
            <a:r>
              <a:rPr sz="1050" i="1" baseline="-15873" dirty="0">
                <a:latin typeface="Arial"/>
                <a:cs typeface="Arial"/>
              </a:rPr>
              <a:t>K</a:t>
            </a:r>
            <a:r>
              <a:rPr sz="1050" i="1" spc="232" baseline="-15873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E</a:t>
            </a:r>
            <a:r>
              <a:rPr sz="1050" i="1" spc="-15" baseline="-15873" dirty="0">
                <a:latin typeface="Arial"/>
                <a:cs typeface="Arial"/>
              </a:rPr>
              <a:t>K</a:t>
            </a:r>
            <a:r>
              <a:rPr sz="1050" i="1" spc="-67" baseline="-15873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.</a:t>
            </a:r>
            <a:r>
              <a:rPr sz="900" i="1" spc="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Note:</a:t>
            </a:r>
            <a:r>
              <a:rPr sz="900" spc="6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encryption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descryption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key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same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should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kept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secret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85750">
              <a:lnSpc>
                <a:spcPct val="100000"/>
              </a:lnSpc>
              <a:spcBef>
                <a:spcPts val="81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Asymmetric</a:t>
            </a:r>
            <a:r>
              <a:rPr sz="10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cryptosystem</a:t>
            </a:r>
            <a:endParaRPr sz="10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300"/>
              </a:spcBef>
            </a:pPr>
            <a:r>
              <a:rPr sz="900" dirty="0">
                <a:latin typeface="Arial"/>
                <a:cs typeface="Arial"/>
              </a:rPr>
              <a:t>Distinguish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public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key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3333B2"/>
                </a:solidFill>
                <a:latin typeface="Arial"/>
                <a:cs typeface="Arial"/>
              </a:rPr>
              <a:t>PK</a:t>
            </a:r>
            <a:r>
              <a:rPr sz="900" i="1" spc="-1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(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)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private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secret</a:t>
            </a:r>
            <a:r>
              <a:rPr sz="900" dirty="0">
                <a:latin typeface="Arial"/>
                <a:cs typeface="Arial"/>
              </a:rPr>
              <a:t>)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key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3333B2"/>
                </a:solidFill>
                <a:latin typeface="Arial"/>
                <a:cs typeface="Arial"/>
              </a:rPr>
              <a:t>SK</a:t>
            </a:r>
            <a:r>
              <a:rPr sz="900" i="1" spc="-1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(</a:t>
            </a:r>
            <a:r>
              <a:rPr sz="900" i="1" spc="-10" dirty="0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)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29" name="object 2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31"/>
          <p:cNvSpPr txBox="1"/>
          <p:nvPr/>
        </p:nvSpPr>
        <p:spPr>
          <a:xfrm>
            <a:off x="53467" y="3349927"/>
            <a:ext cx="25527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CC1CF09B-0A02-00B8-72BC-B6508B37C2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737" y="1654678"/>
            <a:ext cx="3905250" cy="1128708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4110354" cy="14109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Security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mechanisms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Secure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hashing</a:t>
            </a:r>
            <a:endParaRPr sz="1000">
              <a:latin typeface="Arial"/>
              <a:cs typeface="Arial"/>
            </a:endParaRPr>
          </a:p>
          <a:p>
            <a:pPr marL="289560" marR="151765">
              <a:lnSpc>
                <a:spcPct val="111600"/>
              </a:lnSpc>
              <a:spcBef>
                <a:spcPts val="185"/>
              </a:spcBef>
            </a:pPr>
            <a:r>
              <a:rPr sz="900" dirty="0">
                <a:latin typeface="Arial"/>
                <a:cs typeface="Arial"/>
              </a:rPr>
              <a:t>In </a:t>
            </a:r>
            <a:r>
              <a:rPr sz="900" spc="-10" dirty="0">
                <a:latin typeface="Arial"/>
                <a:cs typeface="Arial"/>
              </a:rPr>
              <a:t>practice,</a:t>
            </a:r>
            <a:r>
              <a:rPr sz="900" dirty="0">
                <a:latin typeface="Arial"/>
                <a:cs typeface="Arial"/>
              </a:rPr>
              <a:t> we use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secure hash functions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6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H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data</a:t>
            </a:r>
            <a:r>
              <a:rPr sz="900" dirty="0">
                <a:latin typeface="Arial"/>
                <a:cs typeface="Arial"/>
              </a:rPr>
              <a:t>) returns a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fixed-length string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ts val="1005"/>
              </a:lnSpc>
              <a:buFont typeface="Menlo"/>
              <a:buChar char="•"/>
              <a:tabLst>
                <a:tab pos="543560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Any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change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data</a:t>
            </a:r>
            <a:r>
              <a:rPr sz="900" i="1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spc="-25" dirty="0">
                <a:latin typeface="Arial"/>
                <a:cs typeface="Arial"/>
              </a:rPr>
              <a:t>data</a:t>
            </a:r>
            <a:r>
              <a:rPr sz="1050" i="1" spc="-37" baseline="27777" dirty="0">
                <a:latin typeface="Menlo"/>
                <a:cs typeface="Menlo"/>
              </a:rPr>
              <a:t>∗</a:t>
            </a:r>
            <a:r>
              <a:rPr sz="1050" i="1" spc="-187" baseline="27777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will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lead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completely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different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string</a:t>
            </a:r>
            <a:endParaRPr sz="900">
              <a:latin typeface="Arial"/>
              <a:cs typeface="Arial"/>
            </a:endParaRPr>
          </a:p>
          <a:p>
            <a:pPr marL="542925">
              <a:lnSpc>
                <a:spcPct val="100000"/>
              </a:lnSpc>
              <a:spcBef>
                <a:spcPts val="125"/>
              </a:spcBef>
            </a:pPr>
            <a:r>
              <a:rPr sz="900" i="1" spc="-10" dirty="0">
                <a:latin typeface="Arial"/>
                <a:cs typeface="Arial"/>
              </a:rPr>
              <a:t>H</a:t>
            </a:r>
            <a:r>
              <a:rPr sz="900" spc="-10" dirty="0">
                <a:latin typeface="Arial"/>
                <a:cs typeface="Arial"/>
              </a:rPr>
              <a:t>(</a:t>
            </a:r>
            <a:r>
              <a:rPr sz="900" i="1" spc="-10" dirty="0">
                <a:latin typeface="Arial"/>
                <a:cs typeface="Arial"/>
              </a:rPr>
              <a:t>data</a:t>
            </a:r>
            <a:r>
              <a:rPr sz="1050" i="1" spc="-15" baseline="27777" dirty="0">
                <a:latin typeface="Menlo"/>
                <a:cs typeface="Menlo"/>
              </a:rPr>
              <a:t>∗</a:t>
            </a:r>
            <a:r>
              <a:rPr sz="900" spc="-10" dirty="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Given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hash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value,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computationally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impossible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find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data </a:t>
            </a:r>
            <a:r>
              <a:rPr sz="900" spc="-20" dirty="0">
                <a:latin typeface="Arial"/>
                <a:cs typeface="Arial"/>
              </a:rPr>
              <a:t>with</a:t>
            </a:r>
            <a:endParaRPr sz="900">
              <a:latin typeface="Arial"/>
              <a:cs typeface="Arial"/>
            </a:endParaRPr>
          </a:p>
          <a:p>
            <a:pPr marL="542925">
              <a:lnSpc>
                <a:spcPct val="100000"/>
              </a:lnSpc>
              <a:spcBef>
                <a:spcPts val="125"/>
              </a:spcBef>
            </a:pPr>
            <a:r>
              <a:rPr sz="900" i="1" dirty="0">
                <a:latin typeface="Arial"/>
                <a:cs typeface="Arial"/>
              </a:rPr>
              <a:t>h</a:t>
            </a:r>
            <a:r>
              <a:rPr sz="900" i="1" spc="-4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H</a:t>
            </a:r>
            <a:r>
              <a:rPr sz="900" spc="-10" dirty="0">
                <a:latin typeface="Arial"/>
                <a:cs typeface="Arial"/>
              </a:rPr>
              <a:t>(</a:t>
            </a:r>
            <a:r>
              <a:rPr sz="900" i="1" spc="-10" dirty="0">
                <a:latin typeface="Arial"/>
                <a:cs typeface="Arial"/>
              </a:rPr>
              <a:t>data</a:t>
            </a:r>
            <a:r>
              <a:rPr sz="900" spc="-10" dirty="0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25527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200" y="197711"/>
            <a:ext cx="4135754" cy="19221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Security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mechanisms</a:t>
            </a: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Secure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hashing</a:t>
            </a:r>
            <a:endParaRPr sz="1000">
              <a:latin typeface="Arial"/>
              <a:cs typeface="Arial"/>
            </a:endParaRPr>
          </a:p>
          <a:p>
            <a:pPr marL="302260" marR="164465">
              <a:lnSpc>
                <a:spcPct val="111600"/>
              </a:lnSpc>
              <a:spcBef>
                <a:spcPts val="185"/>
              </a:spcBef>
            </a:pPr>
            <a:r>
              <a:rPr sz="900" dirty="0">
                <a:latin typeface="Arial"/>
                <a:cs typeface="Arial"/>
              </a:rPr>
              <a:t>In </a:t>
            </a:r>
            <a:r>
              <a:rPr sz="900" spc="-10" dirty="0">
                <a:latin typeface="Arial"/>
                <a:cs typeface="Arial"/>
              </a:rPr>
              <a:t>practice,</a:t>
            </a:r>
            <a:r>
              <a:rPr sz="900" dirty="0">
                <a:latin typeface="Arial"/>
                <a:cs typeface="Arial"/>
              </a:rPr>
              <a:t> we use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secure hash functions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6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H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data</a:t>
            </a:r>
            <a:r>
              <a:rPr sz="900" dirty="0">
                <a:latin typeface="Arial"/>
                <a:cs typeface="Arial"/>
              </a:rPr>
              <a:t>) returns a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fixed-length string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ts val="1005"/>
              </a:lnSpc>
              <a:buFont typeface="Menlo"/>
              <a:buChar char="•"/>
              <a:tabLst>
                <a:tab pos="556260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Any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change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data</a:t>
            </a:r>
            <a:r>
              <a:rPr sz="900" i="1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spc="-25" dirty="0">
                <a:latin typeface="Arial"/>
                <a:cs typeface="Arial"/>
              </a:rPr>
              <a:t>data</a:t>
            </a:r>
            <a:r>
              <a:rPr sz="1050" i="1" spc="-37" baseline="27777" dirty="0">
                <a:latin typeface="Menlo"/>
                <a:cs typeface="Menlo"/>
              </a:rPr>
              <a:t>∗</a:t>
            </a:r>
            <a:r>
              <a:rPr sz="1050" i="1" spc="-187" baseline="27777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will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lead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completely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different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string</a:t>
            </a:r>
            <a:endParaRPr sz="900">
              <a:latin typeface="Arial"/>
              <a:cs typeface="Arial"/>
            </a:endParaRPr>
          </a:p>
          <a:p>
            <a:pPr marL="555625">
              <a:lnSpc>
                <a:spcPct val="100000"/>
              </a:lnSpc>
              <a:spcBef>
                <a:spcPts val="125"/>
              </a:spcBef>
            </a:pPr>
            <a:r>
              <a:rPr sz="900" i="1" spc="-10" dirty="0">
                <a:latin typeface="Arial"/>
                <a:cs typeface="Arial"/>
              </a:rPr>
              <a:t>H</a:t>
            </a:r>
            <a:r>
              <a:rPr sz="900" spc="-10" dirty="0">
                <a:latin typeface="Arial"/>
                <a:cs typeface="Arial"/>
              </a:rPr>
              <a:t>(</a:t>
            </a:r>
            <a:r>
              <a:rPr sz="900" i="1" spc="-10" dirty="0">
                <a:latin typeface="Arial"/>
                <a:cs typeface="Arial"/>
              </a:rPr>
              <a:t>data</a:t>
            </a:r>
            <a:r>
              <a:rPr sz="1050" i="1" spc="-15" baseline="27777" dirty="0">
                <a:latin typeface="Menlo"/>
                <a:cs typeface="Menlo"/>
              </a:rPr>
              <a:t>∗</a:t>
            </a:r>
            <a:r>
              <a:rPr sz="900" spc="-10" dirty="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Given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hash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value,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computationally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impossible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find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data </a:t>
            </a:r>
            <a:r>
              <a:rPr sz="900" spc="-20" dirty="0">
                <a:latin typeface="Arial"/>
                <a:cs typeface="Arial"/>
              </a:rPr>
              <a:t>with</a:t>
            </a:r>
            <a:endParaRPr sz="900">
              <a:latin typeface="Arial"/>
              <a:cs typeface="Arial"/>
            </a:endParaRPr>
          </a:p>
          <a:p>
            <a:pPr marL="555625">
              <a:lnSpc>
                <a:spcPct val="100000"/>
              </a:lnSpc>
              <a:spcBef>
                <a:spcPts val="125"/>
              </a:spcBef>
            </a:pPr>
            <a:r>
              <a:rPr sz="900" i="1" dirty="0">
                <a:latin typeface="Arial"/>
                <a:cs typeface="Arial"/>
              </a:rPr>
              <a:t>h</a:t>
            </a:r>
            <a:r>
              <a:rPr sz="900" i="1" spc="-4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H</a:t>
            </a:r>
            <a:r>
              <a:rPr sz="900" spc="-10" dirty="0">
                <a:latin typeface="Arial"/>
                <a:cs typeface="Arial"/>
              </a:rPr>
              <a:t>(</a:t>
            </a:r>
            <a:r>
              <a:rPr sz="900" i="1" spc="-10" dirty="0">
                <a:latin typeface="Arial"/>
                <a:cs typeface="Arial"/>
              </a:rPr>
              <a:t>data</a:t>
            </a:r>
            <a:r>
              <a:rPr sz="900" spc="-10" dirty="0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25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Practical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digital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signatures</a:t>
            </a:r>
            <a:endParaRPr sz="10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310"/>
              </a:spcBef>
            </a:pPr>
            <a:r>
              <a:rPr sz="900" dirty="0">
                <a:latin typeface="Arial"/>
                <a:cs typeface="Arial"/>
              </a:rPr>
              <a:t>Sign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message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Bob</a:t>
            </a:r>
            <a:r>
              <a:rPr sz="900" i="1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Alice</a:t>
            </a:r>
            <a:r>
              <a:rPr sz="900" spc="-10" dirty="0">
                <a:latin typeface="Arial"/>
                <a:cs typeface="Arial"/>
              </a:rPr>
              <a:t>: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22" name="object 22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53467" y="3349927"/>
            <a:ext cx="25527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Security</a:t>
            </a:r>
            <a:endParaRPr sz="500">
              <a:latin typeface="Arial"/>
              <a:cs typeface="Arial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A3CEBDC-E66C-A32D-A356-207991441A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975" y="2209617"/>
            <a:ext cx="3588504" cy="479210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3895725" cy="7981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Scale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252729" marR="5080" indent="10795">
              <a:lnSpc>
                <a:spcPts val="1210"/>
              </a:lnSpc>
              <a:spcBef>
                <a:spcPts val="40"/>
              </a:spcBef>
            </a:pPr>
            <a:r>
              <a:rPr sz="900" dirty="0">
                <a:latin typeface="Arial"/>
                <a:cs typeface="Arial"/>
              </a:rPr>
              <a:t>Many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developers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modern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easily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adjective “scalable”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without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making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clear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why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their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actually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scales.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31051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Scalability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197339" y="-1515"/>
            <a:ext cx="135763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From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networked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systems to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distributed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20281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200" spc="-7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versus</a:t>
            </a:r>
            <a:r>
              <a:rPr sz="1200" spc="-7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Decentralized</a:t>
            </a:r>
            <a:endParaRPr sz="1200">
              <a:latin typeface="Arial"/>
              <a:cs typeface="Arial"/>
            </a:endParaRPr>
          </a:p>
          <a:p>
            <a:pPr marL="258445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What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many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people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state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94728" y="1333041"/>
            <a:ext cx="580646" cy="330721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98688" y="792742"/>
            <a:ext cx="895637" cy="871021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017634" y="792742"/>
            <a:ext cx="895637" cy="871021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303250" y="1720908"/>
            <a:ext cx="3472179" cy="7245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94970">
              <a:lnSpc>
                <a:spcPct val="100000"/>
              </a:lnSpc>
              <a:spcBef>
                <a:spcPts val="95"/>
              </a:spcBef>
              <a:tabLst>
                <a:tab pos="1496060" algn="l"/>
                <a:tab pos="2889885" algn="l"/>
              </a:tabLst>
            </a:pPr>
            <a:r>
              <a:rPr sz="900" spc="-10" dirty="0">
                <a:latin typeface="Arial"/>
                <a:cs typeface="Arial"/>
              </a:rPr>
              <a:t>Centralized</a:t>
            </a:r>
            <a:r>
              <a:rPr sz="900" dirty="0">
                <a:latin typeface="Arial"/>
                <a:cs typeface="Arial"/>
              </a:rPr>
              <a:t>	</a:t>
            </a:r>
            <a:r>
              <a:rPr sz="900" spc="-10" dirty="0">
                <a:latin typeface="Arial"/>
                <a:cs typeface="Arial"/>
              </a:rPr>
              <a:t>Decentralized</a:t>
            </a:r>
            <a:r>
              <a:rPr sz="900" dirty="0">
                <a:latin typeface="Arial"/>
                <a:cs typeface="Arial"/>
              </a:rPr>
              <a:t>	</a:t>
            </a:r>
            <a:r>
              <a:rPr sz="900" spc="-10" dirty="0">
                <a:latin typeface="Arial"/>
                <a:cs typeface="Arial"/>
              </a:rPr>
              <a:t>Distributed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5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</a:pP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When</a:t>
            </a: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does</a:t>
            </a:r>
            <a:r>
              <a:rPr sz="10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a</a:t>
            </a: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decentralized</a:t>
            </a: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system</a:t>
            </a:r>
            <a:r>
              <a:rPr sz="10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become</a:t>
            </a: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distributed?</a:t>
            </a:r>
            <a:endParaRPr sz="1000">
              <a:latin typeface="Arial"/>
              <a:cs typeface="Arial"/>
            </a:endParaRPr>
          </a:p>
          <a:p>
            <a:pPr marL="305435" indent="-116839">
              <a:lnSpc>
                <a:spcPct val="100000"/>
              </a:lnSpc>
              <a:spcBef>
                <a:spcPts val="700"/>
              </a:spcBef>
              <a:buClr>
                <a:srgbClr val="3333B2"/>
              </a:buClr>
              <a:buFont typeface="Menlo"/>
              <a:buChar char="•"/>
              <a:tabLst>
                <a:tab pos="306070" algn="l"/>
              </a:tabLst>
            </a:pPr>
            <a:r>
              <a:rPr sz="900" dirty="0">
                <a:latin typeface="Arial"/>
                <a:cs typeface="Arial"/>
              </a:rPr>
              <a:t>Adding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1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link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between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two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decentralized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system?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1" name="object 11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53467" y="3349927"/>
            <a:ext cx="117157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Distributed versus</a:t>
            </a:r>
            <a:r>
              <a:rPr sz="500" spc="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decentralized</a:t>
            </a:r>
            <a:r>
              <a:rPr sz="500" spc="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3946525" cy="1686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Scale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278130" marR="30480" indent="10795">
              <a:lnSpc>
                <a:spcPts val="1210"/>
              </a:lnSpc>
              <a:spcBef>
                <a:spcPts val="40"/>
              </a:spcBef>
            </a:pPr>
            <a:r>
              <a:rPr sz="900" dirty="0">
                <a:latin typeface="Arial"/>
                <a:cs typeface="Arial"/>
              </a:rPr>
              <a:t>Many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developers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modern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easily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adjective “scalable”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without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making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clear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why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their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actually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scales.</a:t>
            </a:r>
            <a:endParaRPr sz="900">
              <a:latin typeface="Arial"/>
              <a:cs typeface="Arial"/>
            </a:endParaRPr>
          </a:p>
          <a:p>
            <a:pPr marL="285750">
              <a:lnSpc>
                <a:spcPct val="100000"/>
              </a:lnSpc>
              <a:spcBef>
                <a:spcPts val="74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At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least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components</a:t>
            </a:r>
            <a:endParaRPr sz="10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Number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users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(size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scalability)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Maximum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distance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between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(geographical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scalability)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Number of </a:t>
            </a:r>
            <a:r>
              <a:rPr sz="900" spc="-10" dirty="0">
                <a:latin typeface="Arial"/>
                <a:cs typeface="Arial"/>
              </a:rPr>
              <a:t>administrative</a:t>
            </a:r>
            <a:r>
              <a:rPr sz="900" dirty="0">
                <a:latin typeface="Arial"/>
                <a:cs typeface="Arial"/>
              </a:rPr>
              <a:t> domains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(administrative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scalability)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31051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Scalability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200" y="197711"/>
            <a:ext cx="4201795" cy="24733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Scale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290830" marR="273050" indent="10795">
              <a:lnSpc>
                <a:spcPts val="1210"/>
              </a:lnSpc>
              <a:spcBef>
                <a:spcPts val="40"/>
              </a:spcBef>
            </a:pPr>
            <a:r>
              <a:rPr sz="900" dirty="0">
                <a:latin typeface="Arial"/>
                <a:cs typeface="Arial"/>
              </a:rPr>
              <a:t>Many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developers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modern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easily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adjective “scalable”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without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making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clear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why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their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actually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scales.</a:t>
            </a:r>
            <a:endParaRPr sz="900">
              <a:latin typeface="Arial"/>
              <a:cs typeface="Arial"/>
            </a:endParaRPr>
          </a:p>
          <a:p>
            <a:pPr marL="298450">
              <a:lnSpc>
                <a:spcPct val="100000"/>
              </a:lnSpc>
              <a:spcBef>
                <a:spcPts val="74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At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least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components</a:t>
            </a:r>
            <a:endParaRPr sz="10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Number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users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(size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scalability)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Maximum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distance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between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(geographical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scalability)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Number of </a:t>
            </a:r>
            <a:r>
              <a:rPr sz="900" spc="-10" dirty="0">
                <a:latin typeface="Arial"/>
                <a:cs typeface="Arial"/>
              </a:rPr>
              <a:t>administrative</a:t>
            </a:r>
            <a:r>
              <a:rPr sz="900" dirty="0">
                <a:latin typeface="Arial"/>
                <a:cs typeface="Arial"/>
              </a:rPr>
              <a:t> domains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(administrative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scalability)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302260" marR="1778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Most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account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only,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certain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extent,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size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scalability.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Often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 solution: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multiple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powerful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independently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parallel.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Today,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challenge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still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lies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geographical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administrative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scalability.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31051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Scalability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412242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Size</a:t>
            </a:r>
            <a:r>
              <a:rPr spc="-50" dirty="0"/>
              <a:t> </a:t>
            </a:r>
            <a:r>
              <a:rPr spc="-10" dirty="0"/>
              <a:t>scalability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514774"/>
            <a:ext cx="3938904" cy="8108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Root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causes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scalability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problems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with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centralized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solutions</a:t>
            </a:r>
            <a:endParaRPr sz="1000">
              <a:latin typeface="Arial"/>
              <a:cs typeface="Arial"/>
            </a:endParaRPr>
          </a:p>
          <a:p>
            <a:pPr marL="274320" indent="-116839">
              <a:lnSpc>
                <a:spcPct val="100000"/>
              </a:lnSpc>
              <a:spcBef>
                <a:spcPts val="700"/>
              </a:spcBef>
              <a:buClr>
                <a:srgbClr val="3333B2"/>
              </a:buClr>
              <a:buFont typeface="Menlo"/>
              <a:buChar char="•"/>
              <a:tabLst>
                <a:tab pos="274955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computational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capacity,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limited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CPUs</a:t>
            </a:r>
            <a:endParaRPr sz="900">
              <a:latin typeface="Arial"/>
              <a:cs typeface="Arial"/>
            </a:endParaRPr>
          </a:p>
          <a:p>
            <a:pPr marL="274320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74955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storage</a:t>
            </a:r>
            <a:r>
              <a:rPr sz="900" spc="-20" dirty="0">
                <a:latin typeface="Arial"/>
                <a:cs typeface="Arial"/>
              </a:rPr>
              <a:t> capacity, </a:t>
            </a:r>
            <a:r>
              <a:rPr sz="900" spc="-10" dirty="0">
                <a:latin typeface="Arial"/>
                <a:cs typeface="Arial"/>
              </a:rPr>
              <a:t>including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transfer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rate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between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CPUs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disks</a:t>
            </a:r>
            <a:endParaRPr sz="900">
              <a:latin typeface="Arial"/>
              <a:cs typeface="Arial"/>
            </a:endParaRPr>
          </a:p>
          <a:p>
            <a:pPr marL="274320" indent="-116839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274955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network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between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centralized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service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31051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Scalability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397319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Formal</a:t>
            </a:r>
            <a:r>
              <a:rPr sz="1200" spc="-6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analysis</a:t>
            </a:r>
            <a:endParaRPr sz="1200">
              <a:latin typeface="Arial"/>
              <a:cs typeface="Arial"/>
            </a:endParaRPr>
          </a:p>
          <a:p>
            <a:pPr marL="26035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centralized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service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can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be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modeled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as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simple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queuing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system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51921" y="698907"/>
            <a:ext cx="2477565" cy="54599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279628" y="1365039"/>
            <a:ext cx="3587750" cy="11944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62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notations</a:t>
            </a:r>
            <a:endParaRPr sz="1000">
              <a:latin typeface="Arial"/>
              <a:cs typeface="Arial"/>
            </a:endParaRPr>
          </a:p>
          <a:p>
            <a:pPr marL="333375" marR="68580" indent="-120650">
              <a:lnSpc>
                <a:spcPct val="111600"/>
              </a:lnSpc>
              <a:spcBef>
                <a:spcPts val="570"/>
              </a:spcBef>
              <a:buClr>
                <a:srgbClr val="3333B2"/>
              </a:buClr>
              <a:buFont typeface="Menlo"/>
              <a:buChar char="•"/>
              <a:tabLst>
                <a:tab pos="33020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queue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infinite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capacity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⇒</a:t>
            </a:r>
            <a:r>
              <a:rPr sz="900" i="1" spc="-295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arrival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rate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not </a:t>
            </a:r>
            <a:r>
              <a:rPr sz="900" dirty="0">
                <a:latin typeface="Arial"/>
                <a:cs typeface="Arial"/>
              </a:rPr>
              <a:t>influenced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current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queue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length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processed.</a:t>
            </a:r>
            <a:endParaRPr sz="900">
              <a:latin typeface="Arial"/>
              <a:cs typeface="Arial"/>
            </a:endParaRPr>
          </a:p>
          <a:p>
            <a:pPr marL="329565" indent="-117475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330200" algn="l"/>
              </a:tabLst>
            </a:pPr>
            <a:r>
              <a:rPr sz="900" dirty="0">
                <a:latin typeface="Arial"/>
                <a:cs typeface="Arial"/>
              </a:rPr>
              <a:t>Arrival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rate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requests: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i="1" spc="-50" dirty="0">
                <a:latin typeface="Arial"/>
                <a:cs typeface="Arial"/>
              </a:rPr>
              <a:t>λ</a:t>
            </a:r>
            <a:endParaRPr sz="900">
              <a:latin typeface="Arial"/>
              <a:cs typeface="Arial"/>
            </a:endParaRPr>
          </a:p>
          <a:p>
            <a:pPr marL="333375" indent="-121285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334010" algn="l"/>
              </a:tabLst>
            </a:pPr>
            <a:r>
              <a:rPr sz="900" dirty="0">
                <a:latin typeface="Arial"/>
                <a:cs typeface="Arial"/>
              </a:rPr>
              <a:t>Processing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capacity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service:</a:t>
            </a:r>
            <a:r>
              <a:rPr sz="900" spc="5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µ</a:t>
            </a:r>
            <a:r>
              <a:rPr sz="900" i="1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second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00">
              <a:latin typeface="Arial"/>
              <a:cs typeface="Arial"/>
            </a:endParaRPr>
          </a:p>
          <a:p>
            <a:pPr marL="80010">
              <a:lnSpc>
                <a:spcPct val="100000"/>
              </a:lnSpc>
              <a:spcBef>
                <a:spcPts val="5"/>
              </a:spcBef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Fraction</a:t>
            </a:r>
            <a:r>
              <a:rPr sz="10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of</a:t>
            </a:r>
            <a:r>
              <a:rPr sz="10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time</a:t>
            </a: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having</a:t>
            </a:r>
            <a:r>
              <a:rPr sz="10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i="1" dirty="0">
                <a:solidFill>
                  <a:srgbClr val="C80000"/>
                </a:solidFill>
                <a:latin typeface="Arial"/>
                <a:cs typeface="Arial"/>
              </a:rPr>
              <a:t>k</a:t>
            </a:r>
            <a:r>
              <a:rPr sz="1000" i="1" spc="7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requests</a:t>
            </a:r>
            <a:r>
              <a:rPr sz="10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in</a:t>
            </a: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the</a:t>
            </a:r>
            <a:r>
              <a:rPr sz="10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system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31051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Scalability</a:t>
            </a:r>
            <a:endParaRPr sz="500">
              <a:latin typeface="Arial"/>
              <a:cs typeface="Arial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0D7C48C-5382-7493-4B10-01DF4AAE65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71650" y="2720741"/>
            <a:ext cx="1308100" cy="457434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362013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Formal</a:t>
            </a:r>
            <a:r>
              <a:rPr sz="1200" spc="-6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analysis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Utilization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i="1" dirty="0">
                <a:solidFill>
                  <a:srgbClr val="3333B2"/>
                </a:solidFill>
                <a:latin typeface="Arial"/>
                <a:cs typeface="Arial"/>
              </a:rPr>
              <a:t>U</a:t>
            </a:r>
            <a:r>
              <a:rPr sz="1000" i="1" spc="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service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fraction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time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that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it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busy</a:t>
            </a:r>
            <a:endParaRPr sz="10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43128" y="1310695"/>
            <a:ext cx="239204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Average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number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requests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system</a:t>
            </a:r>
            <a:endParaRPr sz="10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30428" y="2281052"/>
            <a:ext cx="295910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Average</a:t>
            </a:r>
            <a:r>
              <a:rPr sz="10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throughput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8" name="object 1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53467" y="3349927"/>
            <a:ext cx="31051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Scalability</a:t>
            </a:r>
            <a:endParaRPr sz="500">
              <a:latin typeface="Arial"/>
              <a:cs typeface="Arial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C49D820-B69F-B5C5-ACEE-F916E2947B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7802" y="813419"/>
            <a:ext cx="2457450" cy="39708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81DFC8D-81CB-FBCC-B532-39FD72FFDA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33" y="1599728"/>
            <a:ext cx="3998323" cy="50708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87B07C8-FA4D-8108-0A7A-697A20C771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1787" y="2512240"/>
            <a:ext cx="2304415" cy="509439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2600" y="197711"/>
            <a:ext cx="4148454" cy="49180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Formal</a:t>
            </a:r>
            <a:r>
              <a:rPr sz="1200" spc="-6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analysis</a:t>
            </a:r>
            <a:endParaRPr sz="1200">
              <a:latin typeface="Arial"/>
              <a:cs typeface="Arial"/>
            </a:endParaRPr>
          </a:p>
          <a:p>
            <a:pPr marL="251460" algn="ctr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Response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time:</a:t>
            </a:r>
            <a:r>
              <a:rPr sz="1000" spc="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total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time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take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process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request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after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submissio</a:t>
            </a:r>
            <a:r>
              <a:rPr lang="en-US" sz="1000" spc="-10" dirty="0">
                <a:solidFill>
                  <a:srgbClr val="3333B2"/>
                </a:solidFill>
                <a:latin typeface="Arial"/>
                <a:cs typeface="Arial"/>
              </a:rPr>
              <a:t>n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17804" y="934240"/>
            <a:ext cx="2764155" cy="38544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468120">
              <a:lnSpc>
                <a:spcPct val="100000"/>
              </a:lnSpc>
              <a:spcBef>
                <a:spcPts val="434"/>
              </a:spcBef>
              <a:tabLst>
                <a:tab pos="1730375" algn="l"/>
                <a:tab pos="2202815" algn="l"/>
                <a:tab pos="2459355" algn="l"/>
              </a:tabLst>
            </a:pPr>
            <a:endParaRPr sz="9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340"/>
              </a:spcBef>
            </a:pPr>
            <a:r>
              <a:rPr sz="900" dirty="0">
                <a:latin typeface="Arial"/>
                <a:cs typeface="Arial"/>
              </a:rPr>
              <a:t>with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</a:t>
            </a:r>
            <a:r>
              <a:rPr sz="900" i="1" spc="-1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95" dirty="0">
                <a:latin typeface="Arial"/>
                <a:cs typeface="Arial"/>
              </a:rPr>
              <a:t> </a:t>
            </a:r>
            <a:r>
              <a:rPr sz="1050" u="sng" baseline="27777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1</a:t>
            </a:r>
            <a:r>
              <a:rPr sz="1050" spc="300" baseline="27777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being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service</a:t>
            </a:r>
            <a:r>
              <a:rPr sz="900" spc="-10" dirty="0">
                <a:latin typeface="Arial"/>
                <a:cs typeface="Arial"/>
              </a:rPr>
              <a:t> time.</a:t>
            </a:r>
            <a:endParaRPr sz="9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21894" y="1222136"/>
            <a:ext cx="3531870" cy="10902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0">
              <a:lnSpc>
                <a:spcPct val="100000"/>
              </a:lnSpc>
              <a:spcBef>
                <a:spcPts val="95"/>
              </a:spcBef>
            </a:pPr>
            <a:r>
              <a:rPr sz="700" i="1" spc="-5" dirty="0">
                <a:latin typeface="Arial"/>
                <a:cs typeface="Arial"/>
              </a:rPr>
              <a:t>µ</a:t>
            </a:r>
            <a:endParaRPr sz="7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75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Observations</a:t>
            </a:r>
            <a:endParaRPr sz="1000">
              <a:latin typeface="Arial"/>
              <a:cs typeface="Arial"/>
            </a:endParaRPr>
          </a:p>
          <a:p>
            <a:pPr marL="290830" marR="30480" indent="-120650">
              <a:lnSpc>
                <a:spcPct val="111600"/>
              </a:lnSpc>
              <a:spcBef>
                <a:spcPts val="375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dirty="0">
                <a:latin typeface="Arial"/>
                <a:cs typeface="Arial"/>
              </a:rPr>
              <a:t>If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U</a:t>
            </a:r>
            <a:r>
              <a:rPr sz="900" i="1" spc="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small,</a:t>
            </a:r>
            <a:r>
              <a:rPr sz="900" spc="-10" dirty="0">
                <a:latin typeface="Arial"/>
                <a:cs typeface="Arial"/>
              </a:rPr>
              <a:t> response-to-</a:t>
            </a:r>
            <a:r>
              <a:rPr sz="900" dirty="0">
                <a:latin typeface="Arial"/>
                <a:cs typeface="Arial"/>
              </a:rPr>
              <a:t>service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time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close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1:</a:t>
            </a:r>
            <a:r>
              <a:rPr sz="900" spc="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is </a:t>
            </a:r>
            <a:r>
              <a:rPr sz="900" dirty="0">
                <a:latin typeface="Arial"/>
                <a:cs typeface="Arial"/>
              </a:rPr>
              <a:t>immediately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processed</a:t>
            </a:r>
            <a:endParaRPr sz="900">
              <a:latin typeface="Arial"/>
              <a:cs typeface="Arial"/>
            </a:endParaRPr>
          </a:p>
          <a:p>
            <a:pPr marL="290830" marR="50165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dirty="0">
                <a:latin typeface="Arial"/>
                <a:cs typeface="Arial"/>
              </a:rPr>
              <a:t>If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U</a:t>
            </a:r>
            <a:r>
              <a:rPr sz="900" i="1" spc="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goes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1,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grinding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halt. </a:t>
            </a:r>
            <a:r>
              <a:rPr sz="900" dirty="0">
                <a:latin typeface="Arial"/>
                <a:cs typeface="Arial"/>
              </a:rPr>
              <a:t>Solution: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decrease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i="1" spc="-25" dirty="0">
                <a:latin typeface="Arial"/>
                <a:cs typeface="Arial"/>
              </a:rPr>
              <a:t>S</a:t>
            </a:r>
            <a:r>
              <a:rPr sz="900" spc="-25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0" name="object 10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53467" y="3349927"/>
            <a:ext cx="31051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Scalability</a:t>
            </a:r>
            <a:endParaRPr sz="500">
              <a:latin typeface="Arial"/>
              <a:cs typeface="Arial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EDD0778-59E8-56CF-B961-39204507EE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9666" y="776809"/>
            <a:ext cx="1808657" cy="392694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2600" y="197711"/>
            <a:ext cx="4219575" cy="186626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Problems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with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geographical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scalability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500">
              <a:latin typeface="Arial"/>
              <a:cs typeface="Arial"/>
            </a:endParaRPr>
          </a:p>
          <a:p>
            <a:pPr marL="530225" marR="45085" indent="-120650">
              <a:lnSpc>
                <a:spcPct val="111600"/>
              </a:lnSpc>
              <a:spcBef>
                <a:spcPts val="895"/>
              </a:spcBef>
              <a:buClr>
                <a:srgbClr val="3333B2"/>
              </a:buClr>
              <a:buFont typeface="Menlo"/>
              <a:buChar char="•"/>
              <a:tabLst>
                <a:tab pos="530860" algn="l"/>
              </a:tabLst>
            </a:pPr>
            <a:r>
              <a:rPr sz="900" dirty="0">
                <a:latin typeface="Arial"/>
                <a:cs typeface="Arial"/>
              </a:rPr>
              <a:t>Cannot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simply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WAN: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many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assume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synchronous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client-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server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interactions</a:t>
            </a:r>
            <a:r>
              <a:rPr sz="900" spc="-1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sends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request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waits</a:t>
            </a:r>
            <a:r>
              <a:rPr sz="900" spc="-25" dirty="0">
                <a:latin typeface="Arial"/>
                <a:cs typeface="Arial"/>
              </a:rPr>
              <a:t> for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answer.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Latency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easily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prohibit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this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scheme.</a:t>
            </a:r>
            <a:endParaRPr sz="900">
              <a:latin typeface="Arial"/>
              <a:cs typeface="Arial"/>
            </a:endParaRPr>
          </a:p>
          <a:p>
            <a:pPr marL="530225" marR="45720" indent="-1206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Menlo"/>
              <a:buChar char="•"/>
              <a:tabLst>
                <a:tab pos="525145" algn="l"/>
              </a:tabLst>
            </a:pPr>
            <a:r>
              <a:rPr sz="900" spc="-20" dirty="0">
                <a:latin typeface="Arial"/>
                <a:cs typeface="Arial"/>
              </a:rPr>
              <a:t>WAN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links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often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inherently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unreliable</a:t>
            </a:r>
            <a:r>
              <a:rPr sz="900" spc="-1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simply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moving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streaming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video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bound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fail.</a:t>
            </a:r>
            <a:endParaRPr sz="900">
              <a:latin typeface="Arial"/>
              <a:cs typeface="Arial"/>
            </a:endParaRPr>
          </a:p>
          <a:p>
            <a:pPr marL="530225" marR="43180" indent="-120650">
              <a:lnSpc>
                <a:spcPct val="111600"/>
              </a:lnSpc>
              <a:spcBef>
                <a:spcPts val="400"/>
              </a:spcBef>
              <a:buFont typeface="Menlo"/>
              <a:buChar char="•"/>
              <a:tabLst>
                <a:tab pos="530860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Lack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multipoint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communication</a:t>
            </a:r>
            <a:r>
              <a:rPr sz="900" spc="-10" dirty="0">
                <a:latin typeface="Arial"/>
                <a:cs typeface="Arial"/>
              </a:rPr>
              <a:t>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simple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search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broadcast cannot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deployed.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Solution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develop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separate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naming</a:t>
            </a:r>
            <a:r>
              <a:rPr sz="900" spc="-3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directory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services</a:t>
            </a:r>
            <a:r>
              <a:rPr sz="900" spc="-3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(having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their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own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scalability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problems).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31051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Scalability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200" y="197711"/>
            <a:ext cx="4220210" cy="27673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Problems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with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administrative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scalability</a:t>
            </a: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302260" marR="43180">
              <a:lnSpc>
                <a:spcPts val="1210"/>
              </a:lnSpc>
              <a:spcBef>
                <a:spcPts val="40"/>
              </a:spcBef>
            </a:pPr>
            <a:r>
              <a:rPr sz="900" dirty="0">
                <a:latin typeface="Arial"/>
                <a:cs typeface="Arial"/>
              </a:rPr>
              <a:t>Conflicting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policies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concerning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usage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thus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payment),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management,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and </a:t>
            </a:r>
            <a:r>
              <a:rPr sz="900" spc="-10" dirty="0">
                <a:latin typeface="Arial"/>
                <a:cs typeface="Arial"/>
              </a:rPr>
              <a:t>security</a:t>
            </a:r>
            <a:endParaRPr sz="9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745"/>
              </a:spcBef>
            </a:pP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Examples</a:t>
            </a:r>
            <a:endParaRPr sz="1000">
              <a:latin typeface="Arial"/>
              <a:cs typeface="Arial"/>
            </a:endParaRPr>
          </a:p>
          <a:p>
            <a:pPr marL="555625" marR="317500" indent="-120650">
              <a:lnSpc>
                <a:spcPct val="111600"/>
              </a:lnSpc>
              <a:spcBef>
                <a:spcPts val="56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Computational</a:t>
            </a:r>
            <a:r>
              <a:rPr sz="9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grids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share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expensive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resources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between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different domains.</a:t>
            </a:r>
            <a:endParaRPr sz="900">
              <a:latin typeface="Arial"/>
              <a:cs typeface="Arial"/>
            </a:endParaRPr>
          </a:p>
          <a:p>
            <a:pPr marL="555625" marR="248285" indent="-120650">
              <a:lnSpc>
                <a:spcPct val="111600"/>
              </a:lnSpc>
              <a:spcBef>
                <a:spcPts val="300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Shared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equipment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how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control,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manage,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shared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radio </a:t>
            </a:r>
            <a:r>
              <a:rPr sz="900" dirty="0">
                <a:latin typeface="Arial"/>
                <a:cs typeface="Arial"/>
              </a:rPr>
              <a:t>telescope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constructed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large-</a:t>
            </a:r>
            <a:r>
              <a:rPr sz="900" dirty="0">
                <a:latin typeface="Arial"/>
                <a:cs typeface="Arial"/>
              </a:rPr>
              <a:t>scale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shared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sensor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network?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3333B2"/>
              </a:buClr>
              <a:buFont typeface="Menlo"/>
              <a:buChar char="•"/>
            </a:pP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</a:pP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Exception:</a:t>
            </a:r>
            <a:r>
              <a:rPr sz="1000" spc="4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several</a:t>
            </a: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peer-to-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peer</a:t>
            </a: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networks</a:t>
            </a:r>
            <a:endParaRPr sz="10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spc="-10" dirty="0">
                <a:latin typeface="Arial"/>
                <a:cs typeface="Arial"/>
              </a:rPr>
              <a:t>File-</a:t>
            </a:r>
            <a:r>
              <a:rPr sz="900" dirty="0">
                <a:latin typeface="Arial"/>
                <a:cs typeface="Arial"/>
              </a:rPr>
              <a:t>sharing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(based,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e.g.,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BitTorrent)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spc="-20" dirty="0">
                <a:latin typeface="Arial"/>
                <a:cs typeface="Arial"/>
              </a:rPr>
              <a:t>Peer-</a:t>
            </a:r>
            <a:r>
              <a:rPr sz="900" spc="-10" dirty="0">
                <a:latin typeface="Arial"/>
                <a:cs typeface="Arial"/>
              </a:rPr>
              <a:t>to-</a:t>
            </a:r>
            <a:r>
              <a:rPr sz="900" dirty="0">
                <a:latin typeface="Arial"/>
                <a:cs typeface="Arial"/>
              </a:rPr>
              <a:t>peer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telephony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(early</a:t>
            </a:r>
            <a:r>
              <a:rPr sz="900" spc="-10" dirty="0">
                <a:latin typeface="Arial"/>
                <a:cs typeface="Arial"/>
              </a:rPr>
              <a:t> versions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0" dirty="0">
                <a:latin typeface="Arial"/>
                <a:cs typeface="Arial"/>
              </a:rPr>
              <a:t> Skype)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ts val="1045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spc="-20" dirty="0">
                <a:latin typeface="Arial"/>
                <a:cs typeface="Arial"/>
              </a:rPr>
              <a:t>Peer-</a:t>
            </a:r>
            <a:r>
              <a:rPr sz="900" dirty="0">
                <a:latin typeface="Arial"/>
                <a:cs typeface="Arial"/>
              </a:rPr>
              <a:t>assisted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audio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streaming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(Spotify)</a:t>
            </a:r>
            <a:endParaRPr sz="900">
              <a:latin typeface="Arial"/>
              <a:cs typeface="Arial"/>
            </a:endParaRPr>
          </a:p>
          <a:p>
            <a:pPr marL="302260">
              <a:lnSpc>
                <a:spcPts val="1045"/>
              </a:lnSpc>
            </a:pPr>
            <a:r>
              <a:rPr sz="900" dirty="0">
                <a:latin typeface="Arial"/>
                <a:cs typeface="Arial"/>
              </a:rPr>
              <a:t>Note: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end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users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collaborate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administrative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entities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31051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Scalability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2875915" cy="11029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spc="-20" dirty="0">
                <a:solidFill>
                  <a:srgbClr val="3333B2"/>
                </a:solidFill>
                <a:latin typeface="Arial"/>
                <a:cs typeface="Arial"/>
              </a:rPr>
              <a:t>Techniques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scaling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Hide</a:t>
            </a:r>
            <a:r>
              <a:rPr sz="1000" spc="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communication</a:t>
            </a:r>
            <a:r>
              <a:rPr sz="1000" spc="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latencies</a:t>
            </a:r>
            <a:endParaRPr sz="10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50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Make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asynchronous</a:t>
            </a:r>
            <a:r>
              <a:rPr sz="9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communication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separate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handler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incoming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response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520"/>
              </a:spcBef>
              <a:buFont typeface="Menlo"/>
              <a:buChar char="•"/>
              <a:tabLst>
                <a:tab pos="543560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Problem:</a:t>
            </a:r>
            <a:r>
              <a:rPr sz="900" spc="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every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application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fits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this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model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31051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Scalability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3114675" cy="4692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20" dirty="0">
                <a:solidFill>
                  <a:srgbClr val="3333B2"/>
                </a:solidFill>
                <a:latin typeface="Arial"/>
                <a:cs typeface="Arial"/>
              </a:rPr>
              <a:t>Techniques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scaling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8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Facilitate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by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moving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computations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client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59994" y="929127"/>
            <a:ext cx="3896278" cy="86900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59994" y="1975288"/>
            <a:ext cx="3888364" cy="897569"/>
          </a:xfrm>
          <a:prstGeom prst="rect">
            <a:avLst/>
          </a:prstGeom>
        </p:spPr>
      </p:pic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31051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6" action="ppaction://hlinksldjump"/>
              </a:rPr>
              <a:t>Scalability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197339" y="-1515"/>
            <a:ext cx="135763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From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networked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systems to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distributed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20281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200" spc="-7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versus</a:t>
            </a:r>
            <a:r>
              <a:rPr sz="1200" spc="-7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Decentralized</a:t>
            </a:r>
            <a:endParaRPr sz="1200">
              <a:latin typeface="Arial"/>
              <a:cs typeface="Arial"/>
            </a:endParaRPr>
          </a:p>
          <a:p>
            <a:pPr marL="258445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What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many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people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state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94728" y="1333041"/>
            <a:ext cx="580646" cy="330721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98688" y="792742"/>
            <a:ext cx="895637" cy="871021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017634" y="792742"/>
            <a:ext cx="895637" cy="871021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303250" y="1720908"/>
            <a:ext cx="3472179" cy="87756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94970">
              <a:lnSpc>
                <a:spcPct val="100000"/>
              </a:lnSpc>
              <a:spcBef>
                <a:spcPts val="95"/>
              </a:spcBef>
              <a:tabLst>
                <a:tab pos="1496060" algn="l"/>
                <a:tab pos="2889885" algn="l"/>
              </a:tabLst>
            </a:pPr>
            <a:r>
              <a:rPr sz="900" spc="-10" dirty="0">
                <a:latin typeface="Arial"/>
                <a:cs typeface="Arial"/>
              </a:rPr>
              <a:t>Centralized</a:t>
            </a:r>
            <a:r>
              <a:rPr sz="900" dirty="0">
                <a:latin typeface="Arial"/>
                <a:cs typeface="Arial"/>
              </a:rPr>
              <a:t>	</a:t>
            </a:r>
            <a:r>
              <a:rPr sz="900" spc="-10" dirty="0">
                <a:latin typeface="Arial"/>
                <a:cs typeface="Arial"/>
              </a:rPr>
              <a:t>Decentralized</a:t>
            </a:r>
            <a:r>
              <a:rPr sz="900" dirty="0">
                <a:latin typeface="Arial"/>
                <a:cs typeface="Arial"/>
              </a:rPr>
              <a:t>	</a:t>
            </a:r>
            <a:r>
              <a:rPr sz="900" spc="-10" dirty="0">
                <a:latin typeface="Arial"/>
                <a:cs typeface="Arial"/>
              </a:rPr>
              <a:t>Distributed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5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</a:pP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When</a:t>
            </a: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does</a:t>
            </a:r>
            <a:r>
              <a:rPr sz="10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a</a:t>
            </a: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decentralized</a:t>
            </a: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system</a:t>
            </a:r>
            <a:r>
              <a:rPr sz="10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become</a:t>
            </a: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distributed?</a:t>
            </a:r>
            <a:endParaRPr sz="1000">
              <a:latin typeface="Arial"/>
              <a:cs typeface="Arial"/>
            </a:endParaRPr>
          </a:p>
          <a:p>
            <a:pPr marL="305435" indent="-116839">
              <a:lnSpc>
                <a:spcPct val="100000"/>
              </a:lnSpc>
              <a:spcBef>
                <a:spcPts val="700"/>
              </a:spcBef>
              <a:buClr>
                <a:srgbClr val="3333B2"/>
              </a:buClr>
              <a:buFont typeface="Menlo"/>
              <a:buChar char="•"/>
              <a:tabLst>
                <a:tab pos="306070" algn="l"/>
              </a:tabLst>
            </a:pPr>
            <a:r>
              <a:rPr sz="900" dirty="0">
                <a:latin typeface="Arial"/>
                <a:cs typeface="Arial"/>
              </a:rPr>
              <a:t>Adding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1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link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between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two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decentralized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system?</a:t>
            </a:r>
            <a:endParaRPr sz="900">
              <a:latin typeface="Arial"/>
              <a:cs typeface="Arial"/>
            </a:endParaRPr>
          </a:p>
          <a:p>
            <a:pPr marL="305435" indent="-116839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306070" algn="l"/>
              </a:tabLst>
            </a:pPr>
            <a:r>
              <a:rPr sz="900" dirty="0">
                <a:latin typeface="Arial"/>
                <a:cs typeface="Arial"/>
              </a:rPr>
              <a:t>Adding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2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links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between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two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other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nodes?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1" name="object 11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53467" y="3349927"/>
            <a:ext cx="117157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Distributed versus</a:t>
            </a:r>
            <a:r>
              <a:rPr sz="500" spc="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decentralized</a:t>
            </a:r>
            <a:r>
              <a:rPr sz="500" spc="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3561715" cy="11271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spc="-20" dirty="0">
                <a:solidFill>
                  <a:srgbClr val="3333B2"/>
                </a:solidFill>
                <a:latin typeface="Arial"/>
                <a:cs typeface="Arial"/>
              </a:rPr>
              <a:t>Techniques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scaling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Partition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computations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across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multiple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machines</a:t>
            </a:r>
            <a:endParaRPr sz="10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spc="-10" dirty="0">
                <a:latin typeface="Arial"/>
                <a:cs typeface="Arial"/>
              </a:rPr>
              <a:t>Move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computations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(Java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applets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scripts)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spc="-10" dirty="0">
                <a:latin typeface="Arial"/>
                <a:cs typeface="Arial"/>
              </a:rPr>
              <a:t>Decentralized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naming services </a:t>
            </a:r>
            <a:r>
              <a:rPr sz="900" spc="-10" dirty="0">
                <a:latin typeface="Arial"/>
                <a:cs typeface="Arial"/>
              </a:rPr>
              <a:t>(DNS)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spc="-10" dirty="0">
                <a:latin typeface="Arial"/>
                <a:cs typeface="Arial"/>
              </a:rPr>
              <a:t>Decentralized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information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(WWW)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31051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Scalability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4035425" cy="14395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spc="-20" dirty="0">
                <a:solidFill>
                  <a:srgbClr val="3333B2"/>
                </a:solidFill>
                <a:latin typeface="Arial"/>
                <a:cs typeface="Arial"/>
              </a:rPr>
              <a:t>Techniques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scaling</a:t>
            </a:r>
            <a:endParaRPr sz="1200">
              <a:latin typeface="Arial"/>
              <a:cs typeface="Arial"/>
            </a:endParaRPr>
          </a:p>
          <a:p>
            <a:pPr marL="289560" marR="30480">
              <a:lnSpc>
                <a:spcPct val="109600"/>
              </a:lnSpc>
              <a:spcBef>
                <a:spcPts val="67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Replication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caching:</a:t>
            </a:r>
            <a:r>
              <a:rPr sz="1000" spc="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Make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copies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available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at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different machines</a:t>
            </a:r>
            <a:endParaRPr sz="10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500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Replicated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file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databases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Mirrored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Websites</a:t>
            </a:r>
            <a:endParaRPr sz="900">
              <a:latin typeface="Arial"/>
              <a:cs typeface="Arial"/>
            </a:endParaRPr>
          </a:p>
          <a:p>
            <a:pPr marL="537210" indent="-114935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37845" algn="l"/>
              </a:tabLst>
            </a:pPr>
            <a:r>
              <a:rPr sz="900" dirty="0">
                <a:latin typeface="Arial"/>
                <a:cs typeface="Arial"/>
              </a:rPr>
              <a:t>Web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caches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(in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browsers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proxies)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File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caching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client)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31051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Scalability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96100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Scaling:</a:t>
            </a:r>
            <a:r>
              <a:rPr sz="1200" spc="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2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with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replication</a:t>
            </a:r>
            <a:endParaRPr sz="1200">
              <a:latin typeface="Arial"/>
              <a:cs typeface="Arial"/>
            </a:endParaRPr>
          </a:p>
          <a:p>
            <a:pPr marL="26035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Applying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replication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easy,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except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one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thing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31051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Scalability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4147820" cy="8750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Scaling:</a:t>
            </a:r>
            <a:r>
              <a:rPr sz="1200" spc="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2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with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replication</a:t>
            </a:r>
            <a:endParaRPr sz="1200">
              <a:latin typeface="Arial"/>
              <a:cs typeface="Arial"/>
            </a:endParaRPr>
          </a:p>
          <a:p>
            <a:pPr marL="28575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Applying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replication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easy,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except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one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thing</a:t>
            </a:r>
            <a:endParaRPr sz="1000">
              <a:latin typeface="Arial"/>
              <a:cs typeface="Arial"/>
            </a:endParaRPr>
          </a:p>
          <a:p>
            <a:pPr marL="542925" marR="30480" indent="-120650">
              <a:lnSpc>
                <a:spcPct val="111600"/>
              </a:lnSpc>
              <a:spcBef>
                <a:spcPts val="58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Having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multiple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copies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(cached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replicated),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leads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inconsistencies</a:t>
            </a:r>
            <a:r>
              <a:rPr sz="900" spc="-10" dirty="0">
                <a:latin typeface="Arial"/>
                <a:cs typeface="Arial"/>
              </a:rPr>
              <a:t>: </a:t>
            </a:r>
            <a:r>
              <a:rPr sz="900" dirty="0">
                <a:latin typeface="Arial"/>
                <a:cs typeface="Arial"/>
              </a:rPr>
              <a:t>modifying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copy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makes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copy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rest.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31051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Scalability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4147820" cy="12319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Scaling:</a:t>
            </a:r>
            <a:r>
              <a:rPr sz="1200" spc="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2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with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replication</a:t>
            </a:r>
            <a:endParaRPr sz="1200">
              <a:latin typeface="Arial"/>
              <a:cs typeface="Arial"/>
            </a:endParaRPr>
          </a:p>
          <a:p>
            <a:pPr marL="28575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Applying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replication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easy,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except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one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thing</a:t>
            </a:r>
            <a:endParaRPr sz="1000">
              <a:latin typeface="Arial"/>
              <a:cs typeface="Arial"/>
            </a:endParaRPr>
          </a:p>
          <a:p>
            <a:pPr marL="542925" marR="30480" indent="-120650">
              <a:lnSpc>
                <a:spcPct val="111600"/>
              </a:lnSpc>
              <a:spcBef>
                <a:spcPts val="58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Having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multiple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copies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(cached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replicated),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leads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inconsistencies</a:t>
            </a:r>
            <a:r>
              <a:rPr sz="900" spc="-10" dirty="0">
                <a:latin typeface="Arial"/>
                <a:cs typeface="Arial"/>
              </a:rPr>
              <a:t>: </a:t>
            </a:r>
            <a:r>
              <a:rPr sz="900" dirty="0">
                <a:latin typeface="Arial"/>
                <a:cs typeface="Arial"/>
              </a:rPr>
              <a:t>modifying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copy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makes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copy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rest.</a:t>
            </a:r>
            <a:endParaRPr sz="900">
              <a:latin typeface="Arial"/>
              <a:cs typeface="Arial"/>
            </a:endParaRPr>
          </a:p>
          <a:p>
            <a:pPr marL="542925" marR="56515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spc="-10" dirty="0">
                <a:latin typeface="Arial"/>
                <a:cs typeface="Arial"/>
              </a:rPr>
              <a:t>Always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keeping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copies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consistent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general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way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requires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global synchronization</a:t>
            </a:r>
            <a:r>
              <a:rPr sz="900" spc="1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modification.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31051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Scalability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4147820" cy="14351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Scaling:</a:t>
            </a:r>
            <a:r>
              <a:rPr sz="1200" spc="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2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with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replication</a:t>
            </a:r>
            <a:endParaRPr sz="1200">
              <a:latin typeface="Arial"/>
              <a:cs typeface="Arial"/>
            </a:endParaRPr>
          </a:p>
          <a:p>
            <a:pPr marL="28575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Applying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replication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easy,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except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one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thing</a:t>
            </a:r>
            <a:endParaRPr sz="1000">
              <a:latin typeface="Arial"/>
              <a:cs typeface="Arial"/>
            </a:endParaRPr>
          </a:p>
          <a:p>
            <a:pPr marL="542925" marR="30480" indent="-120650">
              <a:lnSpc>
                <a:spcPct val="111600"/>
              </a:lnSpc>
              <a:spcBef>
                <a:spcPts val="58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Having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multiple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copies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(cached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replicated),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leads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inconsistencies</a:t>
            </a:r>
            <a:r>
              <a:rPr sz="900" spc="-10" dirty="0">
                <a:latin typeface="Arial"/>
                <a:cs typeface="Arial"/>
              </a:rPr>
              <a:t>: </a:t>
            </a:r>
            <a:r>
              <a:rPr sz="900" dirty="0">
                <a:latin typeface="Arial"/>
                <a:cs typeface="Arial"/>
              </a:rPr>
              <a:t>modifying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copy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makes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copy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rest.</a:t>
            </a:r>
            <a:endParaRPr sz="900">
              <a:latin typeface="Arial"/>
              <a:cs typeface="Arial"/>
            </a:endParaRPr>
          </a:p>
          <a:p>
            <a:pPr marL="542925" marR="56515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spc="-10" dirty="0">
                <a:latin typeface="Arial"/>
                <a:cs typeface="Arial"/>
              </a:rPr>
              <a:t>Always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keeping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copies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consistent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general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way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requires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global synchronization</a:t>
            </a:r>
            <a:r>
              <a:rPr sz="900" spc="1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modification.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Global </a:t>
            </a:r>
            <a:r>
              <a:rPr sz="900" spc="-10" dirty="0">
                <a:latin typeface="Arial"/>
                <a:cs typeface="Arial"/>
              </a:rPr>
              <a:t>synchronization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precludes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large-</a:t>
            </a:r>
            <a:r>
              <a:rPr sz="900" dirty="0">
                <a:latin typeface="Arial"/>
                <a:cs typeface="Arial"/>
              </a:rPr>
              <a:t>scale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solutions.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31051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Scalability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63479" y="-1515"/>
            <a:ext cx="3911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Design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goals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200" y="197711"/>
            <a:ext cx="4173220" cy="20701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Scaling:</a:t>
            </a:r>
            <a:r>
              <a:rPr sz="1200" spc="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2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with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replication</a:t>
            </a:r>
            <a:endParaRPr sz="1200">
              <a:latin typeface="Arial"/>
              <a:cs typeface="Arial"/>
            </a:endParaRPr>
          </a:p>
          <a:p>
            <a:pPr marL="29845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Applying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replication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easy,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except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one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thing</a:t>
            </a:r>
            <a:endParaRPr sz="1000">
              <a:latin typeface="Arial"/>
              <a:cs typeface="Arial"/>
            </a:endParaRPr>
          </a:p>
          <a:p>
            <a:pPr marL="555625" marR="43180" indent="-120650">
              <a:lnSpc>
                <a:spcPct val="111600"/>
              </a:lnSpc>
              <a:spcBef>
                <a:spcPts val="58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Having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multiple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copies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(cached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replicated),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leads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inconsistencies</a:t>
            </a:r>
            <a:r>
              <a:rPr sz="900" spc="-10" dirty="0">
                <a:latin typeface="Arial"/>
                <a:cs typeface="Arial"/>
              </a:rPr>
              <a:t>: </a:t>
            </a:r>
            <a:r>
              <a:rPr sz="900" dirty="0">
                <a:latin typeface="Arial"/>
                <a:cs typeface="Arial"/>
              </a:rPr>
              <a:t>modifying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copy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makes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copy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rest.</a:t>
            </a:r>
            <a:endParaRPr sz="900">
              <a:latin typeface="Arial"/>
              <a:cs typeface="Arial"/>
            </a:endParaRPr>
          </a:p>
          <a:p>
            <a:pPr marL="555625" marR="69215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552450" algn="l"/>
              </a:tabLst>
            </a:pPr>
            <a:r>
              <a:rPr sz="900" spc="-10" dirty="0">
                <a:latin typeface="Arial"/>
                <a:cs typeface="Arial"/>
              </a:rPr>
              <a:t>Always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keeping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copies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consistent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general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way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requires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global synchronization</a:t>
            </a:r>
            <a:r>
              <a:rPr sz="900" spc="1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modification.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Global </a:t>
            </a:r>
            <a:r>
              <a:rPr sz="900" spc="-10" dirty="0">
                <a:latin typeface="Arial"/>
                <a:cs typeface="Arial"/>
              </a:rPr>
              <a:t>synchronization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precludes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large-</a:t>
            </a:r>
            <a:r>
              <a:rPr sz="900" dirty="0">
                <a:latin typeface="Arial"/>
                <a:cs typeface="Arial"/>
              </a:rPr>
              <a:t>scale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solutions.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302260" marR="257810">
              <a:lnSpc>
                <a:spcPts val="1210"/>
              </a:lnSpc>
              <a:spcBef>
                <a:spcPts val="40"/>
              </a:spcBef>
            </a:pPr>
            <a:r>
              <a:rPr sz="900" dirty="0">
                <a:latin typeface="Arial"/>
                <a:cs typeface="Arial"/>
              </a:rPr>
              <a:t>If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tolerate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inconsistencies,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reduce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global synchronization,</a:t>
            </a:r>
            <a:r>
              <a:rPr sz="900" dirty="0">
                <a:latin typeface="Arial"/>
                <a:cs typeface="Arial"/>
              </a:rPr>
              <a:t> but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tolerating</a:t>
            </a:r>
            <a:r>
              <a:rPr sz="900" spc="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inconsistencies</a:t>
            </a:r>
            <a:r>
              <a:rPr sz="900" spc="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sz="900" spc="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application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dependent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31051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Scalability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240405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simple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classification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Parallel</a:t>
            </a:r>
            <a:r>
              <a:rPr spc="-40" dirty="0"/>
              <a:t> </a:t>
            </a:r>
            <a:r>
              <a:rPr spc="-10" dirty="0"/>
              <a:t>computing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7294" y="499307"/>
            <a:ext cx="3622675" cy="59944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spc="-10" dirty="0">
                <a:latin typeface="Arial"/>
                <a:cs typeface="Arial"/>
              </a:rPr>
              <a:t>High-performance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computing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started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parallel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computing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Multiprocessor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multicore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versus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multicomputer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67575" y="1113784"/>
            <a:ext cx="1203339" cy="105576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903770" y="1104488"/>
            <a:ext cx="1598858" cy="1060002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114998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3" action="ppaction://hlinksldjump"/>
              </a:rPr>
              <a:t>High-performance</a:t>
            </a:r>
            <a:r>
              <a:rPr sz="500" spc="3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4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computing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240405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simple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classification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Distributed</a:t>
            </a:r>
            <a:r>
              <a:rPr spc="-45" dirty="0"/>
              <a:t> </a:t>
            </a:r>
            <a:r>
              <a:rPr dirty="0"/>
              <a:t>shared</a:t>
            </a:r>
            <a:r>
              <a:rPr spc="-40" dirty="0"/>
              <a:t> </a:t>
            </a:r>
            <a:r>
              <a:rPr dirty="0"/>
              <a:t>memory</a:t>
            </a:r>
            <a:r>
              <a:rPr spc="-45" dirty="0"/>
              <a:t> </a:t>
            </a:r>
            <a:r>
              <a:rPr spc="-10" dirty="0"/>
              <a:t>systems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547" y="499476"/>
            <a:ext cx="3917315" cy="240601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2700" marR="5080" indent="3175">
              <a:lnSpc>
                <a:spcPts val="1210"/>
              </a:lnSpc>
              <a:spcBef>
                <a:spcPts val="35"/>
              </a:spcBef>
            </a:pPr>
            <a:r>
              <a:rPr sz="900" spc="-10" dirty="0">
                <a:latin typeface="Arial"/>
                <a:cs typeface="Arial"/>
              </a:rPr>
              <a:t>Multiprocessors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relatively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easy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program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comparison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to </a:t>
            </a:r>
            <a:r>
              <a:rPr sz="900" spc="-10" dirty="0">
                <a:latin typeface="Arial"/>
                <a:cs typeface="Arial"/>
              </a:rPr>
              <a:t>multicomputers,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yet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problems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increasing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number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processors </a:t>
            </a:r>
            <a:r>
              <a:rPr sz="900" dirty="0">
                <a:latin typeface="Arial"/>
                <a:cs typeface="Arial"/>
              </a:rPr>
              <a:t>(or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cores).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spc="-30" dirty="0">
                <a:latin typeface="Arial"/>
                <a:cs typeface="Arial"/>
              </a:rPr>
              <a:t>Try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implement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shared-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memory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model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top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spc="-10" dirty="0">
                <a:latin typeface="Arial"/>
                <a:cs typeface="Arial"/>
              </a:rPr>
              <a:t> multicomputer.</a:t>
            </a:r>
            <a:endParaRPr sz="9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740"/>
              </a:spcBef>
            </a:pP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Example</a:t>
            </a:r>
            <a:r>
              <a:rPr sz="1000" spc="-3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through</a:t>
            </a:r>
            <a:r>
              <a:rPr sz="1000" spc="-30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virtual-memory</a:t>
            </a:r>
            <a:r>
              <a:rPr sz="1000" spc="-30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techniques</a:t>
            </a:r>
            <a:endParaRPr sz="1000">
              <a:latin typeface="Arial"/>
              <a:cs typeface="Arial"/>
            </a:endParaRPr>
          </a:p>
          <a:p>
            <a:pPr marL="15875" marR="5080">
              <a:lnSpc>
                <a:spcPct val="111600"/>
              </a:lnSpc>
              <a:spcBef>
                <a:spcPts val="185"/>
              </a:spcBef>
            </a:pPr>
            <a:r>
              <a:rPr sz="900" dirty="0">
                <a:latin typeface="Arial"/>
                <a:cs typeface="Arial"/>
              </a:rPr>
              <a:t>Map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main-</a:t>
            </a:r>
            <a:r>
              <a:rPr sz="900" dirty="0">
                <a:latin typeface="Arial"/>
                <a:cs typeface="Arial"/>
              </a:rPr>
              <a:t>memory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pages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(from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processors)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single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virtual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address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space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A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addresses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page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located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at </a:t>
            </a:r>
            <a:r>
              <a:rPr sz="900" dirty="0">
                <a:latin typeface="Arial"/>
                <a:cs typeface="Arial"/>
              </a:rPr>
              <a:t>processor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B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A</a:t>
            </a:r>
            <a:r>
              <a:rPr sz="900" i="1" spc="-1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traps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fetches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P</a:t>
            </a:r>
            <a:r>
              <a:rPr sz="900" i="1" spc="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B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just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would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if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4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had </a:t>
            </a:r>
            <a:r>
              <a:rPr sz="900" dirty="0">
                <a:latin typeface="Arial"/>
                <a:cs typeface="Arial"/>
              </a:rPr>
              <a:t>been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located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local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disk.</a:t>
            </a:r>
            <a:endParaRPr sz="9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81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endParaRPr sz="1000">
              <a:latin typeface="Arial"/>
              <a:cs typeface="Arial"/>
            </a:endParaRPr>
          </a:p>
          <a:p>
            <a:pPr marL="15875" marR="73660" algn="just">
              <a:lnSpc>
                <a:spcPts val="1210"/>
              </a:lnSpc>
              <a:spcBef>
                <a:spcPts val="35"/>
              </a:spcBef>
            </a:pPr>
            <a:r>
              <a:rPr sz="900" spc="-10" dirty="0">
                <a:latin typeface="Arial"/>
                <a:cs typeface="Arial"/>
              </a:rPr>
              <a:t>Performance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shared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memory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could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never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compete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of </a:t>
            </a:r>
            <a:r>
              <a:rPr sz="900" spc="-10" dirty="0">
                <a:latin typeface="Arial"/>
                <a:cs typeface="Arial"/>
              </a:rPr>
              <a:t>multiprocessors,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failed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expectations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programmers.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has </a:t>
            </a:r>
            <a:r>
              <a:rPr sz="900" dirty="0">
                <a:latin typeface="Arial"/>
                <a:cs typeface="Arial"/>
              </a:rPr>
              <a:t>been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widely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abandoned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now.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114998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3" action="ppaction://hlinksldjump"/>
              </a:rPr>
              <a:t>High-performance</a:t>
            </a:r>
            <a:r>
              <a:rPr sz="500" spc="3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4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computing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240405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simple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classification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Cluster</a:t>
            </a:r>
            <a:r>
              <a:rPr spc="-45" dirty="0"/>
              <a:t> </a:t>
            </a:r>
            <a:r>
              <a:rPr spc="-10" dirty="0"/>
              <a:t>computing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514774"/>
            <a:ext cx="3756025" cy="5575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Essentially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group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high-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end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connected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through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LAN</a:t>
            </a:r>
            <a:endParaRPr sz="10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710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Homogeneous: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OS,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near-</a:t>
            </a:r>
            <a:r>
              <a:rPr sz="900" dirty="0">
                <a:latin typeface="Arial"/>
                <a:cs typeface="Arial"/>
              </a:rPr>
              <a:t>identical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hardware</a:t>
            </a:r>
            <a:endParaRPr sz="9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Single,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tightly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coupled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managing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node(s)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89508" y="1237862"/>
            <a:ext cx="3026449" cy="1610645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114998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3" action="ppaction://hlinksldjump"/>
              </a:rPr>
              <a:t>High-performance</a:t>
            </a:r>
            <a:r>
              <a:rPr sz="500" spc="3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4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computing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197339" y="-1515"/>
            <a:ext cx="135763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From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networked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systems to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distributed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20281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200" spc="-7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versus</a:t>
            </a:r>
            <a:r>
              <a:rPr sz="1200" spc="-7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Decentralized</a:t>
            </a:r>
            <a:endParaRPr sz="1200">
              <a:latin typeface="Arial"/>
              <a:cs typeface="Arial"/>
            </a:endParaRPr>
          </a:p>
          <a:p>
            <a:pPr marL="258445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What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many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people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state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94728" y="1333041"/>
            <a:ext cx="580646" cy="330721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98688" y="792742"/>
            <a:ext cx="895637" cy="871021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017634" y="792742"/>
            <a:ext cx="895637" cy="871021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303250" y="1720908"/>
            <a:ext cx="3472179" cy="10306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94970">
              <a:lnSpc>
                <a:spcPct val="100000"/>
              </a:lnSpc>
              <a:spcBef>
                <a:spcPts val="95"/>
              </a:spcBef>
              <a:tabLst>
                <a:tab pos="1496060" algn="l"/>
                <a:tab pos="2889885" algn="l"/>
              </a:tabLst>
            </a:pPr>
            <a:r>
              <a:rPr sz="900" spc="-10" dirty="0">
                <a:latin typeface="Arial"/>
                <a:cs typeface="Arial"/>
              </a:rPr>
              <a:t>Centralized</a:t>
            </a:r>
            <a:r>
              <a:rPr sz="900" dirty="0">
                <a:latin typeface="Arial"/>
                <a:cs typeface="Arial"/>
              </a:rPr>
              <a:t>	</a:t>
            </a:r>
            <a:r>
              <a:rPr sz="900" spc="-10" dirty="0">
                <a:latin typeface="Arial"/>
                <a:cs typeface="Arial"/>
              </a:rPr>
              <a:t>Decentralized</a:t>
            </a:r>
            <a:r>
              <a:rPr sz="900" dirty="0">
                <a:latin typeface="Arial"/>
                <a:cs typeface="Arial"/>
              </a:rPr>
              <a:t>	</a:t>
            </a:r>
            <a:r>
              <a:rPr sz="900" spc="-10" dirty="0">
                <a:latin typeface="Arial"/>
                <a:cs typeface="Arial"/>
              </a:rPr>
              <a:t>Distributed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5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</a:pP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When</a:t>
            </a: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does</a:t>
            </a:r>
            <a:r>
              <a:rPr sz="10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a</a:t>
            </a: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decentralized</a:t>
            </a: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system</a:t>
            </a:r>
            <a:r>
              <a:rPr sz="10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become</a:t>
            </a: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distributed?</a:t>
            </a:r>
            <a:endParaRPr sz="1000">
              <a:latin typeface="Arial"/>
              <a:cs typeface="Arial"/>
            </a:endParaRPr>
          </a:p>
          <a:p>
            <a:pPr marL="305435" indent="-116839">
              <a:lnSpc>
                <a:spcPct val="100000"/>
              </a:lnSpc>
              <a:spcBef>
                <a:spcPts val="700"/>
              </a:spcBef>
              <a:buClr>
                <a:srgbClr val="3333B2"/>
              </a:buClr>
              <a:buFont typeface="Menlo"/>
              <a:buChar char="•"/>
              <a:tabLst>
                <a:tab pos="306070" algn="l"/>
              </a:tabLst>
            </a:pPr>
            <a:r>
              <a:rPr sz="900" dirty="0">
                <a:latin typeface="Arial"/>
                <a:cs typeface="Arial"/>
              </a:rPr>
              <a:t>Adding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1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link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between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two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decentralized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system?</a:t>
            </a:r>
            <a:endParaRPr sz="900">
              <a:latin typeface="Arial"/>
              <a:cs typeface="Arial"/>
            </a:endParaRPr>
          </a:p>
          <a:p>
            <a:pPr marL="305435" indent="-116839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306070" algn="l"/>
              </a:tabLst>
            </a:pPr>
            <a:r>
              <a:rPr sz="900" dirty="0">
                <a:latin typeface="Arial"/>
                <a:cs typeface="Arial"/>
              </a:rPr>
              <a:t>Adding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2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links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between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two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other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nodes?</a:t>
            </a:r>
            <a:endParaRPr sz="900">
              <a:latin typeface="Arial"/>
              <a:cs typeface="Arial"/>
            </a:endParaRPr>
          </a:p>
          <a:p>
            <a:pPr marL="30924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309880" algn="l"/>
              </a:tabLst>
            </a:pP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general: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adding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20" dirty="0">
                <a:latin typeface="Arial"/>
                <a:cs typeface="Arial"/>
              </a:rPr>
              <a:t> </a:t>
            </a:r>
            <a:r>
              <a:rPr sz="900" i="1" spc="165" dirty="0">
                <a:latin typeface="Arial"/>
                <a:cs typeface="Arial"/>
              </a:rPr>
              <a:t>&gt;</a:t>
            </a:r>
            <a:r>
              <a:rPr sz="900" i="1" spc="-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0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links....?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1" name="object 11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53467" y="3349927"/>
            <a:ext cx="117157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Distributed versus</a:t>
            </a:r>
            <a:r>
              <a:rPr sz="500" spc="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decentralized</a:t>
            </a:r>
            <a:r>
              <a:rPr sz="500" spc="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281413" y="-1515"/>
            <a:ext cx="127317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simple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classification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200" y="197711"/>
            <a:ext cx="3869054" cy="19151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Grid</a:t>
            </a:r>
            <a:r>
              <a:rPr sz="12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computing</a:t>
            </a:r>
            <a:endParaRPr sz="1200">
              <a:latin typeface="Arial"/>
              <a:cs typeface="Arial"/>
            </a:endParaRPr>
          </a:p>
          <a:p>
            <a:pPr marL="29845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next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step:</a:t>
            </a:r>
            <a:r>
              <a:rPr sz="1000" spc="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plenty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nodes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from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everywhere</a:t>
            </a:r>
            <a:endParaRPr sz="10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700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spc="-10" dirty="0">
                <a:latin typeface="Arial"/>
                <a:cs typeface="Arial"/>
              </a:rPr>
              <a:t>Heterogeneous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Dispersed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across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several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organizations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Can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easily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span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wide-</a:t>
            </a:r>
            <a:r>
              <a:rPr sz="900" dirty="0">
                <a:latin typeface="Arial"/>
                <a:cs typeface="Arial"/>
              </a:rPr>
              <a:t>area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network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</a:pP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Note</a:t>
            </a:r>
            <a:endParaRPr sz="1000">
              <a:latin typeface="Arial"/>
              <a:cs typeface="Arial"/>
            </a:endParaRPr>
          </a:p>
          <a:p>
            <a:pPr marL="302260" marR="17780" indent="-3810" algn="just">
              <a:lnSpc>
                <a:spcPts val="1210"/>
              </a:lnSpc>
              <a:spcBef>
                <a:spcPts val="40"/>
              </a:spcBef>
            </a:pPr>
            <a:r>
              <a:rPr sz="900" spc="-65" dirty="0">
                <a:latin typeface="Arial"/>
                <a:cs typeface="Arial"/>
              </a:rPr>
              <a:t>To</a:t>
            </a:r>
            <a:r>
              <a:rPr sz="900" dirty="0">
                <a:latin typeface="Arial"/>
                <a:cs typeface="Arial"/>
              </a:rPr>
              <a:t> allow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collaborations,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grids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generally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virtual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organizations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In </a:t>
            </a:r>
            <a:r>
              <a:rPr sz="900" dirty="0">
                <a:latin typeface="Arial"/>
                <a:cs typeface="Arial"/>
              </a:rPr>
              <a:t>essence,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grouping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users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better: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their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IDs)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allows</a:t>
            </a:r>
            <a:r>
              <a:rPr sz="900" spc="-25" dirty="0">
                <a:latin typeface="Arial"/>
                <a:cs typeface="Arial"/>
              </a:rPr>
              <a:t> for </a:t>
            </a:r>
            <a:r>
              <a:rPr sz="900" dirty="0">
                <a:latin typeface="Arial"/>
                <a:cs typeface="Arial"/>
              </a:rPr>
              <a:t>authorization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resource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allocation.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114998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3" action="ppaction://hlinksldjump"/>
              </a:rPr>
              <a:t>High-performance</a:t>
            </a:r>
            <a:r>
              <a:rPr sz="500" spc="3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4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computing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240405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simple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classification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Architecture</a:t>
            </a:r>
            <a:r>
              <a:rPr spc="-55" dirty="0"/>
              <a:t> </a:t>
            </a:r>
            <a:r>
              <a:rPr dirty="0"/>
              <a:t>for</a:t>
            </a:r>
            <a:r>
              <a:rPr spc="-50" dirty="0"/>
              <a:t> </a:t>
            </a:r>
            <a:r>
              <a:rPr dirty="0"/>
              <a:t>grid</a:t>
            </a:r>
            <a:r>
              <a:rPr spc="-50" dirty="0"/>
              <a:t> </a:t>
            </a:r>
            <a:r>
              <a:rPr spc="-10" dirty="0"/>
              <a:t>computing</a:t>
            </a:r>
          </a:p>
        </p:txBody>
      </p:sp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62524" y="1078569"/>
            <a:ext cx="1770065" cy="1145134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2037689" y="441489"/>
            <a:ext cx="2146300" cy="2370455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3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layers</a:t>
            </a:r>
            <a:endParaRPr sz="1000">
              <a:latin typeface="Arial"/>
              <a:cs typeface="Arial"/>
            </a:endParaRPr>
          </a:p>
          <a:p>
            <a:pPr marL="281940" marR="310515" indent="-114300">
              <a:lnSpc>
                <a:spcPct val="108400"/>
              </a:lnSpc>
              <a:spcBef>
                <a:spcPts val="155"/>
              </a:spcBef>
              <a:buFont typeface="Menlo"/>
              <a:buChar char="•"/>
              <a:tabLst>
                <a:tab pos="282575" algn="l"/>
              </a:tabLst>
            </a:pPr>
            <a:r>
              <a:rPr sz="800" dirty="0">
                <a:solidFill>
                  <a:srgbClr val="3333B2"/>
                </a:solidFill>
                <a:latin typeface="Arial"/>
                <a:cs typeface="Arial"/>
              </a:rPr>
              <a:t>Fabric</a:t>
            </a:r>
            <a:r>
              <a:rPr sz="800" dirty="0">
                <a:latin typeface="Arial"/>
                <a:cs typeface="Arial"/>
              </a:rPr>
              <a:t>:</a:t>
            </a:r>
            <a:r>
              <a:rPr sz="800" spc="3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Provides</a:t>
            </a:r>
            <a:r>
              <a:rPr sz="800" spc="-25" dirty="0">
                <a:latin typeface="Arial"/>
                <a:cs typeface="Arial"/>
              </a:rPr>
              <a:t> </a:t>
            </a:r>
            <a:r>
              <a:rPr sz="800" spc="-10" dirty="0">
                <a:latin typeface="Arial"/>
                <a:cs typeface="Arial"/>
              </a:rPr>
              <a:t>interfaces</a:t>
            </a:r>
            <a:r>
              <a:rPr sz="800" spc="-2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to</a:t>
            </a:r>
            <a:r>
              <a:rPr sz="800" spc="-20" dirty="0">
                <a:latin typeface="Arial"/>
                <a:cs typeface="Arial"/>
              </a:rPr>
              <a:t> </a:t>
            </a:r>
            <a:r>
              <a:rPr sz="800" spc="-10" dirty="0">
                <a:latin typeface="Arial"/>
                <a:cs typeface="Arial"/>
              </a:rPr>
              <a:t>local </a:t>
            </a:r>
            <a:r>
              <a:rPr sz="800" dirty="0">
                <a:latin typeface="Arial"/>
                <a:cs typeface="Arial"/>
              </a:rPr>
              <a:t>resources</a:t>
            </a:r>
            <a:r>
              <a:rPr sz="800" spc="-3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(for</a:t>
            </a:r>
            <a:r>
              <a:rPr sz="800" spc="-35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querying</a:t>
            </a:r>
            <a:r>
              <a:rPr sz="800" spc="-3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state</a:t>
            </a:r>
            <a:r>
              <a:rPr sz="800" spc="-30" dirty="0">
                <a:latin typeface="Arial"/>
                <a:cs typeface="Arial"/>
              </a:rPr>
              <a:t> </a:t>
            </a:r>
            <a:r>
              <a:rPr sz="800" spc="-25" dirty="0">
                <a:latin typeface="Arial"/>
                <a:cs typeface="Arial"/>
              </a:rPr>
              <a:t>and</a:t>
            </a:r>
            <a:r>
              <a:rPr sz="800" spc="-10" dirty="0">
                <a:latin typeface="Arial"/>
                <a:cs typeface="Arial"/>
              </a:rPr>
              <a:t> capabilities,</a:t>
            </a:r>
            <a:r>
              <a:rPr sz="800" spc="5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locking,</a:t>
            </a:r>
            <a:r>
              <a:rPr sz="800" spc="10" dirty="0">
                <a:latin typeface="Arial"/>
                <a:cs typeface="Arial"/>
              </a:rPr>
              <a:t> </a:t>
            </a:r>
            <a:r>
              <a:rPr sz="800" spc="-10" dirty="0">
                <a:latin typeface="Arial"/>
                <a:cs typeface="Arial"/>
              </a:rPr>
              <a:t>etc.)</a:t>
            </a:r>
            <a:endParaRPr sz="800">
              <a:latin typeface="Arial"/>
              <a:cs typeface="Arial"/>
            </a:endParaRPr>
          </a:p>
          <a:p>
            <a:pPr marL="281940" marR="17780" indent="-114300">
              <a:lnSpc>
                <a:spcPct val="108400"/>
              </a:lnSpc>
              <a:spcBef>
                <a:spcPts val="300"/>
              </a:spcBef>
              <a:buFont typeface="Menlo"/>
              <a:buChar char="•"/>
              <a:tabLst>
                <a:tab pos="282575" algn="l"/>
              </a:tabLst>
            </a:pPr>
            <a:r>
              <a:rPr sz="800" dirty="0">
                <a:solidFill>
                  <a:srgbClr val="3333B2"/>
                </a:solidFill>
                <a:latin typeface="Arial"/>
                <a:cs typeface="Arial"/>
              </a:rPr>
              <a:t>Connectivity</a:t>
            </a:r>
            <a:r>
              <a:rPr sz="800" dirty="0">
                <a:latin typeface="Arial"/>
                <a:cs typeface="Arial"/>
              </a:rPr>
              <a:t>: </a:t>
            </a:r>
            <a:r>
              <a:rPr sz="800" spc="-10" dirty="0">
                <a:latin typeface="Arial"/>
                <a:cs typeface="Arial"/>
              </a:rPr>
              <a:t>Communication/transaction </a:t>
            </a:r>
            <a:r>
              <a:rPr sz="800" dirty="0">
                <a:latin typeface="Arial"/>
                <a:cs typeface="Arial"/>
              </a:rPr>
              <a:t>protocols,</a:t>
            </a:r>
            <a:r>
              <a:rPr sz="800" spc="-4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e.g.,</a:t>
            </a:r>
            <a:r>
              <a:rPr sz="800" spc="-4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for</a:t>
            </a:r>
            <a:r>
              <a:rPr sz="800" spc="-4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moving</a:t>
            </a:r>
            <a:r>
              <a:rPr sz="800" spc="-4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data</a:t>
            </a:r>
            <a:r>
              <a:rPr sz="800" spc="-40" dirty="0">
                <a:latin typeface="Arial"/>
                <a:cs typeface="Arial"/>
              </a:rPr>
              <a:t> </a:t>
            </a:r>
            <a:r>
              <a:rPr sz="800" spc="-10" dirty="0">
                <a:latin typeface="Arial"/>
                <a:cs typeface="Arial"/>
              </a:rPr>
              <a:t>between </a:t>
            </a:r>
            <a:r>
              <a:rPr sz="800" dirty="0">
                <a:latin typeface="Arial"/>
                <a:cs typeface="Arial"/>
              </a:rPr>
              <a:t>resources.</a:t>
            </a:r>
            <a:r>
              <a:rPr sz="800" spc="1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Also</a:t>
            </a:r>
            <a:r>
              <a:rPr sz="800" spc="-4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various</a:t>
            </a:r>
            <a:r>
              <a:rPr sz="800" spc="-35" dirty="0">
                <a:latin typeface="Arial"/>
                <a:cs typeface="Arial"/>
              </a:rPr>
              <a:t> </a:t>
            </a:r>
            <a:r>
              <a:rPr sz="800" spc="-10" dirty="0">
                <a:latin typeface="Arial"/>
                <a:cs typeface="Arial"/>
              </a:rPr>
              <a:t>authentication protocols.</a:t>
            </a:r>
            <a:endParaRPr sz="800">
              <a:latin typeface="Arial"/>
              <a:cs typeface="Arial"/>
            </a:endParaRPr>
          </a:p>
          <a:p>
            <a:pPr marL="281940" marR="118110" indent="-114300" algn="just">
              <a:lnSpc>
                <a:spcPct val="108400"/>
              </a:lnSpc>
              <a:spcBef>
                <a:spcPts val="300"/>
              </a:spcBef>
              <a:buFont typeface="Menlo"/>
              <a:buChar char="•"/>
              <a:tabLst>
                <a:tab pos="282575" algn="l"/>
              </a:tabLst>
            </a:pPr>
            <a:r>
              <a:rPr sz="800" dirty="0">
                <a:solidFill>
                  <a:srgbClr val="3333B2"/>
                </a:solidFill>
                <a:latin typeface="Arial"/>
                <a:cs typeface="Arial"/>
              </a:rPr>
              <a:t>Resource</a:t>
            </a:r>
            <a:r>
              <a:rPr sz="800" dirty="0">
                <a:latin typeface="Arial"/>
                <a:cs typeface="Arial"/>
              </a:rPr>
              <a:t>:</a:t>
            </a:r>
            <a:r>
              <a:rPr sz="800" spc="2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Manages</a:t>
            </a:r>
            <a:r>
              <a:rPr sz="800" spc="-3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a</a:t>
            </a:r>
            <a:r>
              <a:rPr sz="800" spc="-25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single</a:t>
            </a:r>
            <a:r>
              <a:rPr sz="800" spc="-25" dirty="0">
                <a:latin typeface="Arial"/>
                <a:cs typeface="Arial"/>
              </a:rPr>
              <a:t> </a:t>
            </a:r>
            <a:r>
              <a:rPr sz="800" spc="-10" dirty="0">
                <a:latin typeface="Arial"/>
                <a:cs typeface="Arial"/>
              </a:rPr>
              <a:t>resource, </a:t>
            </a:r>
            <a:r>
              <a:rPr sz="800" dirty="0">
                <a:latin typeface="Arial"/>
                <a:cs typeface="Arial"/>
              </a:rPr>
              <a:t>such</a:t>
            </a:r>
            <a:r>
              <a:rPr sz="800" spc="-25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as</a:t>
            </a:r>
            <a:r>
              <a:rPr sz="800" spc="-25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creating</a:t>
            </a:r>
            <a:r>
              <a:rPr sz="800" spc="-25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processes</a:t>
            </a:r>
            <a:r>
              <a:rPr sz="800" spc="-25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or</a:t>
            </a:r>
            <a:r>
              <a:rPr sz="800" spc="-25" dirty="0">
                <a:latin typeface="Arial"/>
                <a:cs typeface="Arial"/>
              </a:rPr>
              <a:t> </a:t>
            </a:r>
            <a:r>
              <a:rPr sz="800" spc="-10" dirty="0">
                <a:latin typeface="Arial"/>
                <a:cs typeface="Arial"/>
              </a:rPr>
              <a:t>reading data.</a:t>
            </a:r>
            <a:endParaRPr sz="800">
              <a:latin typeface="Arial"/>
              <a:cs typeface="Arial"/>
            </a:endParaRPr>
          </a:p>
          <a:p>
            <a:pPr marL="281940" marR="154305" indent="-114300">
              <a:lnSpc>
                <a:spcPct val="108400"/>
              </a:lnSpc>
              <a:spcBef>
                <a:spcPts val="300"/>
              </a:spcBef>
              <a:buFont typeface="Menlo"/>
              <a:buChar char="•"/>
              <a:tabLst>
                <a:tab pos="282575" algn="l"/>
              </a:tabLst>
            </a:pPr>
            <a:r>
              <a:rPr sz="800" dirty="0">
                <a:solidFill>
                  <a:srgbClr val="3333B2"/>
                </a:solidFill>
                <a:latin typeface="Arial"/>
                <a:cs typeface="Arial"/>
              </a:rPr>
              <a:t>Collective</a:t>
            </a:r>
            <a:r>
              <a:rPr sz="800" dirty="0">
                <a:latin typeface="Arial"/>
                <a:cs typeface="Arial"/>
              </a:rPr>
              <a:t>:</a:t>
            </a:r>
            <a:r>
              <a:rPr sz="800" spc="15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Handles</a:t>
            </a:r>
            <a:r>
              <a:rPr sz="800" spc="-35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access</a:t>
            </a:r>
            <a:r>
              <a:rPr sz="800" spc="-35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to</a:t>
            </a:r>
            <a:r>
              <a:rPr sz="800" spc="-30" dirty="0">
                <a:latin typeface="Arial"/>
                <a:cs typeface="Arial"/>
              </a:rPr>
              <a:t> </a:t>
            </a:r>
            <a:r>
              <a:rPr sz="800" spc="-10" dirty="0">
                <a:latin typeface="Arial"/>
                <a:cs typeface="Arial"/>
              </a:rPr>
              <a:t>multiple </a:t>
            </a:r>
            <a:r>
              <a:rPr sz="800" dirty="0">
                <a:latin typeface="Arial"/>
                <a:cs typeface="Arial"/>
              </a:rPr>
              <a:t>resources:</a:t>
            </a:r>
            <a:r>
              <a:rPr sz="800" spc="10" dirty="0">
                <a:latin typeface="Arial"/>
                <a:cs typeface="Arial"/>
              </a:rPr>
              <a:t> </a:t>
            </a:r>
            <a:r>
              <a:rPr sz="800" spc="-10" dirty="0">
                <a:latin typeface="Arial"/>
                <a:cs typeface="Arial"/>
              </a:rPr>
              <a:t>discovery,</a:t>
            </a:r>
            <a:r>
              <a:rPr sz="800" spc="-35" dirty="0">
                <a:latin typeface="Arial"/>
                <a:cs typeface="Arial"/>
              </a:rPr>
              <a:t> </a:t>
            </a:r>
            <a:r>
              <a:rPr sz="800" spc="-10" dirty="0">
                <a:latin typeface="Arial"/>
                <a:cs typeface="Arial"/>
              </a:rPr>
              <a:t>scheduling, replication.</a:t>
            </a:r>
            <a:endParaRPr sz="800">
              <a:latin typeface="Arial"/>
              <a:cs typeface="Arial"/>
            </a:endParaRPr>
          </a:p>
          <a:p>
            <a:pPr marL="281940" marR="229870" indent="-114300">
              <a:lnSpc>
                <a:spcPct val="108400"/>
              </a:lnSpc>
              <a:spcBef>
                <a:spcPts val="300"/>
              </a:spcBef>
              <a:buFont typeface="Menlo"/>
              <a:buChar char="•"/>
              <a:tabLst>
                <a:tab pos="282575" algn="l"/>
              </a:tabLst>
            </a:pPr>
            <a:r>
              <a:rPr sz="800" dirty="0">
                <a:solidFill>
                  <a:srgbClr val="3333B2"/>
                </a:solidFill>
                <a:latin typeface="Arial"/>
                <a:cs typeface="Arial"/>
              </a:rPr>
              <a:t>Application</a:t>
            </a:r>
            <a:r>
              <a:rPr sz="800" dirty="0">
                <a:latin typeface="Arial"/>
                <a:cs typeface="Arial"/>
              </a:rPr>
              <a:t>:</a:t>
            </a:r>
            <a:r>
              <a:rPr sz="800" spc="1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Contains</a:t>
            </a:r>
            <a:r>
              <a:rPr sz="800" spc="-35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actual</a:t>
            </a:r>
            <a:r>
              <a:rPr sz="800" spc="-30" dirty="0">
                <a:latin typeface="Arial"/>
                <a:cs typeface="Arial"/>
              </a:rPr>
              <a:t> </a:t>
            </a:r>
            <a:r>
              <a:rPr sz="800" spc="-20" dirty="0">
                <a:latin typeface="Arial"/>
                <a:cs typeface="Arial"/>
              </a:rPr>
              <a:t>grid </a:t>
            </a:r>
            <a:r>
              <a:rPr sz="800" dirty="0">
                <a:latin typeface="Arial"/>
                <a:cs typeface="Arial"/>
              </a:rPr>
              <a:t>applications</a:t>
            </a:r>
            <a:r>
              <a:rPr sz="800" spc="-25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in</a:t>
            </a:r>
            <a:r>
              <a:rPr sz="800" spc="-25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a</a:t>
            </a:r>
            <a:r>
              <a:rPr sz="800" spc="-25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single</a:t>
            </a:r>
            <a:r>
              <a:rPr sz="800" spc="-20" dirty="0">
                <a:latin typeface="Arial"/>
                <a:cs typeface="Arial"/>
              </a:rPr>
              <a:t> </a:t>
            </a:r>
            <a:r>
              <a:rPr sz="800" spc="-10" dirty="0">
                <a:latin typeface="Arial"/>
                <a:cs typeface="Arial"/>
              </a:rPr>
              <a:t>organization.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114998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3" action="ppaction://hlinksldjump"/>
              </a:rPr>
              <a:t>High-performance</a:t>
            </a:r>
            <a:r>
              <a:rPr sz="500" spc="3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4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computing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240405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simple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classification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Integrating</a:t>
            </a:r>
            <a:r>
              <a:rPr spc="15" dirty="0"/>
              <a:t> </a:t>
            </a:r>
            <a:r>
              <a:rPr spc="-10" dirty="0"/>
              <a:t>applications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547" y="499476"/>
            <a:ext cx="3806190" cy="196913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Situation</a:t>
            </a:r>
            <a:endParaRPr sz="1000">
              <a:latin typeface="Arial"/>
              <a:cs typeface="Arial"/>
            </a:endParaRPr>
          </a:p>
          <a:p>
            <a:pPr marL="15875" marR="50165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Organizations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confronted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many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networked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applications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achieving interoperability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was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painful.</a:t>
            </a:r>
            <a:endParaRPr sz="9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75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approach</a:t>
            </a:r>
            <a:endParaRPr sz="1000">
              <a:latin typeface="Arial"/>
              <a:cs typeface="Arial"/>
            </a:endParaRPr>
          </a:p>
          <a:p>
            <a:pPr marL="12700" marR="7620">
              <a:lnSpc>
                <a:spcPct val="111600"/>
              </a:lnSpc>
              <a:spcBef>
                <a:spcPts val="170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networked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application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runs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server</a:t>
            </a:r>
            <a:r>
              <a:rPr sz="9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making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services available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remote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clients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Simple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integration: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combine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for </a:t>
            </a:r>
            <a:r>
              <a:rPr sz="900" spc="-10" dirty="0">
                <a:latin typeface="Arial"/>
                <a:cs typeface="Arial"/>
              </a:rPr>
              <a:t>(different)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applications;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send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off;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collect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responses,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present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 coherent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result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user.</a:t>
            </a:r>
            <a:endParaRPr sz="9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81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Next</a:t>
            </a:r>
            <a:r>
              <a:rPr sz="1000" spc="-6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step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ct val="111600"/>
              </a:lnSpc>
              <a:spcBef>
                <a:spcPts val="170"/>
              </a:spcBef>
            </a:pPr>
            <a:r>
              <a:rPr sz="900" dirty="0">
                <a:latin typeface="Arial"/>
                <a:cs typeface="Arial"/>
              </a:rPr>
              <a:t>Allow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direct </a:t>
            </a:r>
            <a:r>
              <a:rPr sz="900" spc="-10" dirty="0">
                <a:latin typeface="Arial"/>
                <a:cs typeface="Arial"/>
              </a:rPr>
              <a:t>application-to-</a:t>
            </a:r>
            <a:r>
              <a:rPr sz="900" dirty="0">
                <a:latin typeface="Arial"/>
                <a:cs typeface="Arial"/>
              </a:rPr>
              <a:t>application </a:t>
            </a:r>
            <a:r>
              <a:rPr sz="900" spc="-10" dirty="0">
                <a:latin typeface="Arial"/>
                <a:cs typeface="Arial"/>
              </a:rPr>
              <a:t>communication,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leading to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Enterprise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Application</a:t>
            </a:r>
            <a:r>
              <a:rPr sz="900" spc="-5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Integration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90741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sz="500" spc="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information</a:t>
            </a:r>
            <a:r>
              <a:rPr sz="500" spc="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281413" y="-1515"/>
            <a:ext cx="127317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simple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classification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26976"/>
            <a:ext cx="2404110" cy="489584"/>
          </a:xfrm>
          <a:prstGeom prst="rect">
            <a:avLst/>
          </a:prstGeom>
        </p:spPr>
        <p:txBody>
          <a:bodyPr vert="horz" wrap="square" lIns="0" tIns="825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50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Example</a:t>
            </a:r>
            <a:r>
              <a:rPr sz="12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EAI:</a:t>
            </a:r>
            <a:r>
              <a:rPr sz="12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(nested)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transactions</a:t>
            </a:r>
            <a:endParaRPr sz="1200">
              <a:latin typeface="Arial"/>
              <a:cs typeface="Arial"/>
            </a:endParaRPr>
          </a:p>
          <a:p>
            <a:pPr marL="260350">
              <a:lnSpc>
                <a:spcPct val="100000"/>
              </a:lnSpc>
              <a:spcBef>
                <a:spcPts val="459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Transaction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983132" y="960564"/>
            <a:ext cx="30480" cy="0"/>
          </a:xfrm>
          <a:custGeom>
            <a:avLst/>
            <a:gdLst/>
            <a:ahLst/>
            <a:cxnLst/>
            <a:rect l="l" t="t" r="r" b="b"/>
            <a:pathLst>
              <a:path w="30480">
                <a:moveTo>
                  <a:pt x="0" y="0"/>
                </a:moveTo>
                <a:lnTo>
                  <a:pt x="3036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78281" y="1111072"/>
            <a:ext cx="30480" cy="0"/>
          </a:xfrm>
          <a:custGeom>
            <a:avLst/>
            <a:gdLst/>
            <a:ahLst/>
            <a:cxnLst/>
            <a:rect l="l" t="t" r="r" b="b"/>
            <a:pathLst>
              <a:path w="30480">
                <a:moveTo>
                  <a:pt x="0" y="0"/>
                </a:moveTo>
                <a:lnTo>
                  <a:pt x="3036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020089" y="1261567"/>
            <a:ext cx="30480" cy="0"/>
          </a:xfrm>
          <a:custGeom>
            <a:avLst/>
            <a:gdLst/>
            <a:ahLst/>
            <a:cxnLst/>
            <a:rect l="l" t="t" r="r" b="b"/>
            <a:pathLst>
              <a:path w="30480">
                <a:moveTo>
                  <a:pt x="0" y="0"/>
                </a:moveTo>
                <a:lnTo>
                  <a:pt x="3036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573303" y="691807"/>
          <a:ext cx="3456304" cy="9156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833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29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684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b="1" spc="-10" dirty="0">
                          <a:latin typeface="Arial"/>
                          <a:cs typeface="Arial"/>
                        </a:rPr>
                        <a:t>Primitive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b="1" spc="-10" dirty="0">
                          <a:latin typeface="Arial"/>
                          <a:cs typeface="Arial"/>
                        </a:rPr>
                        <a:t>Description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84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BEGIN</a:t>
                      </a:r>
                      <a:r>
                        <a:rPr sz="800" i="1" spc="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i="1" spc="-10" dirty="0">
                          <a:latin typeface="Arial"/>
                          <a:cs typeface="Arial"/>
                        </a:rPr>
                        <a:t>TRANSACTION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Mark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start</a:t>
                      </a:r>
                      <a:r>
                        <a:rPr sz="8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transaction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952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04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END</a:t>
                      </a:r>
                      <a:r>
                        <a:rPr sz="800" i="1" spc="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i="1" spc="-10" dirty="0">
                          <a:latin typeface="Arial"/>
                          <a:cs typeface="Arial"/>
                        </a:rPr>
                        <a:t>TRANSACTION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spc="-10" dirty="0">
                          <a:latin typeface="Arial"/>
                          <a:cs typeface="Arial"/>
                        </a:rPr>
                        <a:t>Terminate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transaction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try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commit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04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ABORT</a:t>
                      </a:r>
                      <a:r>
                        <a:rPr sz="800" i="1" spc="114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i="1" spc="-10" dirty="0">
                          <a:latin typeface="Arial"/>
                          <a:cs typeface="Arial"/>
                        </a:rPr>
                        <a:t>TRANSACTION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Kill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transaction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restore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old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values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04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i="1" spc="-20" dirty="0">
                          <a:latin typeface="Arial"/>
                          <a:cs typeface="Arial"/>
                        </a:rPr>
                        <a:t>READ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Read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data</a:t>
                      </a:r>
                      <a:r>
                        <a:rPr sz="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from</a:t>
                      </a:r>
                      <a:r>
                        <a:rPr sz="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file,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table,</a:t>
                      </a:r>
                      <a:r>
                        <a:rPr sz="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or</a:t>
                      </a:r>
                      <a:r>
                        <a:rPr sz="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otherwise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4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WRITE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Write</a:t>
                      </a:r>
                      <a:r>
                        <a:rPr sz="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data</a:t>
                      </a:r>
                      <a:r>
                        <a:rPr sz="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file,</a:t>
                      </a:r>
                      <a:r>
                        <a:rPr sz="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table,</a:t>
                      </a:r>
                      <a:r>
                        <a:rPr sz="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or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otherwise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12269" y="2096020"/>
            <a:ext cx="1246333" cy="1000658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334594" y="1828856"/>
            <a:ext cx="3917315" cy="8007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Issue:</a:t>
            </a:r>
            <a:r>
              <a:rPr sz="1000" spc="7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all-or-nothing</a:t>
            </a:r>
            <a:endParaRPr sz="1000">
              <a:latin typeface="Arial"/>
              <a:cs typeface="Arial"/>
            </a:endParaRPr>
          </a:p>
          <a:p>
            <a:pPr marL="1694180" indent="-114300">
              <a:lnSpc>
                <a:spcPct val="100000"/>
              </a:lnSpc>
              <a:spcBef>
                <a:spcPts val="819"/>
              </a:spcBef>
              <a:buFont typeface="Menlo"/>
              <a:buChar char="•"/>
              <a:tabLst>
                <a:tab pos="1694814" algn="l"/>
              </a:tabLst>
            </a:pPr>
            <a:r>
              <a:rPr sz="800" dirty="0">
                <a:solidFill>
                  <a:srgbClr val="3333B2"/>
                </a:solidFill>
                <a:latin typeface="Arial"/>
                <a:cs typeface="Arial"/>
              </a:rPr>
              <a:t>Atomic</a:t>
            </a:r>
            <a:r>
              <a:rPr sz="800" dirty="0">
                <a:latin typeface="Arial"/>
                <a:cs typeface="Arial"/>
              </a:rPr>
              <a:t>:</a:t>
            </a:r>
            <a:r>
              <a:rPr sz="800" spc="45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happens</a:t>
            </a:r>
            <a:r>
              <a:rPr sz="800" spc="-5" dirty="0">
                <a:latin typeface="Arial"/>
                <a:cs typeface="Arial"/>
              </a:rPr>
              <a:t> </a:t>
            </a:r>
            <a:r>
              <a:rPr sz="800" spc="-10" dirty="0">
                <a:latin typeface="Arial"/>
                <a:cs typeface="Arial"/>
              </a:rPr>
              <a:t>indivisibly</a:t>
            </a:r>
            <a:r>
              <a:rPr sz="800" spc="-5" dirty="0">
                <a:latin typeface="Arial"/>
                <a:cs typeface="Arial"/>
              </a:rPr>
              <a:t> </a:t>
            </a:r>
            <a:r>
              <a:rPr sz="800" spc="-10" dirty="0">
                <a:latin typeface="Arial"/>
                <a:cs typeface="Arial"/>
              </a:rPr>
              <a:t>(seemingly)</a:t>
            </a:r>
            <a:endParaRPr sz="800">
              <a:latin typeface="Arial"/>
              <a:cs typeface="Arial"/>
            </a:endParaRPr>
          </a:p>
          <a:p>
            <a:pPr marL="1694180" indent="-114300">
              <a:lnSpc>
                <a:spcPct val="100000"/>
              </a:lnSpc>
              <a:spcBef>
                <a:spcPts val="85"/>
              </a:spcBef>
              <a:buFont typeface="Menlo"/>
              <a:buChar char="•"/>
              <a:tabLst>
                <a:tab pos="1694814" algn="l"/>
              </a:tabLst>
            </a:pPr>
            <a:r>
              <a:rPr sz="800" dirty="0">
                <a:solidFill>
                  <a:srgbClr val="3333B2"/>
                </a:solidFill>
                <a:latin typeface="Arial"/>
                <a:cs typeface="Arial"/>
              </a:rPr>
              <a:t>Consistent</a:t>
            </a:r>
            <a:r>
              <a:rPr sz="800" dirty="0">
                <a:latin typeface="Arial"/>
                <a:cs typeface="Arial"/>
              </a:rPr>
              <a:t>:</a:t>
            </a:r>
            <a:r>
              <a:rPr sz="800" spc="2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does</a:t>
            </a:r>
            <a:r>
              <a:rPr sz="800" spc="-3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not</a:t>
            </a:r>
            <a:r>
              <a:rPr sz="800" spc="-25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violate</a:t>
            </a:r>
            <a:r>
              <a:rPr sz="800" spc="-25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system</a:t>
            </a:r>
            <a:r>
              <a:rPr sz="800" spc="-30" dirty="0">
                <a:latin typeface="Arial"/>
                <a:cs typeface="Arial"/>
              </a:rPr>
              <a:t> </a:t>
            </a:r>
            <a:r>
              <a:rPr sz="800" spc="-10" dirty="0">
                <a:latin typeface="Arial"/>
                <a:cs typeface="Arial"/>
              </a:rPr>
              <a:t>invariants</a:t>
            </a:r>
            <a:endParaRPr sz="800">
              <a:latin typeface="Arial"/>
              <a:cs typeface="Arial"/>
            </a:endParaRPr>
          </a:p>
          <a:p>
            <a:pPr marL="1694180" indent="-114300">
              <a:lnSpc>
                <a:spcPct val="100000"/>
              </a:lnSpc>
              <a:spcBef>
                <a:spcPts val="80"/>
              </a:spcBef>
              <a:buFont typeface="Menlo"/>
              <a:buChar char="•"/>
              <a:tabLst>
                <a:tab pos="1694814" algn="l"/>
              </a:tabLst>
            </a:pPr>
            <a:r>
              <a:rPr sz="800" dirty="0">
                <a:solidFill>
                  <a:srgbClr val="3333B2"/>
                </a:solidFill>
                <a:latin typeface="Arial"/>
                <a:cs typeface="Arial"/>
              </a:rPr>
              <a:t>Isolated</a:t>
            </a:r>
            <a:r>
              <a:rPr sz="800" dirty="0">
                <a:latin typeface="Arial"/>
                <a:cs typeface="Arial"/>
              </a:rPr>
              <a:t>:</a:t>
            </a:r>
            <a:r>
              <a:rPr sz="800" spc="2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not</a:t>
            </a:r>
            <a:r>
              <a:rPr sz="800" spc="-3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mutual</a:t>
            </a:r>
            <a:r>
              <a:rPr sz="800" spc="-30" dirty="0">
                <a:latin typeface="Arial"/>
                <a:cs typeface="Arial"/>
              </a:rPr>
              <a:t> </a:t>
            </a:r>
            <a:r>
              <a:rPr sz="800" spc="-10" dirty="0">
                <a:latin typeface="Arial"/>
                <a:cs typeface="Arial"/>
              </a:rPr>
              <a:t>interference</a:t>
            </a:r>
            <a:endParaRPr sz="800">
              <a:latin typeface="Arial"/>
              <a:cs typeface="Arial"/>
            </a:endParaRPr>
          </a:p>
          <a:p>
            <a:pPr marL="1694180" indent="-114300">
              <a:lnSpc>
                <a:spcPct val="100000"/>
              </a:lnSpc>
              <a:spcBef>
                <a:spcPts val="80"/>
              </a:spcBef>
              <a:buFont typeface="Menlo"/>
              <a:buChar char="•"/>
              <a:tabLst>
                <a:tab pos="1694814" algn="l"/>
              </a:tabLst>
            </a:pPr>
            <a:r>
              <a:rPr sz="800" dirty="0">
                <a:solidFill>
                  <a:srgbClr val="3333B2"/>
                </a:solidFill>
                <a:latin typeface="Arial"/>
                <a:cs typeface="Arial"/>
              </a:rPr>
              <a:t>Durable</a:t>
            </a:r>
            <a:r>
              <a:rPr sz="800" dirty="0">
                <a:latin typeface="Arial"/>
                <a:cs typeface="Arial"/>
              </a:rPr>
              <a:t>:</a:t>
            </a:r>
            <a:r>
              <a:rPr sz="800" spc="1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commit</a:t>
            </a:r>
            <a:r>
              <a:rPr sz="800" spc="-35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means</a:t>
            </a:r>
            <a:r>
              <a:rPr sz="800" spc="-3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changes</a:t>
            </a:r>
            <a:r>
              <a:rPr sz="800" spc="-35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are</a:t>
            </a:r>
            <a:r>
              <a:rPr sz="800" spc="-35" dirty="0">
                <a:latin typeface="Arial"/>
                <a:cs typeface="Arial"/>
              </a:rPr>
              <a:t> </a:t>
            </a:r>
            <a:r>
              <a:rPr sz="800" spc="-10" dirty="0">
                <a:latin typeface="Arial"/>
                <a:cs typeface="Arial"/>
              </a:rPr>
              <a:t>permanent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3" name="object 13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53467" y="3349927"/>
            <a:ext cx="90741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Distributed</a:t>
            </a:r>
            <a:r>
              <a:rPr sz="500" spc="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information</a:t>
            </a:r>
            <a:r>
              <a:rPr sz="500" spc="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281413" y="-1515"/>
            <a:ext cx="127317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simple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classification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54571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TPM: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20" dirty="0">
                <a:solidFill>
                  <a:srgbClr val="3333B2"/>
                </a:solidFill>
                <a:latin typeface="Arial"/>
                <a:cs typeface="Arial"/>
              </a:rPr>
              <a:t>Transaction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Processing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Monitor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64807" y="560420"/>
            <a:ext cx="3473470" cy="152372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43763" y="2177603"/>
            <a:ext cx="3921125" cy="4965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2700" marR="5080" indent="3175">
              <a:lnSpc>
                <a:spcPts val="1210"/>
              </a:lnSpc>
              <a:spcBef>
                <a:spcPts val="35"/>
              </a:spcBef>
            </a:pPr>
            <a:r>
              <a:rPr sz="900" spc="-10" dirty="0">
                <a:latin typeface="Arial"/>
                <a:cs typeface="Arial"/>
              </a:rPr>
              <a:t>Often,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data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involved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transaction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distributed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across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several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servers.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TP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Monitor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responsible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coordinating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execution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transaction.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90741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Distributed</a:t>
            </a:r>
            <a:r>
              <a:rPr sz="500" spc="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information</a:t>
            </a:r>
            <a:r>
              <a:rPr sz="500" spc="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281413" y="-1515"/>
            <a:ext cx="127317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simple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classification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37922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Middleware</a:t>
            </a:r>
            <a:r>
              <a:rPr sz="12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sz="12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EAI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71637" y="560414"/>
            <a:ext cx="2662212" cy="1433941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47294" y="2098057"/>
            <a:ext cx="3912870" cy="10674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Middleware</a:t>
            </a:r>
            <a:r>
              <a:rPr sz="10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offers</a:t>
            </a:r>
            <a:r>
              <a:rPr sz="10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communication</a:t>
            </a:r>
            <a:r>
              <a:rPr sz="10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facilities</a:t>
            </a:r>
            <a:r>
              <a:rPr sz="10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sz="10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integration</a:t>
            </a:r>
            <a:endParaRPr sz="1000">
              <a:latin typeface="Arial"/>
              <a:cs typeface="Arial"/>
            </a:endParaRPr>
          </a:p>
          <a:p>
            <a:pPr marL="246379" marR="5080" indent="-234315">
              <a:lnSpc>
                <a:spcPct val="111600"/>
              </a:lnSpc>
              <a:spcBef>
                <a:spcPts val="585"/>
              </a:spcBef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Remote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Procedure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Call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(RPC):</a:t>
            </a:r>
            <a:r>
              <a:rPr sz="900" spc="19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through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local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procedure </a:t>
            </a:r>
            <a:r>
              <a:rPr sz="900" dirty="0">
                <a:latin typeface="Arial"/>
                <a:cs typeface="Arial"/>
              </a:rPr>
              <a:t>call,</a:t>
            </a:r>
            <a:r>
              <a:rPr sz="900" spc="-20" dirty="0">
                <a:latin typeface="Arial"/>
                <a:cs typeface="Arial"/>
              </a:rPr>
              <a:t> packaged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0" dirty="0">
                <a:latin typeface="Arial"/>
                <a:cs typeface="Arial"/>
              </a:rPr>
              <a:t> message,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processed,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responded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through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message,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and </a:t>
            </a:r>
            <a:r>
              <a:rPr sz="900" dirty="0">
                <a:latin typeface="Arial"/>
                <a:cs typeface="Arial"/>
              </a:rPr>
              <a:t>result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returned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return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call.</a:t>
            </a:r>
            <a:endParaRPr sz="900">
              <a:latin typeface="Arial"/>
              <a:cs typeface="Arial"/>
            </a:endParaRPr>
          </a:p>
          <a:p>
            <a:pPr marL="246379" marR="27305" indent="-234315">
              <a:lnSpc>
                <a:spcPct val="111600"/>
              </a:lnSpc>
              <a:spcBef>
                <a:spcPts val="395"/>
              </a:spcBef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Message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Oriented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Middleware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(MOM):</a:t>
            </a:r>
            <a:r>
              <a:rPr sz="900" spc="2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Messages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logical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contact </a:t>
            </a:r>
            <a:r>
              <a:rPr sz="900" dirty="0">
                <a:latin typeface="Arial"/>
                <a:cs typeface="Arial"/>
              </a:rPr>
              <a:t>point</a:t>
            </a:r>
            <a:r>
              <a:rPr sz="900" spc="-10" dirty="0">
                <a:latin typeface="Arial"/>
                <a:cs typeface="Arial"/>
              </a:rPr>
              <a:t> (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published</a:t>
            </a:r>
            <a:r>
              <a:rPr sz="900" spc="-10" dirty="0">
                <a:latin typeface="Arial"/>
                <a:cs typeface="Arial"/>
              </a:rPr>
              <a:t>),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forwarded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subscribed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applications.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90741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Distributed</a:t>
            </a:r>
            <a:r>
              <a:rPr sz="500" spc="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information</a:t>
            </a:r>
            <a:r>
              <a:rPr sz="500" spc="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281413" y="-1515"/>
            <a:ext cx="127317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simple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classification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2600" y="197711"/>
            <a:ext cx="4216400" cy="23495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How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integrate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applications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500">
              <a:latin typeface="Arial"/>
              <a:cs typeface="Arial"/>
            </a:endParaRPr>
          </a:p>
          <a:p>
            <a:pPr marL="276860">
              <a:lnSpc>
                <a:spcPct val="100000"/>
              </a:lnSpc>
              <a:spcBef>
                <a:spcPts val="1020"/>
              </a:spcBef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File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transfer:</a:t>
            </a:r>
            <a:r>
              <a:rPr sz="900" spc="19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Technically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simple,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flexible:</a:t>
            </a:r>
            <a:endParaRPr sz="900">
              <a:latin typeface="Arial"/>
              <a:cs typeface="Arial"/>
            </a:endParaRPr>
          </a:p>
          <a:p>
            <a:pPr marL="763905" indent="-120650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764540" algn="l"/>
              </a:tabLst>
            </a:pPr>
            <a:r>
              <a:rPr sz="900" dirty="0">
                <a:latin typeface="Arial"/>
                <a:cs typeface="Arial"/>
              </a:rPr>
              <a:t>Figure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out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format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layout</a:t>
            </a:r>
            <a:endParaRPr sz="900">
              <a:latin typeface="Arial"/>
              <a:cs typeface="Arial"/>
            </a:endParaRPr>
          </a:p>
          <a:p>
            <a:pPr marL="763905" indent="-120650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Menlo"/>
              <a:buChar char="•"/>
              <a:tabLst>
                <a:tab pos="764540" algn="l"/>
              </a:tabLst>
            </a:pPr>
            <a:r>
              <a:rPr sz="900" dirty="0">
                <a:latin typeface="Arial"/>
                <a:cs typeface="Arial"/>
              </a:rPr>
              <a:t>Figure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out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file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management</a:t>
            </a:r>
            <a:endParaRPr sz="900">
              <a:latin typeface="Arial"/>
              <a:cs typeface="Arial"/>
            </a:endParaRPr>
          </a:p>
          <a:p>
            <a:pPr marL="763905" indent="-120650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Menlo"/>
              <a:buChar char="•"/>
              <a:tabLst>
                <a:tab pos="764540" algn="l"/>
              </a:tabLst>
            </a:pPr>
            <a:r>
              <a:rPr sz="900" dirty="0">
                <a:latin typeface="Arial"/>
                <a:cs typeface="Arial"/>
              </a:rPr>
              <a:t>Update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propagation,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update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notifications.</a:t>
            </a:r>
            <a:endParaRPr sz="900">
              <a:latin typeface="Arial"/>
              <a:cs typeface="Arial"/>
            </a:endParaRPr>
          </a:p>
          <a:p>
            <a:pPr marL="511175" marR="43180" indent="-234315">
              <a:lnSpc>
                <a:spcPct val="111600"/>
              </a:lnSpc>
              <a:spcBef>
                <a:spcPts val="400"/>
              </a:spcBef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Shared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database:</a:t>
            </a:r>
            <a:r>
              <a:rPr sz="900" spc="19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Much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flexible,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still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requires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common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scheme </a:t>
            </a:r>
            <a:r>
              <a:rPr sz="900" dirty="0">
                <a:latin typeface="Arial"/>
                <a:cs typeface="Arial"/>
              </a:rPr>
              <a:t>next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risk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bottleneck.</a:t>
            </a:r>
            <a:endParaRPr sz="900">
              <a:latin typeface="Arial"/>
              <a:cs typeface="Arial"/>
            </a:endParaRPr>
          </a:p>
          <a:p>
            <a:pPr marL="511175" marR="252729" indent="-234315">
              <a:lnSpc>
                <a:spcPct val="111600"/>
              </a:lnSpc>
              <a:spcBef>
                <a:spcPts val="400"/>
              </a:spcBef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Remote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procedure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call:</a:t>
            </a:r>
            <a:r>
              <a:rPr sz="900" spc="2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Effective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execution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series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actions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is </a:t>
            </a:r>
            <a:r>
              <a:rPr sz="900" spc="-10" dirty="0">
                <a:latin typeface="Arial"/>
                <a:cs typeface="Arial"/>
              </a:rPr>
              <a:t>needed.</a:t>
            </a:r>
            <a:endParaRPr sz="900">
              <a:latin typeface="Arial"/>
              <a:cs typeface="Arial"/>
            </a:endParaRPr>
          </a:p>
          <a:p>
            <a:pPr marL="511175" marR="43180" indent="-234315">
              <a:lnSpc>
                <a:spcPct val="111600"/>
              </a:lnSpc>
              <a:spcBef>
                <a:spcPts val="395"/>
              </a:spcBef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Messaging:</a:t>
            </a:r>
            <a:r>
              <a:rPr sz="900" spc="204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RPCs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require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caller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callee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running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same </a:t>
            </a:r>
            <a:r>
              <a:rPr sz="900" dirty="0">
                <a:latin typeface="Arial"/>
                <a:cs typeface="Arial"/>
              </a:rPr>
              <a:t>time.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Messaging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allows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decoupling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time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space.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90741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Distributed</a:t>
            </a:r>
            <a:r>
              <a:rPr sz="500" spc="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information</a:t>
            </a:r>
            <a:r>
              <a:rPr sz="500" spc="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240405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simple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classification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Distributed</a:t>
            </a:r>
            <a:r>
              <a:rPr spc="-80" dirty="0"/>
              <a:t> </a:t>
            </a:r>
            <a:r>
              <a:rPr dirty="0"/>
              <a:t>pervasive</a:t>
            </a:r>
            <a:r>
              <a:rPr spc="-75" dirty="0"/>
              <a:t> </a:t>
            </a:r>
            <a:r>
              <a:rPr spc="-10" dirty="0"/>
              <a:t>systems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382" y="499476"/>
            <a:ext cx="3916679" cy="90487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6510" marR="508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Emerging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next-</a:t>
            </a:r>
            <a:r>
              <a:rPr sz="900" dirty="0">
                <a:latin typeface="Arial"/>
                <a:cs typeface="Arial"/>
              </a:rPr>
              <a:t>generation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small, </a:t>
            </a:r>
            <a:r>
              <a:rPr sz="900" dirty="0">
                <a:latin typeface="Arial"/>
                <a:cs typeface="Arial"/>
              </a:rPr>
              <a:t>mobile,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often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embedded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larger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characterized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fact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that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naturally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blends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into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the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user’s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environment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4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Three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(overlapping)</a:t>
            </a:r>
            <a:r>
              <a:rPr sz="1000" spc="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subtypes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54864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Pervasive</a:t>
            </a:r>
            <a:r>
              <a:rPr sz="500" spc="1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240405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simple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classification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Distributed</a:t>
            </a:r>
            <a:r>
              <a:rPr spc="-80" dirty="0"/>
              <a:t> </a:t>
            </a:r>
            <a:r>
              <a:rPr dirty="0"/>
              <a:t>pervasive</a:t>
            </a:r>
            <a:r>
              <a:rPr spc="-75" dirty="0"/>
              <a:t> </a:t>
            </a:r>
            <a:r>
              <a:rPr spc="-10" dirty="0"/>
              <a:t>systems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0682" y="499476"/>
            <a:ext cx="3949700" cy="128524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29209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29209" marR="2540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Emerging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next-</a:t>
            </a:r>
            <a:r>
              <a:rPr sz="900" dirty="0">
                <a:latin typeface="Arial"/>
                <a:cs typeface="Arial"/>
              </a:rPr>
              <a:t>generation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small, </a:t>
            </a:r>
            <a:r>
              <a:rPr sz="900" dirty="0">
                <a:latin typeface="Arial"/>
                <a:cs typeface="Arial"/>
              </a:rPr>
              <a:t>mobile,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often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embedded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larger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characterized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fact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that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naturally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blends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into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the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user’s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environment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74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Three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(overlapping)</a:t>
            </a:r>
            <a:r>
              <a:rPr sz="1000" spc="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subtypes</a:t>
            </a:r>
            <a:endParaRPr sz="1000">
              <a:latin typeface="Arial"/>
              <a:cs typeface="Arial"/>
            </a:endParaRPr>
          </a:p>
          <a:p>
            <a:pPr marL="281940" marR="17780" indent="-120650">
              <a:lnSpc>
                <a:spcPct val="111600"/>
              </a:lnSpc>
              <a:spcBef>
                <a:spcPts val="580"/>
              </a:spcBef>
              <a:buFont typeface="Menlo"/>
              <a:buChar char="•"/>
              <a:tabLst>
                <a:tab pos="28257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Ubiquitous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computing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pervasive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continuously</a:t>
            </a:r>
            <a:r>
              <a:rPr sz="9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present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i.e., </a:t>
            </a:r>
            <a:r>
              <a:rPr sz="900" dirty="0">
                <a:latin typeface="Arial"/>
                <a:cs typeface="Arial"/>
              </a:rPr>
              <a:t>there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continuous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interaction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between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user.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54864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Pervasive</a:t>
            </a:r>
            <a:r>
              <a:rPr sz="500" spc="1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240405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simple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classification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Distributed</a:t>
            </a:r>
            <a:r>
              <a:rPr spc="-80" dirty="0"/>
              <a:t> </a:t>
            </a:r>
            <a:r>
              <a:rPr dirty="0"/>
              <a:t>pervasive</a:t>
            </a:r>
            <a:r>
              <a:rPr spc="-75" dirty="0"/>
              <a:t> </a:t>
            </a:r>
            <a:r>
              <a:rPr spc="-10" dirty="0"/>
              <a:t>systems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0682" y="499476"/>
            <a:ext cx="3949700" cy="164211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29209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29209" marR="2540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Emerging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next-</a:t>
            </a:r>
            <a:r>
              <a:rPr sz="900" dirty="0">
                <a:latin typeface="Arial"/>
                <a:cs typeface="Arial"/>
              </a:rPr>
              <a:t>generation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small, </a:t>
            </a:r>
            <a:r>
              <a:rPr sz="900" dirty="0">
                <a:latin typeface="Arial"/>
                <a:cs typeface="Arial"/>
              </a:rPr>
              <a:t>mobile,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often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embedded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larger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characterized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fact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that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naturally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blends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into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the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user’s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environment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74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Three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(overlapping)</a:t>
            </a:r>
            <a:r>
              <a:rPr sz="1000" spc="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subtypes</a:t>
            </a:r>
            <a:endParaRPr sz="1000">
              <a:latin typeface="Arial"/>
              <a:cs typeface="Arial"/>
            </a:endParaRPr>
          </a:p>
          <a:p>
            <a:pPr marL="281940" marR="17780" indent="-120650">
              <a:lnSpc>
                <a:spcPct val="111600"/>
              </a:lnSpc>
              <a:spcBef>
                <a:spcPts val="580"/>
              </a:spcBef>
              <a:buFont typeface="Menlo"/>
              <a:buChar char="•"/>
              <a:tabLst>
                <a:tab pos="28257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Ubiquitous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computing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pervasive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continuously</a:t>
            </a:r>
            <a:r>
              <a:rPr sz="9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present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i.e., </a:t>
            </a:r>
            <a:r>
              <a:rPr sz="900" dirty="0">
                <a:latin typeface="Arial"/>
                <a:cs typeface="Arial"/>
              </a:rPr>
              <a:t>there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continuous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interaction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between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user.</a:t>
            </a:r>
            <a:endParaRPr sz="900">
              <a:latin typeface="Arial"/>
              <a:cs typeface="Arial"/>
            </a:endParaRPr>
          </a:p>
          <a:p>
            <a:pPr marL="281940" marR="129539" indent="-120650">
              <a:lnSpc>
                <a:spcPct val="111600"/>
              </a:lnSpc>
              <a:spcBef>
                <a:spcPts val="400"/>
              </a:spcBef>
              <a:buFont typeface="Menlo"/>
              <a:buChar char="•"/>
              <a:tabLst>
                <a:tab pos="28257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Mobile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computing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pervasive,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emphasis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fact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that </a:t>
            </a:r>
            <a:r>
              <a:rPr sz="900" spc="-10" dirty="0">
                <a:latin typeface="Arial"/>
                <a:cs typeface="Arial"/>
              </a:rPr>
              <a:t>devices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inherently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mobile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54864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Pervasive</a:t>
            </a:r>
            <a:r>
              <a:rPr sz="500" spc="1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5595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From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networked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systems to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distributed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Alternative</a:t>
            </a:r>
            <a:r>
              <a:rPr spc="-70" dirty="0"/>
              <a:t> </a:t>
            </a:r>
            <a:r>
              <a:rPr spc="-10" dirty="0"/>
              <a:t>approach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0682" y="514774"/>
            <a:ext cx="3941445" cy="914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Two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views</a:t>
            </a:r>
            <a:r>
              <a:rPr sz="10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on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realizing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000">
              <a:latin typeface="Arial"/>
              <a:cs typeface="Arial"/>
            </a:endParaRPr>
          </a:p>
          <a:p>
            <a:pPr marL="281940" marR="17780" indent="-120650">
              <a:lnSpc>
                <a:spcPct val="111600"/>
              </a:lnSpc>
              <a:spcBef>
                <a:spcPts val="580"/>
              </a:spcBef>
              <a:buFont typeface="Menlo"/>
              <a:buChar char="•"/>
              <a:tabLst>
                <a:tab pos="282575" algn="l"/>
              </a:tabLst>
            </a:pP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Integrative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view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connecting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existing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networked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computer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 larger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system.</a:t>
            </a:r>
            <a:endParaRPr sz="900">
              <a:latin typeface="Arial"/>
              <a:cs typeface="Arial"/>
            </a:endParaRPr>
          </a:p>
          <a:p>
            <a:pPr marL="278130" marR="138430" indent="-116205">
              <a:lnSpc>
                <a:spcPct val="111600"/>
              </a:lnSpc>
              <a:spcBef>
                <a:spcPts val="400"/>
              </a:spcBef>
              <a:buFont typeface="Menlo"/>
              <a:buChar char="•"/>
              <a:tabLst>
                <a:tab pos="282575" algn="l"/>
              </a:tabLst>
            </a:pP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Expansive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view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10" dirty="0">
                <a:latin typeface="Arial"/>
                <a:cs typeface="Arial"/>
              </a:rPr>
              <a:t> existing networked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computer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extended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additional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computers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117157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Distributed versus</a:t>
            </a:r>
            <a:r>
              <a:rPr sz="500" spc="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decentralized</a:t>
            </a:r>
            <a:r>
              <a:rPr sz="500" spc="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240405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simple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classification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Distributed</a:t>
            </a:r>
            <a:r>
              <a:rPr spc="-80" dirty="0"/>
              <a:t> </a:t>
            </a:r>
            <a:r>
              <a:rPr dirty="0"/>
              <a:t>pervasive</a:t>
            </a:r>
            <a:r>
              <a:rPr spc="-75" dirty="0"/>
              <a:t> </a:t>
            </a:r>
            <a:r>
              <a:rPr spc="-10" dirty="0"/>
              <a:t>systems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0682" y="499476"/>
            <a:ext cx="3949700" cy="199898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29209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29209" marR="2540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Emerging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next-</a:t>
            </a:r>
            <a:r>
              <a:rPr sz="900" dirty="0">
                <a:latin typeface="Arial"/>
                <a:cs typeface="Arial"/>
              </a:rPr>
              <a:t>generation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small, </a:t>
            </a:r>
            <a:r>
              <a:rPr sz="900" dirty="0">
                <a:latin typeface="Arial"/>
                <a:cs typeface="Arial"/>
              </a:rPr>
              <a:t>mobile,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often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embedded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larger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characterized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fact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that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naturally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blends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into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the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user’s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environment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74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Three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(overlapping)</a:t>
            </a:r>
            <a:r>
              <a:rPr sz="1000" spc="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subtypes</a:t>
            </a:r>
            <a:endParaRPr sz="1000">
              <a:latin typeface="Arial"/>
              <a:cs typeface="Arial"/>
            </a:endParaRPr>
          </a:p>
          <a:p>
            <a:pPr marL="281940" marR="17780" indent="-120650">
              <a:lnSpc>
                <a:spcPct val="111600"/>
              </a:lnSpc>
              <a:spcBef>
                <a:spcPts val="580"/>
              </a:spcBef>
              <a:buFont typeface="Menlo"/>
              <a:buChar char="•"/>
              <a:tabLst>
                <a:tab pos="28257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Ubiquitous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computing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pervasive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continuously</a:t>
            </a:r>
            <a:r>
              <a:rPr sz="9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present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i.e., </a:t>
            </a:r>
            <a:r>
              <a:rPr sz="900" dirty="0">
                <a:latin typeface="Arial"/>
                <a:cs typeface="Arial"/>
              </a:rPr>
              <a:t>there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continuous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interaction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between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user.</a:t>
            </a:r>
            <a:endParaRPr sz="900">
              <a:latin typeface="Arial"/>
              <a:cs typeface="Arial"/>
            </a:endParaRPr>
          </a:p>
          <a:p>
            <a:pPr marL="281940" marR="129539" indent="-120650">
              <a:lnSpc>
                <a:spcPct val="111600"/>
              </a:lnSpc>
              <a:spcBef>
                <a:spcPts val="400"/>
              </a:spcBef>
              <a:buFont typeface="Menlo"/>
              <a:buChar char="•"/>
              <a:tabLst>
                <a:tab pos="28257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Mobile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computing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pervasive,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emphasis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fact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that </a:t>
            </a:r>
            <a:r>
              <a:rPr sz="900" spc="-10" dirty="0">
                <a:latin typeface="Arial"/>
                <a:cs typeface="Arial"/>
              </a:rPr>
              <a:t>devices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inherently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mobile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78130" marR="47625" indent="-116839">
              <a:lnSpc>
                <a:spcPct val="111600"/>
              </a:lnSpc>
              <a:spcBef>
                <a:spcPts val="400"/>
              </a:spcBef>
              <a:buFont typeface="Menlo"/>
              <a:buChar char="•"/>
              <a:tabLst>
                <a:tab pos="28257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Sensor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(and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actuator)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networks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pervasive,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emphasis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actual (collaborative)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sensing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actuation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0" dirty="0">
                <a:latin typeface="Arial"/>
                <a:cs typeface="Arial"/>
              </a:rPr>
              <a:t> environment.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54864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Pervasive</a:t>
            </a:r>
            <a:r>
              <a:rPr sz="500" spc="1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240405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simple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classification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Ubiquitous</a:t>
            </a:r>
            <a:r>
              <a:rPr spc="-65" dirty="0"/>
              <a:t> </a:t>
            </a:r>
            <a:r>
              <a:rPr spc="-10" dirty="0"/>
              <a:t>systems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7294" y="443244"/>
            <a:ext cx="3913504" cy="1675130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6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Core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elements</a:t>
            </a:r>
            <a:endParaRPr sz="1000">
              <a:latin typeface="Arial"/>
              <a:cs typeface="Arial"/>
            </a:endParaRPr>
          </a:p>
          <a:p>
            <a:pPr marL="265430" marR="411480" indent="-158750">
              <a:lnSpc>
                <a:spcPct val="111600"/>
              </a:lnSpc>
              <a:spcBef>
                <a:spcPts val="375"/>
              </a:spcBef>
              <a:buClr>
                <a:srgbClr val="3333B2"/>
              </a:buClr>
              <a:buAutoNum type="arabicPeriod"/>
              <a:tabLst>
                <a:tab pos="262255" algn="l"/>
              </a:tabLst>
            </a:pPr>
            <a:r>
              <a:rPr sz="900" spc="-10" dirty="0">
                <a:latin typeface="Arial"/>
                <a:cs typeface="Arial"/>
              </a:rPr>
              <a:t>(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Distribution</a:t>
            </a:r>
            <a:r>
              <a:rPr sz="900" spc="-10" dirty="0">
                <a:latin typeface="Arial"/>
                <a:cs typeface="Arial"/>
              </a:rPr>
              <a:t>)</a:t>
            </a:r>
            <a:r>
              <a:rPr sz="90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Devices</a:t>
            </a:r>
            <a:r>
              <a:rPr sz="900" dirty="0">
                <a:latin typeface="Arial"/>
                <a:cs typeface="Arial"/>
              </a:rPr>
              <a:t> are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networked,</a:t>
            </a:r>
            <a:r>
              <a:rPr sz="900" dirty="0">
                <a:latin typeface="Arial"/>
                <a:cs typeface="Arial"/>
              </a:rPr>
              <a:t> distributed, and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accessible transparently</a:t>
            </a:r>
            <a:endParaRPr sz="900">
              <a:latin typeface="Arial"/>
              <a:cs typeface="Arial"/>
            </a:endParaRPr>
          </a:p>
          <a:p>
            <a:pPr marL="261620" indent="-15494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AutoNum type="arabicPeriod"/>
              <a:tabLst>
                <a:tab pos="262255" algn="l"/>
              </a:tabLst>
            </a:pPr>
            <a:r>
              <a:rPr sz="900" spc="-10" dirty="0">
                <a:latin typeface="Arial"/>
                <a:cs typeface="Arial"/>
              </a:rPr>
              <a:t>(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Interaction</a:t>
            </a:r>
            <a:r>
              <a:rPr sz="900" spc="-10" dirty="0">
                <a:latin typeface="Arial"/>
                <a:cs typeface="Arial"/>
              </a:rPr>
              <a:t>)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Interaction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between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users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devices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highly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unobtrusive</a:t>
            </a:r>
            <a:endParaRPr sz="900">
              <a:latin typeface="Arial"/>
              <a:cs typeface="Arial"/>
            </a:endParaRPr>
          </a:p>
          <a:p>
            <a:pPr marL="265430" marR="5080" indent="-158750">
              <a:lnSpc>
                <a:spcPct val="111600"/>
              </a:lnSpc>
              <a:buClr>
                <a:srgbClr val="3333B2"/>
              </a:buClr>
              <a:buAutoNum type="arabicPeriod"/>
              <a:tabLst>
                <a:tab pos="262255" algn="l"/>
              </a:tabLst>
            </a:pPr>
            <a:r>
              <a:rPr sz="900" spc="-10" dirty="0">
                <a:latin typeface="Arial"/>
                <a:cs typeface="Arial"/>
              </a:rPr>
              <a:t>(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Context awareness</a:t>
            </a:r>
            <a:r>
              <a:rPr sz="900" spc="-10" dirty="0">
                <a:latin typeface="Arial"/>
                <a:cs typeface="Arial"/>
              </a:rPr>
              <a:t>)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aware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0" dirty="0">
                <a:latin typeface="Arial"/>
                <a:cs typeface="Arial"/>
              </a:rPr>
              <a:t> user’s context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0" dirty="0">
                <a:latin typeface="Arial"/>
                <a:cs typeface="Arial"/>
              </a:rPr>
              <a:t> optimize interaction</a:t>
            </a:r>
            <a:endParaRPr sz="900">
              <a:latin typeface="Arial"/>
              <a:cs typeface="Arial"/>
            </a:endParaRPr>
          </a:p>
          <a:p>
            <a:pPr marL="265430" marR="45085" indent="-158750">
              <a:lnSpc>
                <a:spcPct val="111600"/>
              </a:lnSpc>
              <a:buClr>
                <a:srgbClr val="3333B2"/>
              </a:buClr>
              <a:buAutoNum type="arabicPeriod"/>
              <a:tabLst>
                <a:tab pos="262255" algn="l"/>
              </a:tabLst>
            </a:pPr>
            <a:r>
              <a:rPr sz="900" spc="-10" dirty="0">
                <a:latin typeface="Arial"/>
                <a:cs typeface="Arial"/>
              </a:rPr>
              <a:t>(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Autonomy</a:t>
            </a:r>
            <a:r>
              <a:rPr sz="900" spc="-10" dirty="0">
                <a:latin typeface="Arial"/>
                <a:cs typeface="Arial"/>
              </a:rPr>
              <a:t>)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Devices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autonomously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without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human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intervention,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thus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highly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self-managed</a:t>
            </a:r>
            <a:endParaRPr sz="900">
              <a:latin typeface="Arial"/>
              <a:cs typeface="Arial"/>
            </a:endParaRPr>
          </a:p>
          <a:p>
            <a:pPr marL="265430" marR="5080" indent="-158750">
              <a:lnSpc>
                <a:spcPct val="111600"/>
              </a:lnSpc>
              <a:buClr>
                <a:srgbClr val="3333B2"/>
              </a:buClr>
              <a:buAutoNum type="arabicPeriod"/>
              <a:tabLst>
                <a:tab pos="262255" algn="l"/>
              </a:tabLst>
            </a:pPr>
            <a:r>
              <a:rPr sz="900" spc="-10" dirty="0">
                <a:latin typeface="Arial"/>
                <a:cs typeface="Arial"/>
              </a:rPr>
              <a:t>(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Intelligence</a:t>
            </a:r>
            <a:r>
              <a:rPr sz="900" spc="-10" dirty="0">
                <a:latin typeface="Arial"/>
                <a:cs typeface="Arial"/>
              </a:rPr>
              <a:t>)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system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whole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handle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wide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range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dynamic </a:t>
            </a:r>
            <a:r>
              <a:rPr sz="900" dirty="0">
                <a:latin typeface="Arial"/>
                <a:cs typeface="Arial"/>
              </a:rPr>
              <a:t>actions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interactions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54864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Pervasive</a:t>
            </a:r>
            <a:r>
              <a:rPr sz="500" spc="1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240405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simple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classification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Mobile</a:t>
            </a:r>
            <a:r>
              <a:rPr spc="-45" dirty="0"/>
              <a:t> </a:t>
            </a:r>
            <a:r>
              <a:rPr spc="-10" dirty="0"/>
              <a:t>computing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443244"/>
            <a:ext cx="3953510" cy="1673860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66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Distinctive</a:t>
            </a:r>
            <a:r>
              <a:rPr sz="1000" spc="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features</a:t>
            </a:r>
            <a:endParaRPr sz="1000">
              <a:latin typeface="Arial"/>
              <a:cs typeface="Arial"/>
            </a:endParaRPr>
          </a:p>
          <a:p>
            <a:pPr marL="278130" marR="17780" indent="-120650">
              <a:lnSpc>
                <a:spcPct val="111600"/>
              </a:lnSpc>
              <a:spcBef>
                <a:spcPts val="375"/>
              </a:spcBef>
              <a:buClr>
                <a:srgbClr val="3333B2"/>
              </a:buClr>
              <a:buFont typeface="Menlo"/>
              <a:buChar char="•"/>
              <a:tabLst>
                <a:tab pos="274955" algn="l"/>
              </a:tabLst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myriad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different </a:t>
            </a:r>
            <a:r>
              <a:rPr sz="900" dirty="0">
                <a:latin typeface="Arial"/>
                <a:cs typeface="Arial"/>
              </a:rPr>
              <a:t>mobile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devices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(smartphones,</a:t>
            </a:r>
            <a:r>
              <a:rPr sz="900" spc="-10" dirty="0">
                <a:latin typeface="Arial"/>
                <a:cs typeface="Arial"/>
              </a:rPr>
              <a:t> tablets,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GPS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devices, </a:t>
            </a:r>
            <a:r>
              <a:rPr sz="900" dirty="0">
                <a:latin typeface="Arial"/>
                <a:cs typeface="Arial"/>
              </a:rPr>
              <a:t>remote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controls,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active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badges).</a:t>
            </a:r>
            <a:endParaRPr sz="9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Mobile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implies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device’s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location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expected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change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over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time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300" dirty="0">
                <a:latin typeface="Menlo"/>
                <a:cs typeface="Menlo"/>
              </a:rPr>
              <a:t>⇒</a:t>
            </a:r>
            <a:endParaRPr sz="900">
              <a:latin typeface="Menlo"/>
              <a:cs typeface="Menlo"/>
            </a:endParaRPr>
          </a:p>
          <a:p>
            <a:pPr marL="278130">
              <a:lnSpc>
                <a:spcPct val="100000"/>
              </a:lnSpc>
              <a:spcBef>
                <a:spcPts val="125"/>
              </a:spcBef>
            </a:pPr>
            <a:r>
              <a:rPr sz="900" dirty="0">
                <a:latin typeface="Arial"/>
                <a:cs typeface="Arial"/>
              </a:rPr>
              <a:t>change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local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services,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reachability,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etc.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Keyword: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discovery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Maintaining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stable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communication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introduce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serious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problems.</a:t>
            </a:r>
            <a:endParaRPr sz="900">
              <a:latin typeface="Arial"/>
              <a:cs typeface="Arial"/>
            </a:endParaRPr>
          </a:p>
          <a:p>
            <a:pPr marL="278130" marR="274955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For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time,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research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focused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directly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sharing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resources </a:t>
            </a:r>
            <a:r>
              <a:rPr sz="900" dirty="0">
                <a:latin typeface="Arial"/>
                <a:cs typeface="Arial"/>
              </a:rPr>
              <a:t>between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mobile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devices.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never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became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popular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now </a:t>
            </a:r>
            <a:r>
              <a:rPr sz="900" dirty="0">
                <a:latin typeface="Arial"/>
                <a:cs typeface="Arial"/>
              </a:rPr>
              <a:t>considered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fruitless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research.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54864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Pervasive</a:t>
            </a:r>
            <a:r>
              <a:rPr sz="500" spc="1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240405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simple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classification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Mobile</a:t>
            </a:r>
            <a:r>
              <a:rPr spc="-45" dirty="0"/>
              <a:t> </a:t>
            </a:r>
            <a:r>
              <a:rPr spc="-10" dirty="0"/>
              <a:t>computing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1894" y="443244"/>
            <a:ext cx="3978910" cy="2306955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6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Distinctive</a:t>
            </a:r>
            <a:r>
              <a:rPr sz="1000" spc="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features</a:t>
            </a:r>
            <a:endParaRPr sz="1000">
              <a:latin typeface="Arial"/>
              <a:cs typeface="Arial"/>
            </a:endParaRPr>
          </a:p>
          <a:p>
            <a:pPr marL="290830" marR="30480" indent="-120650">
              <a:lnSpc>
                <a:spcPct val="111600"/>
              </a:lnSpc>
              <a:spcBef>
                <a:spcPts val="375"/>
              </a:spcBef>
              <a:buClr>
                <a:srgbClr val="3333B2"/>
              </a:buClr>
              <a:buFont typeface="Menlo"/>
              <a:buChar char="•"/>
              <a:tabLst>
                <a:tab pos="287655" algn="l"/>
              </a:tabLst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myriad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different </a:t>
            </a:r>
            <a:r>
              <a:rPr sz="900" dirty="0">
                <a:latin typeface="Arial"/>
                <a:cs typeface="Arial"/>
              </a:rPr>
              <a:t>mobile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devices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(smartphones,</a:t>
            </a:r>
            <a:r>
              <a:rPr sz="900" spc="-10" dirty="0">
                <a:latin typeface="Arial"/>
                <a:cs typeface="Arial"/>
              </a:rPr>
              <a:t> tablets,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GPS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devices, </a:t>
            </a:r>
            <a:r>
              <a:rPr sz="900" dirty="0">
                <a:latin typeface="Arial"/>
                <a:cs typeface="Arial"/>
              </a:rPr>
              <a:t>remote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controls,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active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badges).</a:t>
            </a:r>
            <a:endParaRPr sz="9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dirty="0">
                <a:latin typeface="Arial"/>
                <a:cs typeface="Arial"/>
              </a:rPr>
              <a:t>Mobile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implies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device’s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location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expected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change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over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time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300" dirty="0">
                <a:latin typeface="Menlo"/>
                <a:cs typeface="Menlo"/>
              </a:rPr>
              <a:t>⇒</a:t>
            </a:r>
            <a:endParaRPr sz="900">
              <a:latin typeface="Menlo"/>
              <a:cs typeface="Menlo"/>
            </a:endParaRPr>
          </a:p>
          <a:p>
            <a:pPr marL="290830">
              <a:lnSpc>
                <a:spcPct val="100000"/>
              </a:lnSpc>
              <a:spcBef>
                <a:spcPts val="125"/>
              </a:spcBef>
            </a:pPr>
            <a:r>
              <a:rPr sz="900" dirty="0">
                <a:latin typeface="Arial"/>
                <a:cs typeface="Arial"/>
              </a:rPr>
              <a:t>change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local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services,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reachability,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etc.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Keyword: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discovery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dirty="0">
                <a:latin typeface="Arial"/>
                <a:cs typeface="Arial"/>
              </a:rPr>
              <a:t>Maintaining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stable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communication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introduce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serious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problems.</a:t>
            </a:r>
            <a:endParaRPr sz="900">
              <a:latin typeface="Arial"/>
              <a:cs typeface="Arial"/>
            </a:endParaRPr>
          </a:p>
          <a:p>
            <a:pPr marL="290830" marR="287655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dirty="0">
                <a:latin typeface="Arial"/>
                <a:cs typeface="Arial"/>
              </a:rPr>
              <a:t>For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time,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research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focused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directly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sharing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resources </a:t>
            </a:r>
            <a:r>
              <a:rPr sz="900" dirty="0">
                <a:latin typeface="Arial"/>
                <a:cs typeface="Arial"/>
              </a:rPr>
              <a:t>between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mobile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devices.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never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became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popular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now </a:t>
            </a:r>
            <a:r>
              <a:rPr sz="900" dirty="0">
                <a:latin typeface="Arial"/>
                <a:cs typeface="Arial"/>
              </a:rPr>
              <a:t>considered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fruitless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research.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Bottomline</a:t>
            </a:r>
            <a:endParaRPr sz="1000">
              <a:latin typeface="Arial"/>
              <a:cs typeface="Arial"/>
            </a:endParaRPr>
          </a:p>
          <a:p>
            <a:pPr marL="38100" marR="109855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Mobile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devices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connections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stationary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servers,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essentially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bringing </a:t>
            </a:r>
            <a:r>
              <a:rPr sz="900" dirty="0">
                <a:latin typeface="Arial"/>
                <a:cs typeface="Arial"/>
              </a:rPr>
              <a:t>mobile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computing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position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cloud-</a:t>
            </a:r>
            <a:r>
              <a:rPr sz="900" dirty="0">
                <a:latin typeface="Arial"/>
                <a:cs typeface="Arial"/>
              </a:rPr>
              <a:t>based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services.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54864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Pervasive</a:t>
            </a:r>
            <a:r>
              <a:rPr sz="500" spc="1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281413" y="-1515"/>
            <a:ext cx="127317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simple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classification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21539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Mobile</a:t>
            </a:r>
            <a:r>
              <a:rPr sz="12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computing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55096" y="552739"/>
            <a:ext cx="2902991" cy="970193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759699" y="1553881"/>
            <a:ext cx="1089025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dirty="0">
                <a:latin typeface="Arial"/>
                <a:cs typeface="Arial"/>
              </a:rPr>
              <a:t>Mobile</a:t>
            </a:r>
            <a:r>
              <a:rPr sz="800" spc="-3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cloud</a:t>
            </a:r>
            <a:r>
              <a:rPr sz="800" spc="-25" dirty="0">
                <a:latin typeface="Arial"/>
                <a:cs typeface="Arial"/>
              </a:rPr>
              <a:t> </a:t>
            </a:r>
            <a:r>
              <a:rPr sz="800" spc="-10" dirty="0">
                <a:latin typeface="Arial"/>
                <a:cs typeface="Arial"/>
              </a:rPr>
              <a:t>computing</a:t>
            </a:r>
            <a:endParaRPr sz="800">
              <a:latin typeface="Arial"/>
              <a:cs typeface="Arial"/>
            </a:endParaRPr>
          </a:p>
        </p:txBody>
      </p:sp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55096" y="1812630"/>
            <a:ext cx="2902991" cy="970193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1768094" y="2813772"/>
            <a:ext cx="1071880" cy="1473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800" dirty="0">
                <a:latin typeface="Arial"/>
                <a:cs typeface="Arial"/>
              </a:rPr>
              <a:t>Mobile</a:t>
            </a:r>
            <a:r>
              <a:rPr sz="800" spc="-3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edge</a:t>
            </a:r>
            <a:r>
              <a:rPr sz="800" spc="-25" dirty="0">
                <a:latin typeface="Arial"/>
                <a:cs typeface="Arial"/>
              </a:rPr>
              <a:t> </a:t>
            </a:r>
            <a:r>
              <a:rPr sz="800" spc="-10" dirty="0">
                <a:latin typeface="Arial"/>
                <a:cs typeface="Arial"/>
              </a:rPr>
              <a:t>computing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1" name="object 11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53467" y="3349927"/>
            <a:ext cx="54864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6" action="ppaction://hlinksldjump"/>
              </a:rPr>
              <a:t>Pervasive</a:t>
            </a:r>
            <a:r>
              <a:rPr sz="500" spc="15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6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240405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simple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classification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Sensor</a:t>
            </a:r>
            <a:r>
              <a:rPr spc="-45" dirty="0"/>
              <a:t> </a:t>
            </a:r>
            <a:r>
              <a:rPr spc="-10" dirty="0"/>
              <a:t>networks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1063" y="499476"/>
            <a:ext cx="3188970" cy="95440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285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Characteristics</a:t>
            </a:r>
            <a:endParaRPr sz="10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105"/>
              </a:spcBef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nodes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sensors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attached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are:</a:t>
            </a:r>
            <a:endParaRPr sz="900">
              <a:latin typeface="Arial"/>
              <a:cs typeface="Arial"/>
            </a:endParaRPr>
          </a:p>
          <a:p>
            <a:pPr marL="281940" indent="-121285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82575" algn="l"/>
              </a:tabLst>
            </a:pPr>
            <a:r>
              <a:rPr sz="900" dirty="0">
                <a:latin typeface="Arial"/>
                <a:cs typeface="Arial"/>
              </a:rPr>
              <a:t>Many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(10s-1000s)</a:t>
            </a:r>
            <a:endParaRPr sz="900">
              <a:latin typeface="Arial"/>
              <a:cs typeface="Arial"/>
            </a:endParaRPr>
          </a:p>
          <a:p>
            <a:pPr marL="281940" indent="-121285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82575" algn="l"/>
              </a:tabLst>
            </a:pPr>
            <a:r>
              <a:rPr sz="900" dirty="0">
                <a:latin typeface="Arial"/>
                <a:cs typeface="Arial"/>
              </a:rPr>
              <a:t>Simple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(small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memory/compute/communication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capacity)</a:t>
            </a:r>
            <a:endParaRPr sz="900">
              <a:latin typeface="Arial"/>
              <a:cs typeface="Arial"/>
            </a:endParaRPr>
          </a:p>
          <a:p>
            <a:pPr marL="281940" indent="-121285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282575" algn="l"/>
              </a:tabLst>
            </a:pPr>
            <a:r>
              <a:rPr sz="900" dirty="0">
                <a:latin typeface="Arial"/>
                <a:cs typeface="Arial"/>
              </a:rPr>
              <a:t>Often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battery-powered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(or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even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battery-less)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54864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Pervasive</a:t>
            </a:r>
            <a:r>
              <a:rPr sz="500" spc="1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281413" y="-1515"/>
            <a:ext cx="127317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simple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classification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84416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Sensor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networks</a:t>
            </a:r>
            <a:r>
              <a:rPr sz="12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as</a:t>
            </a:r>
            <a:r>
              <a:rPr sz="12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2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databases</a:t>
            </a:r>
            <a:endParaRPr sz="1200">
              <a:latin typeface="Arial"/>
              <a:cs typeface="Arial"/>
            </a:endParaRPr>
          </a:p>
          <a:p>
            <a:pPr marL="260350">
              <a:lnSpc>
                <a:spcPct val="100000"/>
              </a:lnSpc>
              <a:spcBef>
                <a:spcPts val="1055"/>
              </a:spcBef>
            </a:pP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Two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extremes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87235" y="772768"/>
            <a:ext cx="3039856" cy="992548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95207" y="1829300"/>
            <a:ext cx="3020125" cy="1104643"/>
          </a:xfrm>
          <a:prstGeom prst="rect">
            <a:avLst/>
          </a:prstGeom>
        </p:spPr>
      </p:pic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54864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6" action="ppaction://hlinksldjump"/>
              </a:rPr>
              <a:t>Pervasive</a:t>
            </a:r>
            <a:r>
              <a:rPr sz="500" spc="15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6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281413" y="-1515"/>
            <a:ext cx="127317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simple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classification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of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82181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2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cloud-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edge</a:t>
            </a:r>
            <a:r>
              <a:rPr sz="12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continuum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16038" y="564114"/>
            <a:ext cx="3377336" cy="1393025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54864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Pervasive</a:t>
            </a:r>
            <a:r>
              <a:rPr sz="500" spc="1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344720" y="-1515"/>
            <a:ext cx="21018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Pitfalls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4058285" cy="7981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Developing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systems:</a:t>
            </a:r>
            <a:r>
              <a:rPr sz="1200" spc="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Pitfalls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264160" marR="5080">
              <a:lnSpc>
                <a:spcPts val="1210"/>
              </a:lnSpc>
              <a:spcBef>
                <a:spcPts val="40"/>
              </a:spcBef>
            </a:pPr>
            <a:r>
              <a:rPr sz="900" dirty="0">
                <a:latin typeface="Arial"/>
                <a:cs typeface="Arial"/>
              </a:rPr>
              <a:t>Many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needlessly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complex,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caused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mistakes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that </a:t>
            </a:r>
            <a:r>
              <a:rPr sz="900" dirty="0">
                <a:latin typeface="Arial"/>
                <a:cs typeface="Arial"/>
              </a:rPr>
              <a:t>required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patching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later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Many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often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made.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>
    <p:fade/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344720" y="-1515"/>
            <a:ext cx="21018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Pitfalls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4058285" cy="10534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Developing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systems:</a:t>
            </a:r>
            <a:r>
              <a:rPr sz="1200" spc="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Pitfalls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264160" marR="5080">
              <a:lnSpc>
                <a:spcPts val="1210"/>
              </a:lnSpc>
              <a:spcBef>
                <a:spcPts val="40"/>
              </a:spcBef>
            </a:pPr>
            <a:r>
              <a:rPr sz="900" dirty="0">
                <a:latin typeface="Arial"/>
                <a:cs typeface="Arial"/>
              </a:rPr>
              <a:t>Many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needlessly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complex,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caused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mistakes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that </a:t>
            </a:r>
            <a:r>
              <a:rPr sz="900" dirty="0">
                <a:latin typeface="Arial"/>
                <a:cs typeface="Arial"/>
              </a:rPr>
              <a:t>required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patching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later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Many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often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made.</a:t>
            </a:r>
            <a:endParaRPr sz="9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74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(and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often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hidden)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5595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From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networked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systems to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distributed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Alternative</a:t>
            </a:r>
            <a:r>
              <a:rPr spc="-70" dirty="0"/>
              <a:t> </a:t>
            </a:r>
            <a:r>
              <a:rPr spc="-10" dirty="0"/>
              <a:t>approach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5282" y="514774"/>
            <a:ext cx="3992245" cy="2108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Two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views</a:t>
            </a:r>
            <a:r>
              <a:rPr sz="10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on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realizing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000">
              <a:latin typeface="Arial"/>
              <a:cs typeface="Arial"/>
            </a:endParaRPr>
          </a:p>
          <a:p>
            <a:pPr marL="307340" marR="42545" indent="-120650">
              <a:lnSpc>
                <a:spcPct val="111600"/>
              </a:lnSpc>
              <a:spcBef>
                <a:spcPts val="580"/>
              </a:spcBef>
              <a:buFont typeface="Menlo"/>
              <a:buChar char="•"/>
              <a:tabLst>
                <a:tab pos="307975" algn="l"/>
              </a:tabLst>
            </a:pP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Integrative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view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connecting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existing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networked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computer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 larger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system.</a:t>
            </a:r>
            <a:endParaRPr sz="900">
              <a:latin typeface="Arial"/>
              <a:cs typeface="Arial"/>
            </a:endParaRPr>
          </a:p>
          <a:p>
            <a:pPr marL="303530" marR="163195" indent="-116205">
              <a:lnSpc>
                <a:spcPct val="111600"/>
              </a:lnSpc>
              <a:spcBef>
                <a:spcPts val="400"/>
              </a:spcBef>
              <a:buFont typeface="Menlo"/>
              <a:buChar char="•"/>
              <a:tabLst>
                <a:tab pos="307975" algn="l"/>
              </a:tabLst>
            </a:pP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Expansive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view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10" dirty="0">
                <a:latin typeface="Arial"/>
                <a:cs typeface="Arial"/>
              </a:rPr>
              <a:t> existing networked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computer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extended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additional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computers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3333B2"/>
              </a:buClr>
              <a:buFont typeface="Menlo"/>
              <a:buChar char="•"/>
            </a:pPr>
            <a:endParaRPr sz="12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</a:pP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Two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definitions</a:t>
            </a:r>
            <a:endParaRPr sz="1000">
              <a:latin typeface="Arial"/>
              <a:cs typeface="Arial"/>
            </a:endParaRPr>
          </a:p>
          <a:p>
            <a:pPr marL="307340" marR="400050" indent="-120650">
              <a:lnSpc>
                <a:spcPct val="111600"/>
              </a:lnSpc>
              <a:spcBef>
                <a:spcPts val="375"/>
              </a:spcBef>
              <a:buClr>
                <a:srgbClr val="3333B2"/>
              </a:buClr>
              <a:buFont typeface="Menlo"/>
              <a:buChar char="•"/>
              <a:tabLst>
                <a:tab pos="304165" algn="l"/>
              </a:tabLst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decentralized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system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0" dirty="0">
                <a:latin typeface="Arial"/>
                <a:cs typeface="Arial"/>
              </a:rPr>
              <a:t> networked </a:t>
            </a:r>
            <a:r>
              <a:rPr sz="900" dirty="0">
                <a:latin typeface="Arial"/>
                <a:cs typeface="Arial"/>
              </a:rPr>
              <a:t>computer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10" dirty="0">
                <a:latin typeface="Arial"/>
                <a:cs typeface="Arial"/>
              </a:rPr>
              <a:t> which </a:t>
            </a:r>
            <a:r>
              <a:rPr sz="900" dirty="0">
                <a:latin typeface="Arial"/>
                <a:cs typeface="Arial"/>
              </a:rPr>
              <a:t>processes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resources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necessarily</a:t>
            </a:r>
            <a:r>
              <a:rPr sz="900" spc="-3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spread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across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multiple computers.</a:t>
            </a:r>
            <a:endParaRPr sz="900">
              <a:latin typeface="Arial"/>
              <a:cs typeface="Arial"/>
            </a:endParaRPr>
          </a:p>
          <a:p>
            <a:pPr marL="307340" marR="4318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304165" algn="l"/>
              </a:tabLst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system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networked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computer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processes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resources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sufficiently</a:t>
            </a:r>
            <a:r>
              <a:rPr sz="900" spc="-3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spread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across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multiple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computers.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117157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Distributed versus</a:t>
            </a:r>
            <a:r>
              <a:rPr sz="500" spc="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decentralized</a:t>
            </a:r>
            <a:r>
              <a:rPr sz="500" spc="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344720" y="-1515"/>
            <a:ext cx="21018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Pitfalls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4109085" cy="12788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Developing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systems:</a:t>
            </a:r>
            <a:r>
              <a:rPr sz="1200" spc="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Pitfalls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289560" marR="30480">
              <a:lnSpc>
                <a:spcPts val="1210"/>
              </a:lnSpc>
              <a:spcBef>
                <a:spcPts val="40"/>
              </a:spcBef>
            </a:pPr>
            <a:r>
              <a:rPr sz="900" dirty="0">
                <a:latin typeface="Arial"/>
                <a:cs typeface="Arial"/>
              </a:rPr>
              <a:t>Many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needlessly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complex,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caused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mistakes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that </a:t>
            </a:r>
            <a:r>
              <a:rPr sz="900" dirty="0">
                <a:latin typeface="Arial"/>
                <a:cs typeface="Arial"/>
              </a:rPr>
              <a:t>required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patching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later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Many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often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made.</a:t>
            </a:r>
            <a:endParaRPr sz="9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74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(and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often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hidden)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endParaRPr sz="10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network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reliable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>
    <p:fade/>
  </p:transition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344720" y="-1515"/>
            <a:ext cx="21018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Pitfalls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4109085" cy="14827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Developing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systems:</a:t>
            </a:r>
            <a:r>
              <a:rPr sz="1200" spc="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Pitfalls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289560" marR="30480">
              <a:lnSpc>
                <a:spcPts val="1210"/>
              </a:lnSpc>
              <a:spcBef>
                <a:spcPts val="40"/>
              </a:spcBef>
            </a:pPr>
            <a:r>
              <a:rPr sz="900" dirty="0">
                <a:latin typeface="Arial"/>
                <a:cs typeface="Arial"/>
              </a:rPr>
              <a:t>Many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needlessly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complex,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caused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mistakes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that </a:t>
            </a:r>
            <a:r>
              <a:rPr sz="900" dirty="0">
                <a:latin typeface="Arial"/>
                <a:cs typeface="Arial"/>
              </a:rPr>
              <a:t>required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patching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later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Many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often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made.</a:t>
            </a:r>
            <a:endParaRPr sz="9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74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(and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often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hidden)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endParaRPr sz="10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network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reliable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network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secure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>
    <p:fade/>
  </p:transition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344720" y="-1515"/>
            <a:ext cx="21018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Pitfalls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4109085" cy="1686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Developing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systems:</a:t>
            </a:r>
            <a:r>
              <a:rPr sz="1200" spc="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Pitfalls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289560" marR="30480">
              <a:lnSpc>
                <a:spcPts val="1210"/>
              </a:lnSpc>
              <a:spcBef>
                <a:spcPts val="40"/>
              </a:spcBef>
            </a:pPr>
            <a:r>
              <a:rPr sz="900" dirty="0">
                <a:latin typeface="Arial"/>
                <a:cs typeface="Arial"/>
              </a:rPr>
              <a:t>Many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needlessly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complex,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caused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mistakes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that </a:t>
            </a:r>
            <a:r>
              <a:rPr sz="900" dirty="0">
                <a:latin typeface="Arial"/>
                <a:cs typeface="Arial"/>
              </a:rPr>
              <a:t>required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patching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later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Many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often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made.</a:t>
            </a:r>
            <a:endParaRPr sz="9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74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(and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often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hidden)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endParaRPr sz="10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network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reliable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network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secure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network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homogeneous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>
    <p:fade/>
  </p:transition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344720" y="-1515"/>
            <a:ext cx="21018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Pitfalls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4109085" cy="18903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Developing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systems:</a:t>
            </a:r>
            <a:r>
              <a:rPr sz="1200" spc="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Pitfalls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289560" marR="30480">
              <a:lnSpc>
                <a:spcPts val="1210"/>
              </a:lnSpc>
              <a:spcBef>
                <a:spcPts val="40"/>
              </a:spcBef>
            </a:pPr>
            <a:r>
              <a:rPr sz="900" dirty="0">
                <a:latin typeface="Arial"/>
                <a:cs typeface="Arial"/>
              </a:rPr>
              <a:t>Many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needlessly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complex,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caused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mistakes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that </a:t>
            </a:r>
            <a:r>
              <a:rPr sz="900" dirty="0">
                <a:latin typeface="Arial"/>
                <a:cs typeface="Arial"/>
              </a:rPr>
              <a:t>required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patching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later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Many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often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made.</a:t>
            </a:r>
            <a:endParaRPr sz="9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74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(and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often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hidden)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endParaRPr sz="10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network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reliable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network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secure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network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homogeneous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topology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change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>
    <p:fade/>
  </p:transition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344720" y="-1515"/>
            <a:ext cx="21018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Pitfalls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4109085" cy="2093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Developing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systems:</a:t>
            </a:r>
            <a:r>
              <a:rPr sz="1200" spc="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Pitfalls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289560" marR="30480">
              <a:lnSpc>
                <a:spcPts val="1210"/>
              </a:lnSpc>
              <a:spcBef>
                <a:spcPts val="40"/>
              </a:spcBef>
            </a:pPr>
            <a:r>
              <a:rPr sz="900" dirty="0">
                <a:latin typeface="Arial"/>
                <a:cs typeface="Arial"/>
              </a:rPr>
              <a:t>Many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needlessly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complex,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caused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mistakes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that </a:t>
            </a:r>
            <a:r>
              <a:rPr sz="900" dirty="0">
                <a:latin typeface="Arial"/>
                <a:cs typeface="Arial"/>
              </a:rPr>
              <a:t>required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patching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later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Many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often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made.</a:t>
            </a:r>
            <a:endParaRPr sz="9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74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(and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often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hidden)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endParaRPr sz="10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network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reliable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network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secure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network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homogeneous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topology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change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Latency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zero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>
    <p:fade/>
  </p:transition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344720" y="-1515"/>
            <a:ext cx="21018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Pitfalls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4109085" cy="22974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Developing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systems:</a:t>
            </a:r>
            <a:r>
              <a:rPr sz="1200" spc="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Pitfalls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289560" marR="30480">
              <a:lnSpc>
                <a:spcPts val="1210"/>
              </a:lnSpc>
              <a:spcBef>
                <a:spcPts val="40"/>
              </a:spcBef>
            </a:pPr>
            <a:r>
              <a:rPr sz="900" dirty="0">
                <a:latin typeface="Arial"/>
                <a:cs typeface="Arial"/>
              </a:rPr>
              <a:t>Many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needlessly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complex,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caused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mistakes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that </a:t>
            </a:r>
            <a:r>
              <a:rPr sz="900" dirty="0">
                <a:latin typeface="Arial"/>
                <a:cs typeface="Arial"/>
              </a:rPr>
              <a:t>required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patching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later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Many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often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made.</a:t>
            </a:r>
            <a:endParaRPr sz="9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74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(and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often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hidden)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endParaRPr sz="10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network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reliable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network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secure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network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homogeneous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topology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change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Latency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zero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Bandwidth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infinite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>
    <p:fade/>
  </p:transition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344720" y="-1515"/>
            <a:ext cx="21018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Pitfalls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4109085" cy="25012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Developing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systems:</a:t>
            </a:r>
            <a:r>
              <a:rPr sz="1200" spc="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Pitfalls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289560" marR="30480">
              <a:lnSpc>
                <a:spcPts val="1210"/>
              </a:lnSpc>
              <a:spcBef>
                <a:spcPts val="40"/>
              </a:spcBef>
            </a:pPr>
            <a:r>
              <a:rPr sz="900" dirty="0">
                <a:latin typeface="Arial"/>
                <a:cs typeface="Arial"/>
              </a:rPr>
              <a:t>Many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needlessly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complex,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caused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mistakes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that </a:t>
            </a:r>
            <a:r>
              <a:rPr sz="900" dirty="0">
                <a:latin typeface="Arial"/>
                <a:cs typeface="Arial"/>
              </a:rPr>
              <a:t>required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patching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later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Many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often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made.</a:t>
            </a:r>
            <a:endParaRPr sz="9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74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(and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often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hidden)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endParaRPr sz="10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network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reliable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network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secure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network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homogeneous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topology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change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Latency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zero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Bandwidth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infinite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spc="-10" dirty="0">
                <a:latin typeface="Arial"/>
                <a:cs typeface="Arial"/>
              </a:rPr>
              <a:t>Transport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zero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>
    <p:fade/>
  </p:transition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344720" y="-1515"/>
            <a:ext cx="21018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Pitfalls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4109085" cy="27051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Developing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systems:</a:t>
            </a:r>
            <a:r>
              <a:rPr sz="1200" spc="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Pitfalls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289560" marR="30480">
              <a:lnSpc>
                <a:spcPts val="1210"/>
              </a:lnSpc>
              <a:spcBef>
                <a:spcPts val="40"/>
              </a:spcBef>
            </a:pPr>
            <a:r>
              <a:rPr sz="900" dirty="0">
                <a:latin typeface="Arial"/>
                <a:cs typeface="Arial"/>
              </a:rPr>
              <a:t>Many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needlessly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complex,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caused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mistakes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that </a:t>
            </a:r>
            <a:r>
              <a:rPr sz="900" dirty="0">
                <a:latin typeface="Arial"/>
                <a:cs typeface="Arial"/>
              </a:rPr>
              <a:t>required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patching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later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Many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often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made.</a:t>
            </a:r>
            <a:endParaRPr sz="9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74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False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(and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often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hidden)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assumptions</a:t>
            </a:r>
            <a:endParaRPr sz="10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network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reliable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network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secure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network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homogeneous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topology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change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Latency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zero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Bandwidth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infinite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spc="-10" dirty="0">
                <a:latin typeface="Arial"/>
                <a:cs typeface="Arial"/>
              </a:rPr>
              <a:t>Transport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zero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administrator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5595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Introduction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From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networked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systems to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distributed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Some</a:t>
            </a:r>
            <a:r>
              <a:rPr spc="-45" dirty="0"/>
              <a:t> </a:t>
            </a:r>
            <a:r>
              <a:rPr dirty="0"/>
              <a:t>common</a:t>
            </a:r>
            <a:r>
              <a:rPr spc="-45" dirty="0"/>
              <a:t> </a:t>
            </a:r>
            <a:r>
              <a:rPr spc="-10" dirty="0"/>
              <a:t>misconceptions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499476"/>
            <a:ext cx="3896995" cy="93027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Centralized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solutions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do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not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scale</a:t>
            </a:r>
            <a:endParaRPr sz="1000">
              <a:latin typeface="Arial"/>
              <a:cs typeface="Arial"/>
            </a:endParaRPr>
          </a:p>
          <a:p>
            <a:pPr marL="25400" marR="1778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Make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distinction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between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logically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physically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centralized.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root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the </a:t>
            </a:r>
            <a:r>
              <a:rPr sz="900" dirty="0">
                <a:latin typeface="Arial"/>
                <a:cs typeface="Arial"/>
              </a:rPr>
              <a:t>Domain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System:</a:t>
            </a:r>
            <a:endParaRPr sz="900">
              <a:latin typeface="Arial"/>
              <a:cs typeface="Arial"/>
            </a:endParaRPr>
          </a:p>
          <a:p>
            <a:pPr marL="278130" indent="-120650">
              <a:lnSpc>
                <a:spcPts val="940"/>
              </a:lnSpc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logically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centralized</a:t>
            </a:r>
            <a:endParaRPr sz="9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spc="-10" dirty="0">
                <a:latin typeface="Arial"/>
                <a:cs typeface="Arial"/>
              </a:rPr>
              <a:t>physically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(massively)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distributed</a:t>
            </a:r>
            <a:endParaRPr sz="9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130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spc="-10" dirty="0">
                <a:latin typeface="Arial"/>
                <a:cs typeface="Arial"/>
              </a:rPr>
              <a:t>decentralized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across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several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organizations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117157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Distributed versus</a:t>
            </a:r>
            <a:r>
              <a:rPr sz="500" spc="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decentralized</a:t>
            </a:r>
            <a:r>
              <a:rPr sz="500" spc="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5292</Words>
  <Application>Microsoft Macintosh PowerPoint</Application>
  <PresentationFormat>Custom</PresentationFormat>
  <Paragraphs>819</Paragraphs>
  <Slides>87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87</vt:i4>
      </vt:variant>
    </vt:vector>
  </HeadingPairs>
  <TitlesOfParts>
    <vt:vector size="91" baseType="lpstr">
      <vt:lpstr>Arial</vt:lpstr>
      <vt:lpstr>Calibri</vt:lpstr>
      <vt:lpstr>Menlo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Alternative approach</vt:lpstr>
      <vt:lpstr>Alternative approach</vt:lpstr>
      <vt:lpstr>Some common misconceptions</vt:lpstr>
      <vt:lpstr>Some common misconceptions</vt:lpstr>
      <vt:lpstr>Some common misconceptions</vt:lpstr>
      <vt:lpstr>Perspectives on distributed systems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Degree of transparency</vt:lpstr>
      <vt:lpstr>Degree of transparency</vt:lpstr>
      <vt:lpstr>PowerPoint Presentation</vt:lpstr>
      <vt:lpstr>PowerPoint Presentation</vt:lpstr>
      <vt:lpstr>Openness of distributed systems</vt:lpstr>
      <vt:lpstr>Policies versus mechanisms</vt:lpstr>
      <vt:lpstr>On strict separation</vt:lpstr>
      <vt:lpstr>Dependability</vt:lpstr>
      <vt:lpstr>PowerPoint Presentation</vt:lpstr>
      <vt:lpstr>Reliability versus availability</vt:lpstr>
      <vt:lpstr>PowerPoint Presentation</vt:lpstr>
      <vt:lpstr>PowerPoint Presentation</vt:lpstr>
      <vt:lpstr>PowerPoint Presentation</vt:lpstr>
      <vt:lpstr>On security</vt:lpstr>
      <vt:lpstr>On security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Size scalability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Parallel computing</vt:lpstr>
      <vt:lpstr>Distributed shared memory systems</vt:lpstr>
      <vt:lpstr>Cluster computing</vt:lpstr>
      <vt:lpstr>PowerPoint Presentation</vt:lpstr>
      <vt:lpstr>Architecture for grid computing</vt:lpstr>
      <vt:lpstr>Integrating applications</vt:lpstr>
      <vt:lpstr>PowerPoint Presentation</vt:lpstr>
      <vt:lpstr>PowerPoint Presentation</vt:lpstr>
      <vt:lpstr>PowerPoint Presentation</vt:lpstr>
      <vt:lpstr>PowerPoint Presentation</vt:lpstr>
      <vt:lpstr>Distributed pervasive systems</vt:lpstr>
      <vt:lpstr>Distributed pervasive systems</vt:lpstr>
      <vt:lpstr>Distributed pervasive systems</vt:lpstr>
      <vt:lpstr>Distributed pervasive systems</vt:lpstr>
      <vt:lpstr>Ubiquitous systems</vt:lpstr>
      <vt:lpstr>Mobile computing</vt:lpstr>
      <vt:lpstr>Mobile computing</vt:lpstr>
      <vt:lpstr>PowerPoint Presentation</vt:lpstr>
      <vt:lpstr>Sensor networks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Distributed Systems   (4th edition, version 01)</dc:title>
  <cp:lastModifiedBy>Steen, Maarten van (UT-DSI)</cp:lastModifiedBy>
  <cp:revision>1</cp:revision>
  <dcterms:created xsi:type="dcterms:W3CDTF">2023-04-27T05:42:13Z</dcterms:created>
  <dcterms:modified xsi:type="dcterms:W3CDTF">2023-04-27T05:58:32Z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2023-04-27T00:00:00Z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2023-04-27T00:00:00Z</vt:filetime>
  </property>
  <property fmtid="{D5CDD505-2E9C-101B-9397-08002B2CF9AE}" pid="5" name="PTEX.Fullbanner">
    <vt:lpwstr>This is pdfTeX, Version 3.141592653-2.6-1.40.24 (TeX Live 2022) kpathsea version 6.3.4</vt:lpwstr>
  </property>
  <property fmtid="{D5CDD505-2E9C-101B-9397-08002B2CF9AE}" pid="6" name="Producer">
    <vt:lpwstr>pdfTeX-1.40.24</vt:lpwstr>
  </property>
</Properties>
</file>