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74" r:id="rId3"/>
    <p:sldId id="275" r:id="rId4"/>
    <p:sldId id="258" r:id="rId5"/>
    <p:sldId id="276" r:id="rId6"/>
    <p:sldId id="278" r:id="rId7"/>
    <p:sldId id="279" r:id="rId8"/>
    <p:sldId id="259" r:id="rId9"/>
    <p:sldId id="266" r:id="rId10"/>
    <p:sldId id="267" r:id="rId11"/>
    <p:sldId id="269" r:id="rId12"/>
    <p:sldId id="273" r:id="rId13"/>
    <p:sldId id="280" r:id="rId14"/>
    <p:sldId id="28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38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216866-E8CB-42E2-AF10-3DB0B1ED2216}" type="datetimeFigureOut">
              <a:rPr lang="en-US" smtClean="0"/>
              <a:t>12/30/2022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77B404-E761-43AD-A8D6-2CEDBFBE4644}" type="slidenum">
              <a:rPr lang="en-US" smtClean="0"/>
              <a:t>‹#›</a:t>
            </a:fld>
            <a:endParaRPr lang="en-US"/>
          </a:p>
        </p:txBody>
      </p:sp>
    </p:spTree>
    <p:extLst>
      <p:ext uri="{BB962C8B-B14F-4D97-AF65-F5344CB8AC3E}">
        <p14:creationId xmlns:p14="http://schemas.microsoft.com/office/powerpoint/2010/main" val="3219636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A04E5A1-BAD4-4B25-BA97-07814C87E927}" type="datetime1">
              <a:rPr lang="en-US" smtClean="0"/>
              <a:t>12/30/2022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5EF803B-FE5F-4953-8BC8-F5C27D99A30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4989B9-ED9D-4405-B664-988D5C145BD6}" type="datetime1">
              <a:rPr lang="en-US" smtClean="0"/>
              <a:t>12/30/2022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F803B-FE5F-4953-8BC8-F5C27D99A3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762E40-5CA1-4A7D-963D-9B5B532B04F3}" type="datetime1">
              <a:rPr lang="en-US" smtClean="0"/>
              <a:t>12/30/2022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F803B-FE5F-4953-8BC8-F5C27D99A3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46FF24-807C-4639-B08C-E3603D4BB56A}" type="datetime1">
              <a:rPr lang="en-US" smtClean="0"/>
              <a:t>12/30/2022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F803B-FE5F-4953-8BC8-F5C27D99A3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7CAB575-44E1-4924-A3BB-5BFE0743D39D}" type="datetime1">
              <a:rPr lang="en-US" smtClean="0"/>
              <a:t>12/30/2022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F803B-FE5F-4953-8BC8-F5C27D99A30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39E9A6-0CB7-450B-8499-212F842FD387}" type="datetime1">
              <a:rPr lang="en-US" smtClean="0"/>
              <a:t>12/30/2022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F803B-FE5F-4953-8BC8-F5C27D99A30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D936232-2654-483E-B425-483CD4E33E59}" type="datetime1">
              <a:rPr lang="en-US" smtClean="0"/>
              <a:t>12/30/2022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EF803B-FE5F-4953-8BC8-F5C27D99A30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CF75CF1-DD0E-4476-9C00-DE279A1412C9}" type="datetime1">
              <a:rPr lang="en-US" smtClean="0"/>
              <a:t>12/30/2022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EF803B-FE5F-4953-8BC8-F5C27D99A3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F3642-9C0A-4BAB-A1F9-BA668235C285}" type="datetime1">
              <a:rPr lang="en-US" smtClean="0"/>
              <a:t>12/30/2022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EF803B-FE5F-4953-8BC8-F5C27D99A3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6DCB4E-EE2D-4B91-A4EA-EE344A5FD771}" type="datetime1">
              <a:rPr lang="en-US" smtClean="0"/>
              <a:t>12/30/2022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F803B-FE5F-4953-8BC8-F5C27D99A30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47EC8BC-12B7-41EB-AD26-1EA8E70E3DD0}" type="datetime1">
              <a:rPr lang="en-US" smtClean="0"/>
              <a:t>12/30/2022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5EF803B-FE5F-4953-8BC8-F5C27D99A30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F7FA36-19AB-4D2F-A116-D1E16BA739BA}" type="datetime1">
              <a:rPr lang="en-US" smtClean="0"/>
              <a:t>12/30/2022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5EF803B-FE5F-4953-8BC8-F5C27D99A30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hyperlink" Target="https://doi.org/10.1016/j.adhoc.2019.102006" TargetMode="External"/><Relationship Id="rId3" Type="http://schemas.openxmlformats.org/officeDocument/2006/relationships/hyperlink" Target="https://doi.org/10.3390/electronics11152282" TargetMode="External"/><Relationship Id="rId7" Type="http://schemas.openxmlformats.org/officeDocument/2006/relationships/hyperlink" Target="#page1"/><Relationship Id="rId2" Type="http://schemas.openxmlformats.org/officeDocument/2006/relationships/hyperlink" Target="https://doi.org/10.3390/" TargetMode="External"/><Relationship Id="rId1" Type="http://schemas.openxmlformats.org/officeDocument/2006/relationships/slideLayout" Target="../slideLayouts/slideLayout1.xml"/><Relationship Id="rId6" Type="http://schemas.openxmlformats.org/officeDocument/2006/relationships/hyperlink" Target="https://doi.org/10.1016/j.comcom.2020.04.032" TargetMode="External"/><Relationship Id="rId5" Type="http://schemas.openxmlformats.org/officeDocument/2006/relationships/hyperlink" Target="https://doi.org/10.1016/j.asoc.2017.08.035" TargetMode="External"/><Relationship Id="rId4" Type="http://schemas.openxmlformats.org/officeDocument/2006/relationships/hyperlink" Target="https://doi.org/10.1177/155014771985398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page1"/><Relationship Id="rId2" Type="http://schemas.openxmlformats.org/officeDocument/2006/relationships/hyperlink" Target="https://doi.org/10.30880" TargetMode="External"/><Relationship Id="rId1" Type="http://schemas.openxmlformats.org/officeDocument/2006/relationships/slideLayout" Target="../slideLayouts/slideLayout1.xml"/><Relationship Id="rId6" Type="http://schemas.openxmlformats.org/officeDocument/2006/relationships/hyperlink" Target="https://doi.org/10.1002/dac.5194" TargetMode="External"/><Relationship Id="rId5" Type="http://schemas.openxmlformats.org/officeDocument/2006/relationships/hyperlink" Target="https://doi.org/10.21203/rs.3.rs-1974413/v1" TargetMode="External"/><Relationship Id="rId4" Type="http://schemas.openxmlformats.org/officeDocument/2006/relationships/hyperlink" Target="https://doi.org/10.1016/j.compeleceng.2018.10.011"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304800"/>
            <a:ext cx="8001000" cy="2246769"/>
          </a:xfrm>
          <a:prstGeom prst="rect">
            <a:avLst/>
          </a:prstGeom>
          <a:solidFill>
            <a:srgbClr val="00B050"/>
          </a:solidFill>
          <a:ln w="38100">
            <a:solidFill>
              <a:schemeClr val="tx1"/>
            </a:solidFill>
          </a:ln>
        </p:spPr>
        <p:txBody>
          <a:bodyPr wrap="square">
            <a:spAutoFit/>
          </a:bodyPr>
          <a:lstStyle/>
          <a:p>
            <a:pPr algn="ctr"/>
            <a:r>
              <a:rPr lang="fa-IR" sz="2800" b="1" dirty="0">
                <a:latin typeface="Times New Roman" pitchFamily="18" charset="0"/>
                <a:cs typeface="Times New Roman" pitchFamily="18" charset="0"/>
              </a:rPr>
              <a:t> </a:t>
            </a:r>
            <a:endParaRPr lang="en-US" sz="2800" b="1" dirty="0">
              <a:latin typeface="Times New Roman" pitchFamily="18" charset="0"/>
              <a:cs typeface="Times New Roman" pitchFamily="18" charset="0"/>
            </a:endParaRPr>
          </a:p>
          <a:p>
            <a:pPr algn="ctr"/>
            <a:r>
              <a:rPr lang="en-US" sz="2800" b="1" dirty="0" smtClean="0">
                <a:latin typeface="Times New Roman" pitchFamily="18" charset="0"/>
                <a:cs typeface="Times New Roman" pitchFamily="18" charset="0"/>
              </a:rPr>
              <a:t>Modeling </a:t>
            </a:r>
            <a:r>
              <a:rPr lang="en-US" sz="2800" b="1" dirty="0">
                <a:latin typeface="Times New Roman" pitchFamily="18" charset="0"/>
                <a:cs typeface="Times New Roman" pitchFamily="18" charset="0"/>
              </a:rPr>
              <a:t>and Evaluation of Energy Consumption of Congestion Control Algorithms in Wireless Sensor Networks</a:t>
            </a:r>
          </a:p>
          <a:p>
            <a:pPr algn="ctr"/>
            <a:r>
              <a:rPr lang="en-US" sz="2800" b="1" dirty="0">
                <a:latin typeface="Times New Roman" pitchFamily="18" charset="0"/>
                <a:cs typeface="Times New Roman" pitchFamily="18" charset="0"/>
              </a:rPr>
              <a:t> </a:t>
            </a:r>
          </a:p>
        </p:txBody>
      </p:sp>
      <p:sp>
        <p:nvSpPr>
          <p:cNvPr id="2" name="Rectangle 1"/>
          <p:cNvSpPr/>
          <p:nvPr/>
        </p:nvSpPr>
        <p:spPr>
          <a:xfrm>
            <a:off x="1181100" y="3137379"/>
            <a:ext cx="6705600" cy="461665"/>
          </a:xfrm>
          <a:prstGeom prst="rect">
            <a:avLst/>
          </a:prstGeom>
          <a:solidFill>
            <a:srgbClr val="00B050"/>
          </a:solidFill>
          <a:ln w="28575">
            <a:solidFill>
              <a:schemeClr val="tx1"/>
            </a:solidFill>
          </a:ln>
        </p:spPr>
        <p:txBody>
          <a:bodyPr wrap="square">
            <a:spAutoFit/>
          </a:bodyPr>
          <a:lstStyle/>
          <a:p>
            <a:pPr algn="ctr"/>
            <a:r>
              <a:rPr lang="en-US" sz="2400" b="1" dirty="0">
                <a:latin typeface="Times New Roman" pitchFamily="18" charset="0"/>
                <a:cs typeface="Times New Roman" pitchFamily="18" charset="0"/>
              </a:rPr>
              <a:t>Student's </a:t>
            </a:r>
            <a:r>
              <a:rPr lang="en-US" sz="2400" b="1" dirty="0" smtClean="0">
                <a:latin typeface="Times New Roman" pitchFamily="18" charset="0"/>
                <a:cs typeface="Times New Roman" pitchFamily="18" charset="0"/>
              </a:rPr>
              <a:t>Name: Saad </a:t>
            </a:r>
            <a:r>
              <a:rPr lang="en-US" sz="2400" b="1" dirty="0">
                <a:latin typeface="Times New Roman" pitchFamily="18" charset="0"/>
                <a:cs typeface="Times New Roman" pitchFamily="18" charset="0"/>
              </a:rPr>
              <a:t>Al-Ghuaribawi</a:t>
            </a:r>
          </a:p>
        </p:txBody>
      </p:sp>
      <p:sp>
        <p:nvSpPr>
          <p:cNvPr id="3" name="Rectangle 2"/>
          <p:cNvSpPr/>
          <p:nvPr/>
        </p:nvSpPr>
        <p:spPr>
          <a:xfrm>
            <a:off x="1885950" y="4419600"/>
            <a:ext cx="5295900" cy="461665"/>
          </a:xfrm>
          <a:prstGeom prst="rect">
            <a:avLst/>
          </a:prstGeom>
          <a:solidFill>
            <a:srgbClr val="00B050"/>
          </a:solidFill>
          <a:ln w="28575">
            <a:solidFill>
              <a:schemeClr val="tx1"/>
            </a:solidFill>
          </a:ln>
        </p:spPr>
        <p:txBody>
          <a:bodyPr wrap="square">
            <a:spAutoFit/>
          </a:bodyPr>
          <a:lstStyle/>
          <a:p>
            <a:pPr algn="ctr"/>
            <a:r>
              <a:rPr lang="en-US" sz="2400" b="1" dirty="0">
                <a:latin typeface="Times New Roman" pitchFamily="18" charset="0"/>
                <a:cs typeface="Times New Roman" pitchFamily="18" charset="0"/>
              </a:rPr>
              <a:t>Supervisor</a:t>
            </a:r>
            <a:r>
              <a:rPr lang="fa-IR"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 Dr</a:t>
            </a:r>
            <a:r>
              <a:rPr lang="en-US" sz="2400" b="1" dirty="0">
                <a:latin typeface="Times New Roman" pitchFamily="18" charset="0"/>
                <a:cs typeface="Times New Roman" pitchFamily="18" charset="0"/>
              </a:rPr>
              <a:t>. Abdollahi Azgomi</a:t>
            </a:r>
          </a:p>
        </p:txBody>
      </p:sp>
      <p:sp>
        <p:nvSpPr>
          <p:cNvPr id="4" name="Slide Number Placeholder 3"/>
          <p:cNvSpPr>
            <a:spLocks noGrp="1"/>
          </p:cNvSpPr>
          <p:nvPr>
            <p:ph type="sldNum" sz="quarter" idx="12"/>
          </p:nvPr>
        </p:nvSpPr>
        <p:spPr/>
        <p:txBody>
          <a:bodyPr/>
          <a:lstStyle/>
          <a:p>
            <a:fld id="{F5EF803B-FE5F-4953-8BC8-F5C27D99A30E}" type="slidenum">
              <a:rPr lang="en-US" smtClean="0"/>
              <a:t>1</a:t>
            </a:fld>
            <a:endParaRPr lang="en-US" dirty="0"/>
          </a:p>
        </p:txBody>
      </p:sp>
    </p:spTree>
    <p:extLst>
      <p:ext uri="{BB962C8B-B14F-4D97-AF65-F5344CB8AC3E}">
        <p14:creationId xmlns:p14="http://schemas.microsoft.com/office/powerpoint/2010/main" val="1576966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66800"/>
            <a:ext cx="8077200" cy="5170646"/>
          </a:xfrm>
          <a:prstGeom prst="rect">
            <a:avLst/>
          </a:prstGeom>
          <a:solidFill>
            <a:schemeClr val="accent2"/>
          </a:solidFill>
          <a:ln w="28575">
            <a:solidFill>
              <a:schemeClr val="tx1"/>
            </a:solidFill>
          </a:ln>
        </p:spPr>
        <p:txBody>
          <a:bodyPr wrap="square">
            <a:spAutoFit/>
          </a:bodyPr>
          <a:lstStyle/>
          <a:p>
            <a:pPr marL="342900" indent="-342900" algn="just">
              <a:lnSpc>
                <a:spcPct val="150000"/>
              </a:lnSpc>
              <a:buFont typeface="Arial" pitchFamily="34" charset="0"/>
              <a:buChar char="•"/>
            </a:pPr>
            <a:r>
              <a:rPr lang="en-US" sz="2000" b="1" dirty="0" smtClean="0">
                <a:latin typeface="Times New Roman" pitchFamily="18" charset="0"/>
                <a:cs typeface="Times New Roman" pitchFamily="18" charset="0"/>
              </a:rPr>
              <a:t>In </a:t>
            </a:r>
            <a:r>
              <a:rPr lang="en-US" sz="2000" b="1" dirty="0">
                <a:latin typeface="Times New Roman" pitchFamily="18" charset="0"/>
                <a:cs typeface="Times New Roman" pitchFamily="18" charset="0"/>
              </a:rPr>
              <a:t>recent years, wireless sensor network have attracted the attention of both in academia universities and industry due to its wide range of potential applications in military and civilian fields. In such applications, the sensor nodes sense the data of these areas and may manipulate them and transmit to the final destination, that is, the sink node. </a:t>
            </a:r>
            <a:endParaRPr lang="en-US" sz="2000" b="1" dirty="0" smtClean="0">
              <a:latin typeface="Times New Roman" pitchFamily="18" charset="0"/>
              <a:cs typeface="Times New Roman" pitchFamily="18" charset="0"/>
            </a:endParaRPr>
          </a:p>
          <a:p>
            <a:pPr marL="342900" indent="-342900" algn="just">
              <a:lnSpc>
                <a:spcPct val="150000"/>
              </a:lnSpc>
              <a:buFont typeface="Arial" pitchFamily="34" charset="0"/>
              <a:buChar char="•"/>
            </a:pPr>
            <a:r>
              <a:rPr lang="en-US" sz="2000" b="1" dirty="0" smtClean="0">
                <a:latin typeface="Times New Roman" pitchFamily="18" charset="0"/>
                <a:cs typeface="Times New Roman" pitchFamily="18" charset="0"/>
              </a:rPr>
              <a:t>This </a:t>
            </a:r>
            <a:r>
              <a:rPr lang="en-US" sz="2000" b="1" dirty="0">
                <a:latin typeface="Times New Roman" pitchFamily="18" charset="0"/>
                <a:cs typeface="Times New Roman" pitchFamily="18" charset="0"/>
              </a:rPr>
              <a:t>leads to the draining of battery energy, which in turn causes the node to fail. In this research, we review and compare the existing congestion control algorithms in wireless sensor networks. </a:t>
            </a:r>
            <a:endParaRPr lang="en-US" sz="2000" b="1" dirty="0" smtClean="0">
              <a:latin typeface="Times New Roman" pitchFamily="18" charset="0"/>
              <a:cs typeface="Times New Roman" pitchFamily="18" charset="0"/>
            </a:endParaRPr>
          </a:p>
          <a:p>
            <a:pPr marL="342900" indent="-342900" algn="just">
              <a:lnSpc>
                <a:spcPct val="150000"/>
              </a:lnSpc>
              <a:buFont typeface="Arial" pitchFamily="34" charset="0"/>
              <a:buChar char="•"/>
            </a:pPr>
            <a:r>
              <a:rPr lang="en-US" sz="2000" b="1" dirty="0" smtClean="0">
                <a:latin typeface="Times New Roman" pitchFamily="18" charset="0"/>
                <a:cs typeface="Times New Roman" pitchFamily="18" charset="0"/>
              </a:rPr>
              <a:t>We </a:t>
            </a:r>
            <a:r>
              <a:rPr lang="en-US" sz="2000" b="1" dirty="0">
                <a:latin typeface="Times New Roman" pitchFamily="18" charset="0"/>
                <a:cs typeface="Times New Roman" pitchFamily="18" charset="0"/>
              </a:rPr>
              <a:t>also model the network with respect to energy consumption, measurement and event extraction analysis in the network.</a:t>
            </a:r>
          </a:p>
        </p:txBody>
      </p:sp>
      <p:sp>
        <p:nvSpPr>
          <p:cNvPr id="3" name="Slide Number Placeholder 2"/>
          <p:cNvSpPr>
            <a:spLocks noGrp="1"/>
          </p:cNvSpPr>
          <p:nvPr>
            <p:ph type="sldNum" sz="quarter" idx="12"/>
          </p:nvPr>
        </p:nvSpPr>
        <p:spPr/>
        <p:txBody>
          <a:bodyPr/>
          <a:lstStyle/>
          <a:p>
            <a:fld id="{F5EF803B-FE5F-4953-8BC8-F5C27D99A30E}" type="slidenum">
              <a:rPr lang="en-US" smtClean="0"/>
              <a:t>10</a:t>
            </a:fld>
            <a:endParaRPr lang="en-US" dirty="0"/>
          </a:p>
        </p:txBody>
      </p:sp>
      <p:sp>
        <p:nvSpPr>
          <p:cNvPr id="4" name="Rectangle 3"/>
          <p:cNvSpPr/>
          <p:nvPr/>
        </p:nvSpPr>
        <p:spPr>
          <a:xfrm>
            <a:off x="544286" y="381000"/>
            <a:ext cx="1739579" cy="579967"/>
          </a:xfrm>
          <a:prstGeom prst="rect">
            <a:avLst/>
          </a:prstGeom>
          <a:solidFill>
            <a:schemeClr val="accent2"/>
          </a:solidFill>
          <a:ln w="28575">
            <a:solidFill>
              <a:schemeClr val="tx1"/>
            </a:solidFill>
          </a:ln>
        </p:spPr>
        <p:txBody>
          <a:bodyPr wrap="none">
            <a:spAutoFit/>
          </a:bodyPr>
          <a:lstStyle/>
          <a:p>
            <a:pPr algn="just">
              <a:lnSpc>
                <a:spcPct val="150000"/>
              </a:lnSpc>
            </a:pPr>
            <a:r>
              <a:rPr lang="en-US" sz="2400" b="1" dirty="0">
                <a:latin typeface="Times New Roman" pitchFamily="18" charset="0"/>
                <a:cs typeface="Times New Roman" pitchFamily="18" charset="0"/>
              </a:rPr>
              <a:t>PROBLEM</a:t>
            </a:r>
          </a:p>
        </p:txBody>
      </p:sp>
    </p:spTree>
    <p:extLst>
      <p:ext uri="{BB962C8B-B14F-4D97-AF65-F5344CB8AC3E}">
        <p14:creationId xmlns:p14="http://schemas.microsoft.com/office/powerpoint/2010/main" val="3925337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41807"/>
            <a:ext cx="1905000" cy="461665"/>
          </a:xfrm>
          <a:prstGeom prst="rect">
            <a:avLst/>
          </a:prstGeom>
          <a:solidFill>
            <a:schemeClr val="accent2"/>
          </a:solidFill>
          <a:ln w="28575">
            <a:solidFill>
              <a:schemeClr val="tx1"/>
            </a:solidFill>
          </a:ln>
        </p:spPr>
        <p:txBody>
          <a:bodyPr wrap="square">
            <a:spAutoFit/>
          </a:bodyPr>
          <a:lstStyle/>
          <a:p>
            <a:r>
              <a:rPr lang="en-US" sz="2400" b="1" dirty="0" smtClean="0">
                <a:latin typeface="Times New Roman" pitchFamily="18" charset="0"/>
                <a:cs typeface="Times New Roman" pitchFamily="18" charset="0"/>
              </a:rPr>
              <a:t>Conclusion</a:t>
            </a:r>
            <a:endParaRPr lang="en-US" sz="2400" b="1" dirty="0">
              <a:latin typeface="Times New Roman" pitchFamily="18" charset="0"/>
              <a:cs typeface="Times New Roman" pitchFamily="18" charset="0"/>
            </a:endParaRPr>
          </a:p>
        </p:txBody>
      </p:sp>
      <p:sp>
        <p:nvSpPr>
          <p:cNvPr id="3" name="Rectangle 2"/>
          <p:cNvSpPr/>
          <p:nvPr/>
        </p:nvSpPr>
        <p:spPr>
          <a:xfrm>
            <a:off x="381000" y="879534"/>
            <a:ext cx="8229600" cy="4708981"/>
          </a:xfrm>
          <a:prstGeom prst="rect">
            <a:avLst/>
          </a:prstGeom>
          <a:solidFill>
            <a:schemeClr val="accent2"/>
          </a:solidFill>
          <a:ln w="28575">
            <a:solidFill>
              <a:schemeClr val="tx1"/>
            </a:solidFill>
          </a:ln>
        </p:spPr>
        <p:txBody>
          <a:bodyPr wrap="square">
            <a:spAutoFit/>
          </a:bodyPr>
          <a:lstStyle/>
          <a:p>
            <a:pPr marL="457200" indent="-457200" algn="just">
              <a:lnSpc>
                <a:spcPct val="150000"/>
              </a:lnSpc>
              <a:buFont typeface="+mj-lt"/>
              <a:buAutoNum type="arabicPeriod"/>
            </a:pPr>
            <a:r>
              <a:rPr lang="en-US" sz="2000" b="1" dirty="0">
                <a:latin typeface="Times New Roman" pitchFamily="18" charset="0"/>
                <a:cs typeface="Times New Roman" pitchFamily="18" charset="0"/>
              </a:rPr>
              <a:t>In order to improve the energy efficiency and address the limitation problem in WSN networks, we propose an energy efficient routing protocol based on congestion control algorithms called WSN-SVM. </a:t>
            </a:r>
            <a:endParaRPr lang="en-US" sz="2000" b="1" dirty="0" smtClean="0">
              <a:latin typeface="Times New Roman" pitchFamily="18" charset="0"/>
              <a:cs typeface="Times New Roman" pitchFamily="18" charset="0"/>
            </a:endParaRPr>
          </a:p>
          <a:p>
            <a:pPr marL="457200" indent="-457200" algn="just">
              <a:lnSpc>
                <a:spcPct val="150000"/>
              </a:lnSpc>
              <a:buFont typeface="+mj-lt"/>
              <a:buAutoNum type="arabicPeriod"/>
            </a:pPr>
            <a:r>
              <a:rPr lang="en-US" sz="2000" b="1" dirty="0" smtClean="0">
                <a:latin typeface="Times New Roman" pitchFamily="18" charset="0"/>
                <a:cs typeface="Times New Roman" pitchFamily="18" charset="0"/>
              </a:rPr>
              <a:t>In </a:t>
            </a:r>
            <a:r>
              <a:rPr lang="en-US" sz="2000" b="1" dirty="0">
                <a:latin typeface="Times New Roman" pitchFamily="18" charset="0"/>
                <a:cs typeface="Times New Roman" pitchFamily="18" charset="0"/>
              </a:rPr>
              <a:t>the system modeling process, we first formulate an energy evaluation model to determine the energy status of a node, and then create a communication range to identify the effective transmission area. </a:t>
            </a:r>
            <a:endParaRPr lang="en-US" sz="2000" b="1" dirty="0" smtClean="0">
              <a:latin typeface="Times New Roman" pitchFamily="18" charset="0"/>
              <a:cs typeface="Times New Roman" pitchFamily="18" charset="0"/>
            </a:endParaRPr>
          </a:p>
          <a:p>
            <a:pPr marL="457200" indent="-457200" algn="just">
              <a:lnSpc>
                <a:spcPct val="150000"/>
              </a:lnSpc>
              <a:buFont typeface="+mj-lt"/>
              <a:buAutoNum type="arabicPeriod"/>
            </a:pPr>
            <a:r>
              <a:rPr lang="en-US" sz="2000" b="1" dirty="0" smtClean="0">
                <a:latin typeface="Times New Roman" pitchFamily="18" charset="0"/>
                <a:cs typeface="Times New Roman" pitchFamily="18" charset="0"/>
              </a:rPr>
              <a:t>In </a:t>
            </a:r>
            <a:r>
              <a:rPr lang="en-US" sz="2000" b="1" dirty="0">
                <a:latin typeface="Times New Roman" pitchFamily="18" charset="0"/>
                <a:cs typeface="Times New Roman" pitchFamily="18" charset="0"/>
              </a:rPr>
              <a:t>addition, we analyze the accuracy and computational complexity of this algorithm.</a:t>
            </a:r>
          </a:p>
          <a:p>
            <a:pPr marL="457200" indent="-457200" algn="just">
              <a:lnSpc>
                <a:spcPct val="150000"/>
              </a:lnSpc>
              <a:buFont typeface="+mj-lt"/>
              <a:buAutoNum type="arabicPeriod"/>
            </a:pPr>
            <a:endParaRPr lang="en-US" sz="20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EF803B-FE5F-4953-8BC8-F5C27D99A30E}" type="slidenum">
              <a:rPr lang="en-US" smtClean="0"/>
              <a:t>11</a:t>
            </a:fld>
            <a:endParaRPr lang="en-US" dirty="0"/>
          </a:p>
        </p:txBody>
      </p:sp>
    </p:spTree>
    <p:extLst>
      <p:ext uri="{BB962C8B-B14F-4D97-AF65-F5344CB8AC3E}">
        <p14:creationId xmlns:p14="http://schemas.microsoft.com/office/powerpoint/2010/main" val="934677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1613775" cy="461665"/>
          </a:xfrm>
          <a:prstGeom prst="rect">
            <a:avLst/>
          </a:prstGeom>
          <a:solidFill>
            <a:srgbClr val="FF0000"/>
          </a:solidFill>
          <a:ln w="28575">
            <a:solidFill>
              <a:schemeClr val="tx1"/>
            </a:solidFill>
          </a:ln>
        </p:spPr>
        <p:txBody>
          <a:bodyPr wrap="none">
            <a:spAutoFit/>
          </a:bodyPr>
          <a:lstStyle/>
          <a:p>
            <a:r>
              <a:rPr lang="en-US" sz="2400" b="1" dirty="0">
                <a:latin typeface="Times New Roman" pitchFamily="18" charset="0"/>
                <a:cs typeface="Times New Roman" pitchFamily="18" charset="0"/>
              </a:rPr>
              <a:t>References</a:t>
            </a:r>
            <a:endParaRPr lang="en-US" b="1" dirty="0">
              <a:latin typeface="Times New Roman" pitchFamily="18" charset="0"/>
              <a:cs typeface="Times New Roman" pitchFamily="18" charset="0"/>
            </a:endParaRPr>
          </a:p>
        </p:txBody>
      </p:sp>
      <p:sp>
        <p:nvSpPr>
          <p:cNvPr id="3" name="Rectangle 2"/>
          <p:cNvSpPr/>
          <p:nvPr/>
        </p:nvSpPr>
        <p:spPr>
          <a:xfrm>
            <a:off x="457200" y="914400"/>
            <a:ext cx="8153400" cy="5693866"/>
          </a:xfrm>
          <a:prstGeom prst="rect">
            <a:avLst/>
          </a:prstGeom>
          <a:solidFill>
            <a:schemeClr val="accent6">
              <a:lumMod val="75000"/>
            </a:schemeClr>
          </a:solidFill>
          <a:ln w="28575">
            <a:solidFill>
              <a:schemeClr val="tx1"/>
            </a:solidFill>
          </a:ln>
        </p:spPr>
        <p:txBody>
          <a:bodyPr wrap="square">
            <a:spAutoFit/>
          </a:bodyPr>
          <a:lstStyle/>
          <a:p>
            <a:r>
              <a:rPr lang="en-US" sz="1400" dirty="0">
                <a:latin typeface="Times New Roman" pitchFamily="18" charset="0"/>
                <a:cs typeface="Times New Roman" pitchFamily="18" charset="0"/>
              </a:rPr>
              <a:t>[1] T</a:t>
            </a:r>
            <a:r>
              <a:rPr lang="ar-SA"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Behera</a:t>
            </a:r>
            <a:r>
              <a:rPr lang="en-US" sz="1400" dirty="0">
                <a:latin typeface="Times New Roman" pitchFamily="18" charset="0"/>
                <a:cs typeface="Times New Roman" pitchFamily="18" charset="0"/>
              </a:rPr>
              <a:t>, U</a:t>
            </a:r>
            <a:r>
              <a:rPr lang="ar-SA"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Samal</a:t>
            </a:r>
            <a:r>
              <a:rPr lang="en-US" sz="1400" dirty="0">
                <a:latin typeface="Times New Roman" pitchFamily="18" charset="0"/>
                <a:cs typeface="Times New Roman" pitchFamily="18" charset="0"/>
              </a:rPr>
              <a:t>, S</a:t>
            </a:r>
            <a:r>
              <a:rPr lang="ar-SA"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Mohapatra</a:t>
            </a:r>
            <a:r>
              <a:rPr lang="en-US" sz="1400" dirty="0">
                <a:latin typeface="Times New Roman" pitchFamily="18" charset="0"/>
                <a:cs typeface="Times New Roman" pitchFamily="18" charset="0"/>
              </a:rPr>
              <a:t>,  M</a:t>
            </a:r>
            <a:r>
              <a:rPr lang="ar-SA" sz="1400" dirty="0">
                <a:latin typeface="Times New Roman" pitchFamily="18" charset="0"/>
                <a:cs typeface="Times New Roman" pitchFamily="18" charset="0"/>
              </a:rPr>
              <a:t>.</a:t>
            </a:r>
            <a:r>
              <a:rPr lang="en-US" sz="1400" dirty="0">
                <a:latin typeface="Times New Roman" pitchFamily="18" charset="0"/>
                <a:cs typeface="Times New Roman" pitchFamily="18" charset="0"/>
              </a:rPr>
              <a:t>  S. Khan,  B</a:t>
            </a:r>
            <a:r>
              <a:rPr lang="ar-SA"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Appasani</a:t>
            </a:r>
            <a:r>
              <a:rPr lang="en-US" sz="1400" dirty="0">
                <a:latin typeface="Times New Roman" pitchFamily="18" charset="0"/>
                <a:cs typeface="Times New Roman" pitchFamily="18" charset="0"/>
              </a:rPr>
              <a:t>,  N</a:t>
            </a:r>
            <a:r>
              <a:rPr lang="ar-SA"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Bizon</a:t>
            </a:r>
            <a:r>
              <a:rPr lang="en-US" sz="1400" dirty="0">
                <a:latin typeface="Times New Roman" pitchFamily="18" charset="0"/>
                <a:cs typeface="Times New Roman" pitchFamily="18" charset="0"/>
              </a:rPr>
              <a:t>,  P</a:t>
            </a:r>
            <a:r>
              <a:rPr lang="ar-SA"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Thounthong</a:t>
            </a:r>
            <a:r>
              <a:rPr lang="en-US" sz="1400" dirty="0">
                <a:latin typeface="Times New Roman" pitchFamily="18" charset="0"/>
                <a:cs typeface="Times New Roman" pitchFamily="18" charset="0"/>
              </a:rPr>
              <a:t>. (2022). Energy-Efficient Routing Protocols for Wireless Sensor Networks: Architectures, Strategies, and Performance, </a:t>
            </a:r>
            <a:r>
              <a:rPr lang="en-US" sz="1400" i="1" dirty="0">
                <a:latin typeface="Times New Roman" pitchFamily="18" charset="0"/>
                <a:cs typeface="Times New Roman" pitchFamily="18" charset="0"/>
              </a:rPr>
              <a:t>11</a:t>
            </a:r>
            <a:r>
              <a:rPr lang="en-US" sz="1400" dirty="0">
                <a:latin typeface="Times New Roman" pitchFamily="18" charset="0"/>
                <a:cs typeface="Times New Roman" pitchFamily="18" charset="0"/>
              </a:rPr>
              <a:t>, 2282. </a:t>
            </a:r>
            <a:r>
              <a:rPr lang="en-US" sz="1400" u="sng" dirty="0">
                <a:latin typeface="Times New Roman" pitchFamily="18" charset="0"/>
                <a:cs typeface="Times New Roman" pitchFamily="18" charset="0"/>
                <a:hlinkClick r:id="rId2"/>
              </a:rPr>
              <a:t>https://doi.org/10.3390/</a:t>
            </a:r>
            <a:r>
              <a:rPr lang="en-US" sz="1400" dirty="0">
                <a:latin typeface="Times New Roman" pitchFamily="18" charset="0"/>
                <a:cs typeface="Times New Roman" pitchFamily="18" charset="0"/>
                <a:hlinkClick r:id="rId3"/>
              </a:rPr>
              <a:t>electronics11152282</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[2] S. </a:t>
            </a:r>
            <a:r>
              <a:rPr lang="en-US" sz="1400" dirty="0" err="1">
                <a:latin typeface="Times New Roman" pitchFamily="18" charset="0"/>
                <a:cs typeface="Times New Roman" pitchFamily="18" charset="0"/>
              </a:rPr>
              <a:t>Ghanavati</a:t>
            </a:r>
            <a:r>
              <a:rPr lang="en-US" sz="1400" dirty="0">
                <a:latin typeface="Times New Roman" pitchFamily="18" charset="0"/>
                <a:cs typeface="Times New Roman" pitchFamily="18" charset="0"/>
              </a:rPr>
              <a:t>, J. </a:t>
            </a:r>
            <a:r>
              <a:rPr lang="en-US" sz="1400" dirty="0" err="1">
                <a:latin typeface="Times New Roman" pitchFamily="18" charset="0"/>
                <a:cs typeface="Times New Roman" pitchFamily="18" charset="0"/>
              </a:rPr>
              <a:t>Abawajy</a:t>
            </a:r>
            <a:r>
              <a:rPr lang="en-US" sz="1400" dirty="0">
                <a:latin typeface="Times New Roman" pitchFamily="18" charset="0"/>
                <a:cs typeface="Times New Roman" pitchFamily="18" charset="0"/>
              </a:rPr>
              <a:t>, D. </a:t>
            </a:r>
            <a:r>
              <a:rPr lang="en-US" sz="1400" dirty="0" err="1">
                <a:latin typeface="Times New Roman" pitchFamily="18" charset="0"/>
                <a:cs typeface="Times New Roman" pitchFamily="18" charset="0"/>
              </a:rPr>
              <a:t>Izadi</a:t>
            </a:r>
            <a:r>
              <a:rPr lang="en-US" sz="1400" dirty="0">
                <a:latin typeface="Times New Roman" pitchFamily="18" charset="0"/>
                <a:cs typeface="Times New Roman" pitchFamily="18" charset="0"/>
              </a:rPr>
              <a:t>. (2015), A Congestion Control Scheme Based on Fuzzy Logic in Wireless Body Area Networks, IEEE 14th International Symposium on Network Computing and Applications</a:t>
            </a: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[3] K. M </a:t>
            </a:r>
            <a:r>
              <a:rPr lang="en-US" sz="1400" dirty="0" err="1">
                <a:latin typeface="Times New Roman" pitchFamily="18" charset="0"/>
                <a:cs typeface="Times New Roman" pitchFamily="18" charset="0"/>
              </a:rPr>
              <a:t>Awan</a:t>
            </a:r>
            <a:r>
              <a:rPr lang="en-US" sz="1400" dirty="0">
                <a:latin typeface="Times New Roman" pitchFamily="18" charset="0"/>
                <a:cs typeface="Times New Roman" pitchFamily="18" charset="0"/>
              </a:rPr>
              <a:t>, N. Ashraf, M. </a:t>
            </a:r>
            <a:r>
              <a:rPr lang="en-US" sz="1400" dirty="0" err="1">
                <a:latin typeface="Times New Roman" pitchFamily="18" charset="0"/>
                <a:cs typeface="Times New Roman" pitchFamily="18" charset="0"/>
              </a:rPr>
              <a:t>Saleem</a:t>
            </a:r>
            <a:r>
              <a:rPr lang="en-US" sz="1400" dirty="0">
                <a:latin typeface="Times New Roman" pitchFamily="18" charset="0"/>
                <a:cs typeface="Times New Roman" pitchFamily="18" charset="0"/>
              </a:rPr>
              <a:t>, O. </a:t>
            </a:r>
            <a:r>
              <a:rPr lang="en-US" sz="1400" dirty="0" err="1">
                <a:latin typeface="Times New Roman" pitchFamily="18" charset="0"/>
                <a:cs typeface="Times New Roman" pitchFamily="18" charset="0"/>
              </a:rPr>
              <a:t>Sheta</a:t>
            </a:r>
            <a:r>
              <a:rPr lang="en-US" sz="1400" dirty="0">
                <a:latin typeface="Times New Roman" pitchFamily="18" charset="0"/>
                <a:cs typeface="Times New Roman" pitchFamily="18" charset="0"/>
              </a:rPr>
              <a:t>, K. </a:t>
            </a:r>
            <a:r>
              <a:rPr lang="en-US" sz="1400" dirty="0" err="1">
                <a:latin typeface="Times New Roman" pitchFamily="18" charset="0"/>
                <a:cs typeface="Times New Roman" pitchFamily="18" charset="0"/>
              </a:rPr>
              <a:t>Qureshi</a:t>
            </a:r>
            <a:r>
              <a:rPr lang="en-US" sz="1400" dirty="0">
                <a:latin typeface="Times New Roman" pitchFamily="18" charset="0"/>
                <a:cs typeface="Times New Roman" pitchFamily="18" charset="0"/>
              </a:rPr>
              <a:t>, A. </a:t>
            </a:r>
            <a:r>
              <a:rPr lang="en-US" sz="1400" dirty="0" err="1">
                <a:latin typeface="Times New Roman" pitchFamily="18" charset="0"/>
                <a:cs typeface="Times New Roman" pitchFamily="18" charset="0"/>
              </a:rPr>
              <a:t>Zeb</a:t>
            </a:r>
            <a:r>
              <a:rPr lang="en-US" sz="1400" dirty="0">
                <a:latin typeface="Times New Roman" pitchFamily="18" charset="0"/>
                <a:cs typeface="Times New Roman" pitchFamily="18" charset="0"/>
              </a:rPr>
              <a:t>, K. </a:t>
            </a:r>
            <a:r>
              <a:rPr lang="en-US" sz="1400" dirty="0" err="1">
                <a:latin typeface="Times New Roman" pitchFamily="18" charset="0"/>
                <a:cs typeface="Times New Roman" pitchFamily="18" charset="0"/>
              </a:rPr>
              <a:t>Haseeb</a:t>
            </a:r>
            <a:r>
              <a:rPr lang="en-US" sz="1400" dirty="0">
                <a:latin typeface="Times New Roman" pitchFamily="18" charset="0"/>
                <a:cs typeface="Times New Roman" pitchFamily="18" charset="0"/>
              </a:rPr>
              <a:t>, A. </a:t>
            </a:r>
            <a:r>
              <a:rPr lang="en-US" sz="1400" dirty="0" err="1">
                <a:latin typeface="Times New Roman" pitchFamily="18" charset="0"/>
                <a:cs typeface="Times New Roman" pitchFamily="18" charset="0"/>
              </a:rPr>
              <a:t>Sadiq</a:t>
            </a:r>
            <a:r>
              <a:rPr lang="en-US" sz="1400" dirty="0">
                <a:latin typeface="Times New Roman" pitchFamily="18" charset="0"/>
                <a:cs typeface="Times New Roman" pitchFamily="18" charset="0"/>
              </a:rPr>
              <a:t>. (2019). A priority-based congestion-avoidance routing protocol using IoT-based heterogeneous medical sensors for energy efficiency in healthcare wireless body area networks, International Journal of Distributed Sensor Networks, 2019, Vol. 15(6), </a:t>
            </a:r>
            <a:r>
              <a:rPr lang="en-US" sz="1400" dirty="0">
                <a:latin typeface="Times New Roman" pitchFamily="18" charset="0"/>
                <a:cs typeface="Times New Roman" pitchFamily="18" charset="0"/>
                <a:hlinkClick r:id="rId4"/>
              </a:rPr>
              <a:t>DOI: 10.1177/1550147719853980</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[4] D. Chen. (2018). A real-time streaming control for quality-of-service coexisting wireless body area networks, Applied Soft Computing 68 (2018) 719–732 </a:t>
            </a:r>
            <a:r>
              <a:rPr lang="en-US" sz="1400" u="sng" dirty="0">
                <a:latin typeface="Times New Roman" pitchFamily="18" charset="0"/>
                <a:cs typeface="Times New Roman" pitchFamily="18" charset="0"/>
                <a:hlinkClick r:id="rId5"/>
              </a:rPr>
              <a:t>https://doi.org/10.1016/j.asoc.2017.08.035</a:t>
            </a:r>
            <a:r>
              <a:rPr lang="en-US" sz="1400" dirty="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r>
              <a:rPr lang="en-US" sz="1400" dirty="0"/>
              <a:t>[5] Q. Liu, K. </a:t>
            </a:r>
            <a:r>
              <a:rPr lang="en-US" sz="1400" dirty="0" err="1"/>
              <a:t>Mkongwa</a:t>
            </a:r>
            <a:r>
              <a:rPr lang="en-US" sz="1400" dirty="0"/>
              <a:t>, C. Zhang,  S. Wang. (2020). A simple cross‑layer mechanism for congestion control and performance enhancement in a localized multiple wireless body area networks, Received: 21 June 2020 , https://doi.org/10.1007/s12652-020-02802-5</a:t>
            </a:r>
          </a:p>
          <a:p>
            <a:r>
              <a:rPr lang="ar-SA" sz="1400" dirty="0"/>
              <a:t> </a:t>
            </a:r>
            <a:endParaRPr lang="en-US" sz="1400" dirty="0"/>
          </a:p>
          <a:p>
            <a:r>
              <a:rPr lang="en-US" sz="1400" dirty="0"/>
              <a:t>[6] D. </a:t>
            </a:r>
            <a:r>
              <a:rPr lang="en-US" sz="1400" dirty="0" err="1"/>
              <a:t>Pandey</a:t>
            </a:r>
            <a:r>
              <a:rPr lang="en-US" sz="1400" dirty="0"/>
              <a:t>, V. </a:t>
            </a:r>
            <a:r>
              <a:rPr lang="en-US" sz="1400" dirty="0" err="1"/>
              <a:t>Kushwaha</a:t>
            </a:r>
            <a:r>
              <a:rPr lang="en-US" sz="1400" dirty="0"/>
              <a:t>. (2020). An exploratory study of congestion control techniques in Wireless Sensor Networks, </a:t>
            </a:r>
            <a:r>
              <a:rPr lang="en-US" sz="1400" dirty="0">
                <a:hlinkClick r:id="rId6"/>
              </a:rPr>
              <a:t>https://doi.org/10.1016/j.comcom.2020.04.032</a:t>
            </a:r>
            <a:endParaRPr lang="en-US" sz="1400" dirty="0"/>
          </a:p>
          <a:p>
            <a:r>
              <a:rPr lang="en-US" sz="1400" dirty="0"/>
              <a:t> </a:t>
            </a:r>
          </a:p>
          <a:p>
            <a:r>
              <a:rPr lang="en-US" sz="1400" dirty="0"/>
              <a:t>[7] W. </a:t>
            </a:r>
            <a:r>
              <a:rPr lang="en-US" sz="1400" dirty="0" err="1"/>
              <a:t>Badreddine</a:t>
            </a:r>
            <a:r>
              <a:rPr lang="en-US" sz="1400" dirty="0"/>
              <a:t> </a:t>
            </a:r>
            <a:r>
              <a:rPr lang="en-US" sz="1400" dirty="0">
                <a:hlinkClick r:id="rId7" action="ppaction://hlinkfile"/>
              </a:rPr>
              <a:t>, </a:t>
            </a:r>
            <a:r>
              <a:rPr lang="en-US" sz="1400" dirty="0"/>
              <a:t>C. </a:t>
            </a:r>
            <a:r>
              <a:rPr lang="en-US" sz="1400" dirty="0" err="1"/>
              <a:t>Chaudet</a:t>
            </a:r>
            <a:r>
              <a:rPr lang="en-US" sz="1400" dirty="0"/>
              <a:t> </a:t>
            </a:r>
            <a:r>
              <a:rPr lang="en-US" sz="1400" dirty="0">
                <a:hlinkClick r:id="rId7" action="ppaction://hlinkfile"/>
              </a:rPr>
              <a:t>, </a:t>
            </a:r>
            <a:r>
              <a:rPr lang="en-US" sz="1400" dirty="0"/>
              <a:t>F. </a:t>
            </a:r>
            <a:r>
              <a:rPr lang="en-US" sz="1400" dirty="0" err="1"/>
              <a:t>Petruzzi</a:t>
            </a:r>
            <a:r>
              <a:rPr lang="en-US" sz="1400" dirty="0"/>
              <a:t> </a:t>
            </a:r>
            <a:r>
              <a:rPr lang="en-US" sz="1400" dirty="0">
                <a:hlinkClick r:id="rId7" action="ppaction://hlinkfile"/>
              </a:rPr>
              <a:t>, </a:t>
            </a:r>
            <a:r>
              <a:rPr lang="en-US" sz="1400" dirty="0"/>
              <a:t>M. </a:t>
            </a:r>
            <a:r>
              <a:rPr lang="en-US" sz="1400" dirty="0" err="1"/>
              <a:t>Butucaru</a:t>
            </a:r>
            <a:r>
              <a:rPr lang="en-US" sz="1400" dirty="0"/>
              <a:t> . (2020). Broadcast strategies and performance evaluation of IEEE 802.15.4 in wireless body area networks WBAN, </a:t>
            </a:r>
            <a:r>
              <a:rPr lang="en-US" sz="1400" dirty="0">
                <a:hlinkClick r:id="rId8"/>
              </a:rPr>
              <a:t>Ad Hoc Networks 97 (2020) 102006</a:t>
            </a:r>
            <a:r>
              <a:rPr lang="en-US" sz="1400" dirty="0"/>
              <a:t> </a:t>
            </a:r>
          </a:p>
          <a:p>
            <a:endParaRPr lang="en-US" sz="1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EF803B-FE5F-4953-8BC8-F5C27D99A30E}" type="slidenum">
              <a:rPr lang="en-US" smtClean="0"/>
              <a:t>12</a:t>
            </a:fld>
            <a:endParaRPr lang="en-US"/>
          </a:p>
        </p:txBody>
      </p:sp>
    </p:spTree>
    <p:extLst>
      <p:ext uri="{BB962C8B-B14F-4D97-AF65-F5344CB8AC3E}">
        <p14:creationId xmlns:p14="http://schemas.microsoft.com/office/powerpoint/2010/main" val="935133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609600"/>
            <a:ext cx="8153400" cy="3754874"/>
          </a:xfrm>
          <a:prstGeom prst="rect">
            <a:avLst/>
          </a:prstGeom>
          <a:solidFill>
            <a:schemeClr val="accent6">
              <a:lumMod val="75000"/>
            </a:schemeClr>
          </a:solidFill>
          <a:ln w="28575">
            <a:solidFill>
              <a:schemeClr val="tx1"/>
            </a:solidFill>
          </a:ln>
        </p:spPr>
        <p:txBody>
          <a:bodyPr wrap="square">
            <a:spAutoFit/>
          </a:bodyPr>
          <a:lstStyle/>
          <a:p>
            <a:r>
              <a:rPr lang="en-US" sz="1400" dirty="0" smtClean="0">
                <a:latin typeface="Times New Roman" pitchFamily="18" charset="0"/>
                <a:cs typeface="Times New Roman" pitchFamily="18" charset="0"/>
              </a:rPr>
              <a:t>[</a:t>
            </a:r>
            <a:r>
              <a:rPr lang="en-US" sz="1400" dirty="0">
                <a:latin typeface="Times New Roman" pitchFamily="18" charset="0"/>
                <a:cs typeface="Times New Roman" pitchFamily="18" charset="0"/>
              </a:rPr>
              <a:t>8] M. Anwar, </a:t>
            </a:r>
            <a:r>
              <a:rPr lang="en-US" sz="1400" dirty="0" err="1">
                <a:latin typeface="Times New Roman" pitchFamily="18" charset="0"/>
                <a:cs typeface="Times New Roman" pitchFamily="18" charset="0"/>
              </a:rPr>
              <a:t>A.Abdullah</a:t>
            </a:r>
            <a:r>
              <a:rPr lang="en-US" sz="1400" dirty="0">
                <a:latin typeface="Times New Roman" pitchFamily="18" charset="0"/>
                <a:cs typeface="Times New Roman" pitchFamily="18" charset="0"/>
              </a:rPr>
              <a:t>, R. </a:t>
            </a:r>
            <a:r>
              <a:rPr lang="en-US" sz="1400" dirty="0" err="1">
                <a:latin typeface="Times New Roman" pitchFamily="18" charset="0"/>
                <a:cs typeface="Times New Roman" pitchFamily="18" charset="0"/>
              </a:rPr>
              <a:t>Saedudin</a:t>
            </a:r>
            <a:r>
              <a:rPr lang="en-US" sz="1400" dirty="0">
                <a:latin typeface="Times New Roman" pitchFamily="18" charset="0"/>
                <a:cs typeface="Times New Roman" pitchFamily="18" charset="0"/>
              </a:rPr>
              <a:t>, F. </a:t>
            </a:r>
            <a:r>
              <a:rPr lang="en-US" sz="1400" dirty="0" err="1">
                <a:latin typeface="Times New Roman" pitchFamily="18" charset="0"/>
                <a:cs typeface="Times New Roman" pitchFamily="18" charset="0"/>
              </a:rPr>
              <a:t>Masud</a:t>
            </a:r>
            <a:r>
              <a:rPr lang="en-US" sz="1400" dirty="0">
                <a:latin typeface="Times New Roman" pitchFamily="18" charset="0"/>
                <a:cs typeface="Times New Roman" pitchFamily="18" charset="0"/>
              </a:rPr>
              <a:t>, F. </a:t>
            </a:r>
            <a:r>
              <a:rPr lang="en-US" sz="1400" dirty="0" err="1">
                <a:latin typeface="Times New Roman" pitchFamily="18" charset="0"/>
                <a:cs typeface="Times New Roman" pitchFamily="18" charset="0"/>
              </a:rPr>
              <a:t>Ullah</a:t>
            </a:r>
            <a:r>
              <a:rPr lang="en-US" sz="1400" dirty="0">
                <a:latin typeface="Times New Roman" pitchFamily="18" charset="0"/>
                <a:cs typeface="Times New Roman" pitchFamily="18" charset="0"/>
              </a:rPr>
              <a:t>. (2018). CAMP: Congestion Avoidance and Mitigation Protocol for Wireless Body Area Networks, , </a:t>
            </a:r>
            <a:r>
              <a:rPr lang="en-US" sz="1400" u="sng" dirty="0">
                <a:latin typeface="Times New Roman" pitchFamily="18" charset="0"/>
                <a:cs typeface="Times New Roman" pitchFamily="18" charset="0"/>
                <a:hlinkClick r:id="rId2"/>
              </a:rPr>
              <a:t>https://doi.org/10.30880</a:t>
            </a:r>
            <a:r>
              <a:rPr lang="en-US" sz="1400" dirty="0">
                <a:latin typeface="Times New Roman" pitchFamily="18" charset="0"/>
                <a:cs typeface="Times New Roman" pitchFamily="18" charset="0"/>
              </a:rPr>
              <a:t>, Vol. 10 No. 6 (2018) p. 59-65.</a:t>
            </a: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[9] V. </a:t>
            </a:r>
            <a:r>
              <a:rPr lang="en-US" sz="1400" dirty="0" err="1">
                <a:latin typeface="Times New Roman" pitchFamily="18" charset="0"/>
                <a:cs typeface="Times New Roman" pitchFamily="18" charset="0"/>
              </a:rPr>
              <a:t>Navya</a:t>
            </a:r>
            <a:r>
              <a:rPr lang="en-US" sz="1400" dirty="0">
                <a:latin typeface="Times New Roman" pitchFamily="18" charset="0"/>
                <a:cs typeface="Times New Roman" pitchFamily="18" charset="0"/>
              </a:rPr>
              <a:t> </a:t>
            </a:r>
            <a:r>
              <a:rPr lang="en-US" sz="1400" dirty="0">
                <a:latin typeface="Times New Roman" pitchFamily="18" charset="0"/>
                <a:cs typeface="Times New Roman" pitchFamily="18" charset="0"/>
                <a:hlinkClick r:id="rId3" action="ppaction://hlinkfile"/>
              </a:rPr>
              <a:t>, </a:t>
            </a:r>
            <a:r>
              <a:rPr lang="en-US" sz="1400" dirty="0">
                <a:latin typeface="Times New Roman" pitchFamily="18" charset="0"/>
                <a:cs typeface="Times New Roman" pitchFamily="18" charset="0"/>
              </a:rPr>
              <a:t>P. </a:t>
            </a:r>
            <a:r>
              <a:rPr lang="en-US" sz="1400" dirty="0" err="1">
                <a:latin typeface="Times New Roman" pitchFamily="18" charset="0"/>
                <a:cs typeface="Times New Roman" pitchFamily="18" charset="0"/>
              </a:rPr>
              <a:t>Deepalakshmi</a:t>
            </a:r>
            <a:r>
              <a:rPr lang="en-US" sz="1400" dirty="0">
                <a:latin typeface="Times New Roman" pitchFamily="18" charset="0"/>
                <a:cs typeface="Times New Roman" pitchFamily="18" charset="0"/>
              </a:rPr>
              <a:t>. (2018). Energy eﬃcient routing for critical physiological parameters in wireless body area networks under mobile emergency scenarios, , </a:t>
            </a:r>
            <a:r>
              <a:rPr lang="en-US" sz="1400" dirty="0">
                <a:latin typeface="Times New Roman" pitchFamily="18" charset="0"/>
                <a:cs typeface="Times New Roman" pitchFamily="18" charset="0"/>
                <a:hlinkClick r:id="rId4"/>
              </a:rPr>
              <a:t>https://doi.org/10.1016/j.compeleceng.2018.10.011</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[10] A. Ali, M. </a:t>
            </a:r>
            <a:r>
              <a:rPr lang="en-US" sz="1400" dirty="0" err="1">
                <a:latin typeface="Times New Roman" pitchFamily="18" charset="0"/>
                <a:cs typeface="Times New Roman" pitchFamily="18" charset="0"/>
              </a:rPr>
              <a:t>Vadivel</a:t>
            </a:r>
            <a:r>
              <a:rPr lang="en-US" sz="1400" dirty="0">
                <a:latin typeface="Times New Roman" pitchFamily="18" charset="0"/>
                <a:cs typeface="Times New Roman" pitchFamily="18" charset="0"/>
              </a:rPr>
              <a:t>. (2022), Energy </a:t>
            </a:r>
            <a:r>
              <a:rPr lang="en-US" sz="1400" dirty="0" err="1">
                <a:latin typeface="Times New Roman" pitchFamily="18" charset="0"/>
                <a:cs typeface="Times New Roman" pitchFamily="18" charset="0"/>
              </a:rPr>
              <a:t>Efficent</a:t>
            </a:r>
            <a:r>
              <a:rPr lang="en-US" sz="1400" dirty="0">
                <a:latin typeface="Times New Roman" pitchFamily="18" charset="0"/>
                <a:cs typeface="Times New Roman" pitchFamily="18" charset="0"/>
              </a:rPr>
              <a:t> Congestion Control Scheme Wireless sensor Network using Adaptive </a:t>
            </a:r>
            <a:r>
              <a:rPr lang="en-US" sz="1400" dirty="0" err="1">
                <a:latin typeface="Times New Roman" pitchFamily="18" charset="0"/>
                <a:cs typeface="Times New Roman" pitchFamily="18" charset="0"/>
              </a:rPr>
              <a:t>Neuro</a:t>
            </a:r>
            <a:r>
              <a:rPr lang="en-US" sz="1400" dirty="0">
                <a:latin typeface="Times New Roman" pitchFamily="18" charset="0"/>
                <a:cs typeface="Times New Roman" pitchFamily="18" charset="0"/>
              </a:rPr>
              <a:t> Fuzzy Inference System With Black Widow Optimization, </a:t>
            </a:r>
            <a:r>
              <a:rPr lang="en-US" sz="1400" dirty="0">
                <a:latin typeface="Times New Roman" pitchFamily="18" charset="0"/>
                <a:cs typeface="Times New Roman" pitchFamily="18" charset="0"/>
                <a:hlinkClick r:id="rId5"/>
              </a:rPr>
              <a:t>https://doi.org/10.21203/rs.3.rs-1974413/v1</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[11] S. Hao, </a:t>
            </a:r>
            <a:r>
              <a:rPr lang="en-US" sz="1400" dirty="0" err="1">
                <a:latin typeface="Times New Roman" pitchFamily="18" charset="0"/>
                <a:cs typeface="Times New Roman" pitchFamily="18" charset="0"/>
              </a:rPr>
              <a:t>Y.Hong</a:t>
            </a:r>
            <a:r>
              <a:rPr lang="en-US" sz="1400" dirty="0">
                <a:latin typeface="Times New Roman" pitchFamily="18" charset="0"/>
                <a:cs typeface="Times New Roman" pitchFamily="18" charset="0"/>
              </a:rPr>
              <a:t>, Y. He. (2022), An Energy-Efficient Routing Algorithm Based on Greedy Strategy for Energy Harvesting Wireless Sensor Networks, doi.org/10.3390/s22041645</a:t>
            </a: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[12] S. Kumar Gupta, S. Sing. (2022),  Survey on energy efficient dynamic sink optimum routing for wireless sensor network and communication technologies, </a:t>
            </a:r>
            <a:r>
              <a:rPr lang="en-US" sz="1400" u="sng" dirty="0">
                <a:latin typeface="Times New Roman" pitchFamily="18" charset="0"/>
                <a:cs typeface="Times New Roman" pitchFamily="18" charset="0"/>
                <a:hlinkClick r:id="rId6"/>
              </a:rPr>
              <a:t>https://doi.org/10.1002/dac.5194</a:t>
            </a:r>
            <a:endParaRPr lang="en-US" sz="1400" b="1"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F5EF803B-FE5F-4953-8BC8-F5C27D99A30E}" type="slidenum">
              <a:rPr lang="en-US" smtClean="0"/>
              <a:t>13</a:t>
            </a:fld>
            <a:endParaRPr lang="en-US"/>
          </a:p>
        </p:txBody>
      </p:sp>
    </p:spTree>
    <p:extLst>
      <p:ext uri="{BB962C8B-B14F-4D97-AF65-F5344CB8AC3E}">
        <p14:creationId xmlns:p14="http://schemas.microsoft.com/office/powerpoint/2010/main" val="2864192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4457" y="1371600"/>
            <a:ext cx="8153400" cy="3785652"/>
          </a:xfrm>
          <a:prstGeom prst="rect">
            <a:avLst/>
          </a:prstGeom>
          <a:solidFill>
            <a:schemeClr val="accent2"/>
          </a:solidFill>
          <a:ln w="28575">
            <a:solidFill>
              <a:schemeClr val="tx1"/>
            </a:solidFill>
          </a:ln>
        </p:spPr>
        <p:txBody>
          <a:bodyPr wrap="square">
            <a:spAutoFit/>
          </a:bodyPr>
          <a:lstStyle/>
          <a:p>
            <a:pPr algn="just">
              <a:lnSpc>
                <a:spcPct val="150000"/>
              </a:lnSpc>
            </a:pPr>
            <a:r>
              <a:rPr lang="en-US" sz="2000" b="1" dirty="0" smtClean="0">
                <a:latin typeface="Times New Roman" pitchFamily="18" charset="0"/>
                <a:cs typeface="Times New Roman" pitchFamily="18" charset="0"/>
              </a:rPr>
              <a:t>At the same time, the following questions are supposed to be answered in this research</a:t>
            </a:r>
            <a:r>
              <a:rPr lang="fa-IR" sz="2000" b="1"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lnSpc>
                <a:spcPct val="150000"/>
              </a:lnSpc>
            </a:pPr>
            <a:r>
              <a:rPr lang="en-US" sz="2000" b="1" dirty="0" smtClean="0">
                <a:latin typeface="Times New Roman" pitchFamily="18" charset="0"/>
                <a:cs typeface="Times New Roman" pitchFamily="18" charset="0"/>
              </a:rPr>
              <a:t>1. Which congestion control algorithm is used in the prediction of the most suitable factors</a:t>
            </a:r>
            <a:r>
              <a:rPr lang="fa-IR" sz="2000" b="1"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lnSpc>
                <a:spcPct val="150000"/>
              </a:lnSpc>
            </a:pPr>
            <a:r>
              <a:rPr lang="en-US" sz="2000" b="1" dirty="0" smtClean="0">
                <a:latin typeface="Times New Roman" pitchFamily="18" charset="0"/>
                <a:cs typeface="Times New Roman" pitchFamily="18" charset="0"/>
              </a:rPr>
              <a:t>2. What are the most suitable types of data sets in predicting the factors and what are their characteristics</a:t>
            </a:r>
            <a:r>
              <a:rPr lang="fa-IR" sz="2000" b="1"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lnSpc>
                <a:spcPct val="150000"/>
              </a:lnSpc>
            </a:pPr>
            <a:r>
              <a:rPr lang="en-US" sz="2000" b="1" dirty="0" smtClean="0">
                <a:latin typeface="Times New Roman" pitchFamily="18" charset="0"/>
                <a:cs typeface="Times New Roman" pitchFamily="18" charset="0"/>
              </a:rPr>
              <a:t>3. How can the most appropriate modeling method be applied to the selected factors</a:t>
            </a:r>
            <a:r>
              <a:rPr lang="fa-IR"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F5EF803B-FE5F-4953-8BC8-F5C27D99A30E}" type="slidenum">
              <a:rPr lang="en-US" smtClean="0"/>
              <a:t>14</a:t>
            </a:fld>
            <a:endParaRPr lang="en-US"/>
          </a:p>
        </p:txBody>
      </p:sp>
      <p:sp>
        <p:nvSpPr>
          <p:cNvPr id="4" name="Rectangle 3"/>
          <p:cNvSpPr/>
          <p:nvPr/>
        </p:nvSpPr>
        <p:spPr>
          <a:xfrm>
            <a:off x="472255" y="609600"/>
            <a:ext cx="1280159" cy="461665"/>
          </a:xfrm>
          <a:prstGeom prst="rect">
            <a:avLst/>
          </a:prstGeom>
          <a:solidFill>
            <a:schemeClr val="accent2"/>
          </a:solidFill>
          <a:ln w="28575">
            <a:solidFill>
              <a:schemeClr val="tx1"/>
            </a:solidFill>
          </a:ln>
        </p:spPr>
        <p:txBody>
          <a:bodyPr wrap="none">
            <a:spAutoFit/>
          </a:bodyPr>
          <a:lstStyle/>
          <a:p>
            <a:pPr algn="just"/>
            <a:r>
              <a:rPr lang="en-US" sz="2400" b="1" dirty="0">
                <a:latin typeface="Times New Roman" pitchFamily="18" charset="0"/>
                <a:cs typeface="Times New Roman" pitchFamily="18" charset="0"/>
              </a:rPr>
              <a:t>Q and A</a:t>
            </a:r>
          </a:p>
        </p:txBody>
      </p:sp>
    </p:spTree>
    <p:extLst>
      <p:ext uri="{BB962C8B-B14F-4D97-AF65-F5344CB8AC3E}">
        <p14:creationId xmlns:p14="http://schemas.microsoft.com/office/powerpoint/2010/main" val="2096574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73466"/>
            <a:ext cx="2423886" cy="461665"/>
          </a:xfrm>
          <a:prstGeom prst="rect">
            <a:avLst/>
          </a:prstGeom>
          <a:solidFill>
            <a:schemeClr val="accent2"/>
          </a:solidFill>
          <a:ln w="28575">
            <a:solidFill>
              <a:schemeClr val="tx1"/>
            </a:solidFill>
          </a:ln>
        </p:spPr>
        <p:txBody>
          <a:bodyPr wrap="square">
            <a:spAutoFit/>
          </a:bodyPr>
          <a:lstStyle/>
          <a:p>
            <a:r>
              <a:rPr lang="en-US" sz="2400" b="1" dirty="0" smtClean="0">
                <a:latin typeface="Times New Roman" pitchFamily="18" charset="0"/>
                <a:cs typeface="Times New Roman" pitchFamily="18" charset="0"/>
              </a:rPr>
              <a:t>Road Map</a:t>
            </a:r>
            <a:endParaRPr lang="en-US" sz="2400" b="1" dirty="0">
              <a:latin typeface="Times New Roman" pitchFamily="18" charset="0"/>
              <a:cs typeface="Times New Roman" pitchFamily="18" charset="0"/>
            </a:endParaRPr>
          </a:p>
        </p:txBody>
      </p:sp>
      <p:sp>
        <p:nvSpPr>
          <p:cNvPr id="3" name="Rectangle 2"/>
          <p:cNvSpPr/>
          <p:nvPr/>
        </p:nvSpPr>
        <p:spPr>
          <a:xfrm>
            <a:off x="685800" y="914400"/>
            <a:ext cx="7924800" cy="3785652"/>
          </a:xfrm>
          <a:prstGeom prst="rect">
            <a:avLst/>
          </a:prstGeom>
          <a:solidFill>
            <a:schemeClr val="accent2"/>
          </a:solidFill>
          <a:ln w="28575">
            <a:solidFill>
              <a:schemeClr val="tx1"/>
            </a:solidFill>
          </a:ln>
        </p:spPr>
        <p:txBody>
          <a:bodyPr wrap="square">
            <a:spAutoFit/>
          </a:bodyPr>
          <a:lstStyle/>
          <a:p>
            <a:pPr marL="457200" indent="-457200" algn="just">
              <a:buFont typeface="+mj-lt"/>
              <a:buAutoNum type="arabicPeriod"/>
            </a:pPr>
            <a:r>
              <a:rPr lang="en-US" sz="2000" b="1" dirty="0">
                <a:latin typeface="Times New Roman" pitchFamily="18" charset="0"/>
                <a:cs typeface="Times New Roman" pitchFamily="18" charset="0"/>
              </a:rPr>
              <a:t>The routing approach based on energy consumption in a sensor network is very important, because the main goal is to explain how the consumption is distributed in the network. </a:t>
            </a:r>
            <a:endParaRPr lang="en-US" sz="2000" b="1" dirty="0" smtClean="0">
              <a:latin typeface="Times New Roman" pitchFamily="18" charset="0"/>
              <a:cs typeface="Times New Roman" pitchFamily="18" charset="0"/>
            </a:endParaRPr>
          </a:p>
          <a:p>
            <a:pPr marL="457200" indent="-457200" algn="just">
              <a:buFont typeface="+mj-lt"/>
              <a:buAutoNum type="arabicPeriod"/>
            </a:pPr>
            <a:r>
              <a:rPr lang="en-US" sz="2000" b="1" dirty="0" smtClean="0">
                <a:latin typeface="Times New Roman" pitchFamily="18" charset="0"/>
                <a:cs typeface="Times New Roman" pitchFamily="18" charset="0"/>
              </a:rPr>
              <a:t>In </a:t>
            </a:r>
            <a:r>
              <a:rPr lang="en-US" sz="2000" b="1" dirty="0">
                <a:latin typeface="Times New Roman" pitchFamily="18" charset="0"/>
                <a:cs typeface="Times New Roman" pitchFamily="18" charset="0"/>
              </a:rPr>
              <a:t>such a case, due to the use of various topologies and prioritization of evaluation over other features, the design and implementation of </a:t>
            </a:r>
            <a:r>
              <a:rPr lang="en-US" sz="2000" b="1" dirty="0" smtClean="0">
                <a:latin typeface="Times New Roman" pitchFamily="18" charset="0"/>
                <a:cs typeface="Times New Roman" pitchFamily="18" charset="0"/>
              </a:rPr>
              <a:t>modeling </a:t>
            </a:r>
            <a:r>
              <a:rPr lang="en-US" sz="2000" b="1" dirty="0">
                <a:latin typeface="Times New Roman" pitchFamily="18" charset="0"/>
                <a:cs typeface="Times New Roman" pitchFamily="18" charset="0"/>
              </a:rPr>
              <a:t>is very important in solving the existing challenges</a:t>
            </a:r>
            <a:r>
              <a:rPr lang="en-US" sz="2000" b="1" dirty="0" smtClean="0">
                <a:latin typeface="Times New Roman" pitchFamily="18" charset="0"/>
                <a:cs typeface="Times New Roman" pitchFamily="18" charset="0"/>
              </a:rPr>
              <a:t>.</a:t>
            </a:r>
          </a:p>
          <a:p>
            <a:pPr marL="457200" indent="-457200" algn="just">
              <a:buFont typeface="+mj-lt"/>
              <a:buAutoNum type="arabicPeriod"/>
            </a:pP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The purpose of choosing different clustering mechanisms among different classes is to be able to choose the appropriate clustering algorithm based on the characteristics of the network. Many methods have been proposed to implement security and thus increase the productivity of wireless sensor networks.</a:t>
            </a:r>
          </a:p>
        </p:txBody>
      </p:sp>
      <p:sp>
        <p:nvSpPr>
          <p:cNvPr id="4" name="Slide Number Placeholder 3"/>
          <p:cNvSpPr>
            <a:spLocks noGrp="1"/>
          </p:cNvSpPr>
          <p:nvPr>
            <p:ph type="sldNum" sz="quarter" idx="12"/>
          </p:nvPr>
        </p:nvSpPr>
        <p:spPr/>
        <p:txBody>
          <a:bodyPr/>
          <a:lstStyle/>
          <a:p>
            <a:fld id="{F5EF803B-FE5F-4953-8BC8-F5C27D99A30E}" type="slidenum">
              <a:rPr lang="en-US" smtClean="0"/>
              <a:t>2</a:t>
            </a:fld>
            <a:endParaRPr lang="en-US" dirty="0"/>
          </a:p>
        </p:txBody>
      </p:sp>
    </p:spTree>
    <p:extLst>
      <p:ext uri="{BB962C8B-B14F-4D97-AF65-F5344CB8AC3E}">
        <p14:creationId xmlns:p14="http://schemas.microsoft.com/office/powerpoint/2010/main" val="491361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26421"/>
            <a:ext cx="2804886" cy="461665"/>
          </a:xfrm>
          <a:prstGeom prst="rect">
            <a:avLst/>
          </a:prstGeom>
          <a:solidFill>
            <a:schemeClr val="accent2"/>
          </a:solidFill>
          <a:ln w="28575">
            <a:solidFill>
              <a:schemeClr val="tx1"/>
            </a:solidFill>
          </a:ln>
        </p:spPr>
        <p:txBody>
          <a:bodyPr wrap="square">
            <a:spAutoFit/>
          </a:bodyPr>
          <a:lstStyle/>
          <a:p>
            <a:r>
              <a:rPr lang="en-US" sz="2400" b="1" dirty="0" smtClean="0">
                <a:latin typeface="Times New Roman" pitchFamily="18" charset="0"/>
                <a:cs typeface="Times New Roman" pitchFamily="18" charset="0"/>
              </a:rPr>
              <a:t>Road Map (cont.)</a:t>
            </a:r>
            <a:endParaRPr lang="en-US" sz="2400" b="1" dirty="0">
              <a:latin typeface="Times New Roman" pitchFamily="18" charset="0"/>
              <a:cs typeface="Times New Roman" pitchFamily="18" charset="0"/>
            </a:endParaRPr>
          </a:p>
        </p:txBody>
      </p:sp>
      <p:sp>
        <p:nvSpPr>
          <p:cNvPr id="3" name="Rectangle 2"/>
          <p:cNvSpPr/>
          <p:nvPr/>
        </p:nvSpPr>
        <p:spPr>
          <a:xfrm>
            <a:off x="700314" y="1186543"/>
            <a:ext cx="7834086" cy="4401205"/>
          </a:xfrm>
          <a:prstGeom prst="rect">
            <a:avLst/>
          </a:prstGeom>
          <a:solidFill>
            <a:schemeClr val="accent2"/>
          </a:solidFill>
          <a:ln w="28575">
            <a:solidFill>
              <a:schemeClr val="tx1"/>
            </a:solidFill>
          </a:ln>
        </p:spPr>
        <p:txBody>
          <a:bodyPr wrap="square">
            <a:spAutoFit/>
          </a:bodyPr>
          <a:lstStyle/>
          <a:p>
            <a:pPr marL="457200" indent="-457200" algn="just">
              <a:buFont typeface="+mj-lt"/>
              <a:buAutoNum type="arabicPeriod"/>
            </a:pPr>
            <a:r>
              <a:rPr lang="en-US" sz="2000" b="1" dirty="0">
                <a:latin typeface="Times New Roman" pitchFamily="18" charset="0"/>
                <a:cs typeface="Times New Roman" pitchFamily="18" charset="0"/>
              </a:rPr>
              <a:t>This systematic roadmap describes known attacks against all layers and specifically analyzes and defines undermining attacks against routing protocols</a:t>
            </a:r>
            <a:r>
              <a:rPr lang="en-US" sz="2000" b="1" dirty="0" smtClean="0">
                <a:latin typeface="Times New Roman" pitchFamily="18" charset="0"/>
                <a:cs typeface="Times New Roman" pitchFamily="18" charset="0"/>
              </a:rPr>
              <a:t>.</a:t>
            </a:r>
          </a:p>
          <a:p>
            <a:pPr marL="457200" indent="-457200" algn="just">
              <a:buFont typeface="+mj-lt"/>
              <a:buAutoNum type="arabicPeriod"/>
            </a:pPr>
            <a:r>
              <a:rPr lang="en-US" sz="2000" b="1" dirty="0" smtClean="0">
                <a:latin typeface="Times New Roman" pitchFamily="18" charset="0"/>
                <a:cs typeface="Times New Roman" pitchFamily="18" charset="0"/>
              </a:rPr>
              <a:t>The </a:t>
            </a:r>
            <a:r>
              <a:rPr lang="en-US" sz="2000" b="1" dirty="0">
                <a:latin typeface="Times New Roman" pitchFamily="18" charset="0"/>
                <a:cs typeface="Times New Roman" pitchFamily="18" charset="0"/>
              </a:rPr>
              <a:t>routing protocol also includes some proposed countermeasures against attacks, design considerations, and a paper contribution. The assertion of this study is that WSN routing protocols must be written with protection in mind, and this is the only efficient solution for achieving secure routing over WSNs</a:t>
            </a:r>
            <a:r>
              <a:rPr lang="en-US" sz="2000" b="1" dirty="0" smtClean="0">
                <a:latin typeface="Times New Roman" pitchFamily="18" charset="0"/>
                <a:cs typeface="Times New Roman" pitchFamily="18" charset="0"/>
              </a:rPr>
              <a:t>.</a:t>
            </a:r>
          </a:p>
          <a:p>
            <a:pPr marL="457200" indent="-457200" algn="just">
              <a:buFont typeface="+mj-lt"/>
              <a:buAutoNum type="arabicPeriod"/>
            </a:pP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The purpose of this whitepaper is also to present issues, attacks, and countermeasures related to protection. Finally, we hope that this roadmap will inspire potential researchers to develop smarter, better protections and make networks more secure.</a:t>
            </a:r>
          </a:p>
          <a:p>
            <a:pPr marL="457200" indent="-457200" algn="just">
              <a:buFont typeface="+mj-lt"/>
              <a:buAutoNum type="arabicPeriod"/>
            </a:pPr>
            <a:endParaRPr lang="en-US" sz="20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EF803B-FE5F-4953-8BC8-F5C27D99A30E}" type="slidenum">
              <a:rPr lang="en-US" smtClean="0"/>
              <a:t>3</a:t>
            </a:fld>
            <a:endParaRPr lang="en-US" dirty="0"/>
          </a:p>
        </p:txBody>
      </p:sp>
    </p:spTree>
    <p:extLst>
      <p:ext uri="{BB962C8B-B14F-4D97-AF65-F5344CB8AC3E}">
        <p14:creationId xmlns:p14="http://schemas.microsoft.com/office/powerpoint/2010/main" val="2192450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6255" y="1295400"/>
            <a:ext cx="7620000" cy="1421992"/>
          </a:xfrm>
          <a:prstGeom prst="rect">
            <a:avLst/>
          </a:prstGeom>
          <a:solidFill>
            <a:schemeClr val="accent2"/>
          </a:solidFill>
          <a:ln w="28575">
            <a:solidFill>
              <a:schemeClr val="tx1"/>
            </a:solidFill>
          </a:ln>
        </p:spPr>
        <p:txBody>
          <a:bodyPr wrap="square">
            <a:spAutoFit/>
          </a:bodyPr>
          <a:lstStyle/>
          <a:p>
            <a:pPr algn="just">
              <a:lnSpc>
                <a:spcPct val="150000"/>
              </a:lnSpc>
            </a:pPr>
            <a:r>
              <a:rPr lang="en-US" sz="2000" b="1" dirty="0" smtClean="0">
                <a:latin typeface="Times New Roman" pitchFamily="18" charset="0"/>
                <a:cs typeface="Times New Roman" pitchFamily="18" charset="0"/>
              </a:rPr>
              <a:t>In </a:t>
            </a:r>
            <a:r>
              <a:rPr lang="en-US" sz="2000" b="1" dirty="0" smtClean="0">
                <a:latin typeface="Times New Roman" pitchFamily="18" charset="0"/>
                <a:cs typeface="Times New Roman" pitchFamily="18" charset="0"/>
              </a:rPr>
              <a:t>recent years, wireless sensor network have attracted the attention of both in academia universities and industry due to its wide range of potential applications in military and civilian fields. </a:t>
            </a:r>
            <a:endParaRPr lang="en-US" dirty="0">
              <a:latin typeface="Times New Roman" pitchFamily="18" charset="0"/>
              <a:cs typeface="Times New Roman"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199" y="2971799"/>
            <a:ext cx="3730317" cy="3730317"/>
          </a:xfrm>
          <a:prstGeom prst="rect">
            <a:avLst/>
          </a:prstGeom>
        </p:spPr>
      </p:pic>
      <p:sp>
        <p:nvSpPr>
          <p:cNvPr id="5" name="Rectangle 4"/>
          <p:cNvSpPr/>
          <p:nvPr/>
        </p:nvSpPr>
        <p:spPr>
          <a:xfrm>
            <a:off x="596255" y="2971800"/>
            <a:ext cx="4191000" cy="3730317"/>
          </a:xfrm>
          <a:prstGeom prst="rect">
            <a:avLst/>
          </a:prstGeom>
          <a:solidFill>
            <a:schemeClr val="accent2"/>
          </a:solidFill>
          <a:ln w="28575">
            <a:solidFill>
              <a:schemeClr val="tx1"/>
            </a:solidFill>
          </a:ln>
        </p:spPr>
        <p:txBody>
          <a:bodyPr wrap="square">
            <a:spAutoFit/>
          </a:bodyPr>
          <a:lstStyle/>
          <a:p>
            <a:pPr algn="just">
              <a:lnSpc>
                <a:spcPct val="150000"/>
              </a:lnSpc>
            </a:pPr>
            <a:r>
              <a:rPr lang="en-US" sz="2000" b="1" dirty="0">
                <a:latin typeface="Times New Roman" pitchFamily="18" charset="0"/>
                <a:cs typeface="Times New Roman" pitchFamily="18" charset="0"/>
              </a:rPr>
              <a:t>In the organization of a wireless sensor network, sensor nodes are used. Since the task of sensor nodes is to sense and collect data and transfer them to the information center, sensor nodes are originally a set of nodes that have the desired data</a:t>
            </a:r>
            <a:r>
              <a:rPr lang="fa-IR" sz="2000" b="1" dirty="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EF803B-FE5F-4953-8BC8-F5C27D99A30E}" type="slidenum">
              <a:rPr lang="en-US" smtClean="0"/>
              <a:t>4</a:t>
            </a:fld>
            <a:endParaRPr lang="en-US" dirty="0"/>
          </a:p>
        </p:txBody>
      </p:sp>
      <p:sp>
        <p:nvSpPr>
          <p:cNvPr id="6" name="Rectangle 5"/>
          <p:cNvSpPr/>
          <p:nvPr/>
        </p:nvSpPr>
        <p:spPr>
          <a:xfrm>
            <a:off x="596255" y="457200"/>
            <a:ext cx="1855829" cy="579967"/>
          </a:xfrm>
          <a:prstGeom prst="rect">
            <a:avLst/>
          </a:prstGeom>
          <a:solidFill>
            <a:schemeClr val="accent2"/>
          </a:solidFill>
          <a:ln w="28575">
            <a:solidFill>
              <a:schemeClr val="tx1"/>
            </a:solidFill>
          </a:ln>
        </p:spPr>
        <p:txBody>
          <a:bodyPr wrap="none">
            <a:spAutoFit/>
          </a:bodyPr>
          <a:lstStyle/>
          <a:p>
            <a:pPr algn="just">
              <a:lnSpc>
                <a:spcPct val="150000"/>
              </a:lnSpc>
            </a:pPr>
            <a:r>
              <a:rPr lang="en-US" sz="2400" b="1" dirty="0">
                <a:latin typeface="Times New Roman" pitchFamily="18" charset="0"/>
                <a:cs typeface="Times New Roman" pitchFamily="18" charset="0"/>
              </a:rPr>
              <a:t>Introduction</a:t>
            </a:r>
          </a:p>
        </p:txBody>
      </p:sp>
    </p:spTree>
    <p:extLst>
      <p:ext uri="{BB962C8B-B14F-4D97-AF65-F5344CB8AC3E}">
        <p14:creationId xmlns:p14="http://schemas.microsoft.com/office/powerpoint/2010/main" val="229285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385" y="1240772"/>
            <a:ext cx="4624615" cy="1631216"/>
          </a:xfrm>
          <a:prstGeom prst="rect">
            <a:avLst/>
          </a:prstGeom>
          <a:solidFill>
            <a:schemeClr val="accent2"/>
          </a:solidFill>
          <a:ln w="28575">
            <a:solidFill>
              <a:schemeClr val="tx1"/>
            </a:solidFill>
          </a:ln>
        </p:spPr>
        <p:txBody>
          <a:bodyPr wrap="square">
            <a:spAutoFit/>
          </a:bodyPr>
          <a:lstStyle/>
          <a:p>
            <a:pPr marL="342900" indent="-342900">
              <a:buFont typeface="Arial" pitchFamily="34" charset="0"/>
              <a:buChar char="•"/>
            </a:pPr>
            <a:r>
              <a:rPr lang="en-US" sz="2000" b="1" dirty="0" smtClean="0">
                <a:latin typeface="Times New Roman" pitchFamily="18" charset="0"/>
                <a:cs typeface="Times New Roman" pitchFamily="18" charset="0"/>
              </a:rPr>
              <a:t>Wireless Sensor Network (WSN)</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b="1" dirty="0" smtClean="0">
                <a:latin typeface="Times New Roman" pitchFamily="18" charset="0"/>
                <a:cs typeface="Times New Roman" pitchFamily="18" charset="0"/>
              </a:rPr>
              <a:t>Transport layer</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b="1" dirty="0" smtClean="0">
                <a:latin typeface="Times New Roman" pitchFamily="18" charset="0"/>
                <a:cs typeface="Times New Roman" pitchFamily="18" charset="0"/>
              </a:rPr>
              <a:t>Network layer</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b="1" dirty="0" smtClean="0">
                <a:latin typeface="Times New Roman" pitchFamily="18" charset="0"/>
                <a:cs typeface="Times New Roman" pitchFamily="18" charset="0"/>
              </a:rPr>
              <a:t>Data link layer</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b="1" dirty="0" smtClean="0">
                <a:latin typeface="Times New Roman" pitchFamily="18" charset="0"/>
                <a:cs typeface="Times New Roman" pitchFamily="18" charset="0"/>
              </a:rPr>
              <a:t>Physical layer</a:t>
            </a:r>
            <a:endParaRPr lang="en-US" dirty="0">
              <a:latin typeface="Times New Roman" pitchFamily="18" charset="0"/>
              <a:cs typeface="Times New Roman" pitchFamily="18" charset="0"/>
            </a:endParaRPr>
          </a:p>
        </p:txBody>
      </p:sp>
      <p:sp>
        <p:nvSpPr>
          <p:cNvPr id="3" name="Rectangle 2"/>
          <p:cNvSpPr/>
          <p:nvPr/>
        </p:nvSpPr>
        <p:spPr>
          <a:xfrm>
            <a:off x="762001" y="3287486"/>
            <a:ext cx="6248400" cy="2985433"/>
          </a:xfrm>
          <a:prstGeom prst="rect">
            <a:avLst/>
          </a:prstGeom>
          <a:solidFill>
            <a:schemeClr val="accent2"/>
          </a:solidFill>
          <a:ln w="28575">
            <a:solidFill>
              <a:schemeClr val="tx1"/>
            </a:solidFill>
          </a:ln>
        </p:spPr>
        <p:txBody>
          <a:bodyPr wrap="square">
            <a:spAutoFit/>
          </a:bodyPr>
          <a:lstStyle/>
          <a:p>
            <a:r>
              <a:rPr lang="en-US" sz="2400" b="1" dirty="0">
                <a:latin typeface="Times New Roman" pitchFamily="18" charset="0"/>
                <a:cs typeface="Times New Roman" pitchFamily="18" charset="0"/>
              </a:rPr>
              <a:t>Features of wireless sensor </a:t>
            </a:r>
            <a:r>
              <a:rPr lang="en-US" sz="2400" b="1" dirty="0" smtClean="0">
                <a:latin typeface="Times New Roman" pitchFamily="18" charset="0"/>
                <a:cs typeface="Times New Roman" pitchFamily="18" charset="0"/>
              </a:rPr>
              <a:t>network</a:t>
            </a:r>
          </a:p>
          <a:p>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Consumption of power limits for nodes with power</a:t>
            </a:r>
          </a:p>
          <a:p>
            <a:r>
              <a:rPr lang="en-US" sz="2000" b="1" dirty="0">
                <a:latin typeface="Times New Roman" pitchFamily="18" charset="0"/>
                <a:cs typeface="Times New Roman" pitchFamily="18" charset="0"/>
              </a:rPr>
              <a:t>• Ability to manage with node failure</a:t>
            </a:r>
          </a:p>
          <a:p>
            <a:r>
              <a:rPr lang="en-US" sz="2000" b="1" dirty="0">
                <a:latin typeface="Times New Roman" pitchFamily="18" charset="0"/>
                <a:cs typeface="Times New Roman" pitchFamily="18" charset="0"/>
              </a:rPr>
              <a:t>• Some node mobility and node heterogeneity</a:t>
            </a:r>
          </a:p>
          <a:p>
            <a:r>
              <a:rPr lang="en-US" sz="2000" b="1" dirty="0">
                <a:latin typeface="Times New Roman" pitchFamily="18" charset="0"/>
                <a:cs typeface="Times New Roman" pitchFamily="18" charset="0"/>
              </a:rPr>
              <a:t>• Scalability on a large scale of distribution</a:t>
            </a:r>
          </a:p>
          <a:p>
            <a:r>
              <a:rPr lang="en-US" sz="2000" b="1" dirty="0">
                <a:latin typeface="Times New Roman" pitchFamily="18" charset="0"/>
                <a:cs typeface="Times New Roman" pitchFamily="18" charset="0"/>
              </a:rPr>
              <a:t>• Reliability of harsh environmental conditions</a:t>
            </a:r>
          </a:p>
          <a:p>
            <a:r>
              <a:rPr lang="en-US" sz="2000" b="1" dirty="0">
                <a:latin typeface="Times New Roman" pitchFamily="18" charset="0"/>
                <a:cs typeface="Times New Roman" pitchFamily="18" charset="0"/>
              </a:rPr>
              <a:t>• Simple to use</a:t>
            </a:r>
          </a:p>
          <a:p>
            <a:r>
              <a:rPr lang="en-US" sz="2000" b="1" dirty="0">
                <a:latin typeface="Times New Roman" pitchFamily="18" charset="0"/>
                <a:cs typeface="Times New Roman" pitchFamily="18" charset="0"/>
              </a:rPr>
              <a:t>• Cross layer design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7743" y="527957"/>
            <a:ext cx="3144422" cy="2723243"/>
          </a:xfrm>
          <a:prstGeom prst="rect">
            <a:avLst/>
          </a:prstGeom>
        </p:spPr>
      </p:pic>
      <p:sp>
        <p:nvSpPr>
          <p:cNvPr id="5" name="Slide Number Placeholder 4"/>
          <p:cNvSpPr>
            <a:spLocks noGrp="1"/>
          </p:cNvSpPr>
          <p:nvPr>
            <p:ph type="sldNum" sz="quarter" idx="12"/>
          </p:nvPr>
        </p:nvSpPr>
        <p:spPr/>
        <p:txBody>
          <a:bodyPr/>
          <a:lstStyle/>
          <a:p>
            <a:fld id="{F5EF803B-FE5F-4953-8BC8-F5C27D99A30E}" type="slidenum">
              <a:rPr lang="en-US" smtClean="0"/>
              <a:t>5</a:t>
            </a:fld>
            <a:endParaRPr lang="en-US" dirty="0"/>
          </a:p>
        </p:txBody>
      </p:sp>
      <p:sp>
        <p:nvSpPr>
          <p:cNvPr id="6" name="Rectangle 5"/>
          <p:cNvSpPr/>
          <p:nvPr/>
        </p:nvSpPr>
        <p:spPr>
          <a:xfrm>
            <a:off x="791029" y="457200"/>
            <a:ext cx="2090637" cy="461665"/>
          </a:xfrm>
          <a:prstGeom prst="rect">
            <a:avLst/>
          </a:prstGeom>
          <a:solidFill>
            <a:schemeClr val="accent2"/>
          </a:solidFill>
          <a:ln w="28575">
            <a:solidFill>
              <a:schemeClr val="tx1"/>
            </a:solidFill>
          </a:ln>
        </p:spPr>
        <p:txBody>
          <a:bodyPr wrap="none">
            <a:spAutoFit/>
          </a:bodyPr>
          <a:lstStyle/>
          <a:p>
            <a:r>
              <a:rPr lang="en-US" sz="2400" b="1" dirty="0">
                <a:latin typeface="Times New Roman" pitchFamily="18" charset="0"/>
                <a:cs typeface="Times New Roman" pitchFamily="18" charset="0"/>
              </a:rPr>
              <a:t>Basic concepts</a:t>
            </a:r>
          </a:p>
        </p:txBody>
      </p:sp>
    </p:spTree>
    <p:extLst>
      <p:ext uri="{BB962C8B-B14F-4D97-AF65-F5344CB8AC3E}">
        <p14:creationId xmlns:p14="http://schemas.microsoft.com/office/powerpoint/2010/main" val="4172786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6367"/>
            <a:ext cx="2074607" cy="461665"/>
          </a:xfrm>
          <a:prstGeom prst="rect">
            <a:avLst/>
          </a:prstGeom>
          <a:solidFill>
            <a:schemeClr val="accent2"/>
          </a:solidFill>
          <a:ln w="28575">
            <a:solidFill>
              <a:schemeClr val="tx1"/>
            </a:solidFill>
          </a:ln>
        </p:spPr>
        <p:txBody>
          <a:bodyPr wrap="none">
            <a:spAutoFit/>
          </a:bodyPr>
          <a:lstStyle/>
          <a:p>
            <a:r>
              <a:rPr lang="en-US" sz="2400" b="1" dirty="0">
                <a:latin typeface="Times New Roman" pitchFamily="18" charset="0"/>
                <a:cs typeface="Times New Roman" pitchFamily="18" charset="0"/>
              </a:rPr>
              <a:t>Related works</a:t>
            </a:r>
            <a:endParaRPr lang="en-US" sz="2400" dirty="0">
              <a:latin typeface="Times New Roman" pitchFamily="18" charset="0"/>
              <a:cs typeface="Times New Roman" pitchFamily="18" charset="0"/>
            </a:endParaRPr>
          </a:p>
        </p:txBody>
      </p:sp>
      <p:sp>
        <p:nvSpPr>
          <p:cNvPr id="3" name="Rectangle 2"/>
          <p:cNvSpPr/>
          <p:nvPr/>
        </p:nvSpPr>
        <p:spPr>
          <a:xfrm>
            <a:off x="609600" y="838200"/>
            <a:ext cx="7904018" cy="5632311"/>
          </a:xfrm>
          <a:prstGeom prst="rect">
            <a:avLst/>
          </a:prstGeom>
          <a:solidFill>
            <a:schemeClr val="accent2"/>
          </a:solidFill>
          <a:ln w="28575">
            <a:solidFill>
              <a:schemeClr val="tx1"/>
            </a:solidFill>
          </a:ln>
        </p:spPr>
        <p:txBody>
          <a:bodyPr wrap="square">
            <a:spAutoFit/>
          </a:bodyPr>
          <a:lstStyle/>
          <a:p>
            <a:pPr marL="285750" indent="-285750" algn="just">
              <a:buFont typeface="Arial" pitchFamily="34" charset="0"/>
              <a:buChar char="•"/>
            </a:pPr>
            <a:r>
              <a:rPr lang="en-US" sz="2000" b="1" dirty="0">
                <a:latin typeface="Times New Roman" pitchFamily="18" charset="0"/>
                <a:cs typeface="Times New Roman" pitchFamily="18" charset="0"/>
              </a:rPr>
              <a:t>(Bhara et al. - 2022) Recent advances in low-power communication and signal processing technologies have led to the widespread </a:t>
            </a:r>
            <a:r>
              <a:rPr lang="en-US" sz="2000" b="1" dirty="0" smtClean="0">
                <a:latin typeface="Times New Roman" pitchFamily="18" charset="0"/>
                <a:cs typeface="Times New Roman" pitchFamily="18" charset="0"/>
              </a:rPr>
              <a:t>implementation of </a:t>
            </a:r>
            <a:r>
              <a:rPr lang="en-US" sz="2000" b="1" dirty="0">
                <a:latin typeface="Times New Roman" pitchFamily="18" charset="0"/>
                <a:cs typeface="Times New Roman" pitchFamily="18" charset="0"/>
              </a:rPr>
              <a:t>wireless sensor networks</a:t>
            </a:r>
            <a:r>
              <a:rPr lang="en-US" sz="2000" b="1" dirty="0" smtClean="0">
                <a:latin typeface="Times New Roman" pitchFamily="18" charset="0"/>
                <a:cs typeface="Times New Roman" pitchFamily="18" charset="0"/>
              </a:rPr>
              <a:t>.</a:t>
            </a:r>
          </a:p>
          <a:p>
            <a:pPr marL="285750" indent="-285750" algn="just">
              <a:buFont typeface="Arial" pitchFamily="34" charset="0"/>
              <a:buChar char="•"/>
            </a:pPr>
            <a:endParaRPr lang="en-US" sz="2000" b="1" dirty="0">
              <a:latin typeface="Times New Roman" pitchFamily="18" charset="0"/>
              <a:cs typeface="Times New Roman" pitchFamily="18" charset="0"/>
            </a:endParaRPr>
          </a:p>
          <a:p>
            <a:pPr marL="285750" indent="-285750" algn="just">
              <a:buFont typeface="Arial" pitchFamily="34" charset="0"/>
              <a:buChar char="•"/>
            </a:pPr>
            <a:r>
              <a:rPr lang="en-US" sz="2000" b="1" dirty="0">
                <a:latin typeface="Times New Roman" pitchFamily="18" charset="0"/>
                <a:cs typeface="Times New Roman" pitchFamily="18" charset="0"/>
              </a:rPr>
              <a:t>(Qanvati et al.-2015) One of the main challenges in healthcare wireless body </a:t>
            </a:r>
            <a:r>
              <a:rPr lang="en-US" sz="2000" b="1" dirty="0" smtClean="0">
                <a:latin typeface="Times New Roman" pitchFamily="18" charset="0"/>
                <a:cs typeface="Times New Roman" pitchFamily="18" charset="0"/>
              </a:rPr>
              <a:t>network </a:t>
            </a:r>
            <a:r>
              <a:rPr lang="en-US" sz="2000" b="1" dirty="0">
                <a:latin typeface="Times New Roman" pitchFamily="18" charset="0"/>
                <a:cs typeface="Times New Roman" pitchFamily="18" charset="0"/>
              </a:rPr>
              <a:t>(WBAN) applications is congestion control</a:t>
            </a:r>
            <a:r>
              <a:rPr lang="en-US" sz="2000" b="1" dirty="0" smtClean="0">
                <a:latin typeface="Times New Roman" pitchFamily="18" charset="0"/>
                <a:cs typeface="Times New Roman" pitchFamily="18" charset="0"/>
              </a:rPr>
              <a:t>.</a:t>
            </a:r>
          </a:p>
          <a:p>
            <a:pPr marL="285750" indent="-285750" algn="just">
              <a:buFont typeface="Arial" pitchFamily="34" charset="0"/>
              <a:buChar char="•"/>
            </a:pPr>
            <a:endParaRPr lang="en-US" sz="2000" b="1" dirty="0">
              <a:latin typeface="Times New Roman" pitchFamily="18" charset="0"/>
              <a:cs typeface="Times New Roman" pitchFamily="18" charset="0"/>
            </a:endParaRPr>
          </a:p>
          <a:p>
            <a:pPr marL="285750" indent="-285750" algn="just">
              <a:buFont typeface="Arial" pitchFamily="34" charset="0"/>
              <a:buChar char="•"/>
            </a:pPr>
            <a:r>
              <a:rPr lang="en-US" sz="2000" b="1" dirty="0">
                <a:latin typeface="Times New Roman" pitchFamily="18" charset="0"/>
                <a:cs typeface="Times New Roman" pitchFamily="18" charset="0"/>
              </a:rPr>
              <a:t>(Awan-2019) A wireless body area network is a set of heterogeneous computing devices based on the Internet of Things or IoT, which is mainly used in healthcare monitoring applications</a:t>
            </a:r>
            <a:r>
              <a:rPr lang="en-US" sz="2000" b="1" dirty="0" smtClean="0">
                <a:latin typeface="Times New Roman" pitchFamily="18" charset="0"/>
                <a:cs typeface="Times New Roman" pitchFamily="18" charset="0"/>
              </a:rPr>
              <a:t>.</a:t>
            </a:r>
          </a:p>
          <a:p>
            <a:pPr marL="285750" indent="-285750" algn="just">
              <a:buFont typeface="Arial" pitchFamily="34" charset="0"/>
              <a:buChar char="•"/>
            </a:pPr>
            <a:endParaRPr lang="en-US" sz="2000" b="1" dirty="0" smtClean="0">
              <a:latin typeface="Times New Roman" pitchFamily="18" charset="0"/>
              <a:cs typeface="Times New Roman" pitchFamily="18" charset="0"/>
            </a:endParaRPr>
          </a:p>
          <a:p>
            <a:pPr marL="285750" indent="-285750" algn="just">
              <a:buFont typeface="Arial" pitchFamily="34" charset="0"/>
              <a:buChar char="•"/>
            </a:pPr>
            <a:r>
              <a:rPr lang="en-US" sz="2000" b="1" dirty="0" smtClean="0">
                <a:latin typeface="Times New Roman" pitchFamily="18" charset="0"/>
                <a:cs typeface="Times New Roman" pitchFamily="18" charset="0"/>
              </a:rPr>
              <a:t>(Chen - 2018) Wireless Body Area Networks (WBAN) is a new form of technology that provides a foundation for various wearable and </a:t>
            </a:r>
            <a:r>
              <a:rPr lang="en-US" sz="2000" b="1" dirty="0" smtClean="0">
                <a:latin typeface="Times New Roman" pitchFamily="18" charset="0"/>
                <a:cs typeface="Times New Roman" pitchFamily="18" charset="0"/>
              </a:rPr>
              <a:t>implantable </a:t>
            </a:r>
            <a:r>
              <a:rPr lang="en-US" sz="2000" b="1" dirty="0" smtClean="0">
                <a:latin typeface="Times New Roman" pitchFamily="18" charset="0"/>
                <a:cs typeface="Times New Roman" pitchFamily="18" charset="0"/>
              </a:rPr>
              <a:t>sensors. </a:t>
            </a:r>
          </a:p>
          <a:p>
            <a:pPr marL="285750" indent="-285750" algn="just">
              <a:buFont typeface="Arial" pitchFamily="34" charset="0"/>
              <a:buChar char="•"/>
            </a:pPr>
            <a:endParaRPr lang="en-US" sz="2000" b="1" dirty="0" smtClean="0">
              <a:latin typeface="Times New Roman" pitchFamily="18" charset="0"/>
              <a:cs typeface="Times New Roman" pitchFamily="18" charset="0"/>
            </a:endParaRPr>
          </a:p>
          <a:p>
            <a:pPr marL="285750" indent="-285750" algn="just">
              <a:buFont typeface="Arial" pitchFamily="34" charset="0"/>
              <a:buChar char="•"/>
            </a:pPr>
            <a:r>
              <a:rPr lang="en-US" sz="2000" b="1" dirty="0" smtClean="0">
                <a:latin typeface="Times New Roman" pitchFamily="18" charset="0"/>
                <a:cs typeface="Times New Roman" pitchFamily="18" charset="0"/>
              </a:rPr>
              <a:t>(Liu et al.-2020) The commercialization of wireless body area network (WBAN) foresees new conditions in the future for synchronizing WBAN devices within a range and locally</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5EF803B-FE5F-4953-8BC8-F5C27D99A30E}" type="slidenum">
              <a:rPr lang="en-US" smtClean="0"/>
              <a:t>6</a:t>
            </a:fld>
            <a:endParaRPr lang="en-US" dirty="0"/>
          </a:p>
        </p:txBody>
      </p:sp>
    </p:spTree>
    <p:extLst>
      <p:ext uri="{BB962C8B-B14F-4D97-AF65-F5344CB8AC3E}">
        <p14:creationId xmlns:p14="http://schemas.microsoft.com/office/powerpoint/2010/main" val="2372510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15474"/>
            <a:ext cx="8001000" cy="5016758"/>
          </a:xfrm>
          <a:prstGeom prst="rect">
            <a:avLst/>
          </a:prstGeom>
          <a:solidFill>
            <a:schemeClr val="accent2"/>
          </a:solidFill>
          <a:ln w="28575">
            <a:solidFill>
              <a:schemeClr val="tx1"/>
            </a:solidFill>
          </a:ln>
        </p:spPr>
        <p:txBody>
          <a:bodyPr wrap="square">
            <a:spAutoFit/>
          </a:bodyPr>
          <a:lstStyle/>
          <a:p>
            <a:pPr marL="342900" indent="-342900" algn="just">
              <a:buFont typeface="Arial" pitchFamily="34" charset="0"/>
              <a:buChar char="•"/>
            </a:pPr>
            <a:r>
              <a:rPr lang="en-US" sz="2000" b="1" dirty="0" smtClean="0">
                <a:latin typeface="Times New Roman" pitchFamily="18" charset="0"/>
                <a:cs typeface="Times New Roman" pitchFamily="18" charset="0"/>
              </a:rPr>
              <a:t>(Pandy et al.-2020) In the current era of information and communication automation, wireless networks are emerging as an emerging technology due to its obvious advantages over wired networks. </a:t>
            </a:r>
          </a:p>
          <a:p>
            <a:pPr marL="342900" indent="-342900" algn="just">
              <a:buFont typeface="Arial" pitchFamily="34" charset="0"/>
              <a:buChar char="•"/>
            </a:pPr>
            <a:endParaRPr lang="en-US" sz="2000" b="1" dirty="0" smtClean="0">
              <a:latin typeface="Times New Roman" pitchFamily="18" charset="0"/>
              <a:cs typeface="Times New Roman" pitchFamily="18" charset="0"/>
            </a:endParaRPr>
          </a:p>
          <a:p>
            <a:pPr marL="342900" indent="-342900" algn="just">
              <a:buFont typeface="Arial" pitchFamily="34" charset="0"/>
              <a:buChar char="•"/>
            </a:pPr>
            <a:r>
              <a:rPr lang="en-US" sz="2000" b="1" dirty="0" smtClean="0">
                <a:latin typeface="Times New Roman" pitchFamily="18" charset="0"/>
                <a:cs typeface="Times New Roman" pitchFamily="18" charset="0"/>
              </a:rPr>
              <a:t>(Badruddin et al.-2020) Wireless body area networks (WBAN) are special types of wireless sensor network (WSN) research in which sensors are implanted on or outside the body to monitor, collect, process, and transmit measurements of various body parameters.</a:t>
            </a:r>
          </a:p>
          <a:p>
            <a:pPr marL="342900" indent="-342900" algn="just">
              <a:buFont typeface="Arial" pitchFamily="34" charset="0"/>
              <a:buChar char="•"/>
            </a:pPr>
            <a:endParaRPr lang="en-US" sz="2000" b="1" dirty="0" smtClean="0">
              <a:latin typeface="Times New Roman" pitchFamily="18" charset="0"/>
              <a:cs typeface="Times New Roman" pitchFamily="18" charset="0"/>
            </a:endParaRPr>
          </a:p>
          <a:p>
            <a:pPr marL="342900" indent="-342900" algn="just">
              <a:buFont typeface="Arial" pitchFamily="34" charset="0"/>
              <a:buChar char="•"/>
            </a:pPr>
            <a:r>
              <a:rPr lang="en-US" sz="2000" b="1" dirty="0" smtClean="0">
                <a:latin typeface="Times New Roman" pitchFamily="18" charset="0"/>
                <a:cs typeface="Times New Roman" pitchFamily="18" charset="0"/>
              </a:rPr>
              <a:t>(Anwar et al.-2018) The reduction of health facilities in proportion to the population is a leading threat to the current health care systems.</a:t>
            </a:r>
          </a:p>
          <a:p>
            <a:pPr marL="342900" indent="-342900" algn="just">
              <a:buFont typeface="Arial" pitchFamily="34" charset="0"/>
              <a:buChar char="•"/>
            </a:pPr>
            <a:endParaRPr lang="en-US" sz="2000" b="1" dirty="0" smtClean="0">
              <a:latin typeface="Times New Roman" pitchFamily="18" charset="0"/>
              <a:cs typeface="Times New Roman" pitchFamily="18" charset="0"/>
            </a:endParaRPr>
          </a:p>
          <a:p>
            <a:pPr marL="342900" indent="-342900" algn="just">
              <a:buFont typeface="Arial" pitchFamily="34" charset="0"/>
              <a:buChar char="•"/>
            </a:pPr>
            <a:r>
              <a:rPr lang="en-US" sz="2000" b="1" dirty="0" smtClean="0">
                <a:latin typeface="Times New Roman" pitchFamily="18" charset="0"/>
                <a:cs typeface="Times New Roman" pitchFamily="18" charset="0"/>
              </a:rPr>
              <a:t>(Nova et al.-2018) Electronic healthcare technology includes the use of wearable sensors to monitor the health status of the patient's biological signals, whereby new techniques miniaturize these sensors.</a:t>
            </a:r>
            <a:endParaRPr lang="en-US" sz="2000" b="1"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F5EF803B-FE5F-4953-8BC8-F5C27D99A30E}" type="slidenum">
              <a:rPr lang="en-US" smtClean="0"/>
              <a:t>7</a:t>
            </a:fld>
            <a:endParaRPr lang="en-US" dirty="0"/>
          </a:p>
        </p:txBody>
      </p:sp>
    </p:spTree>
    <p:extLst>
      <p:ext uri="{BB962C8B-B14F-4D97-AF65-F5344CB8AC3E}">
        <p14:creationId xmlns:p14="http://schemas.microsoft.com/office/powerpoint/2010/main" val="2415767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886" y="1066800"/>
            <a:ext cx="7848600" cy="3268652"/>
          </a:xfrm>
          <a:prstGeom prst="rect">
            <a:avLst/>
          </a:prstGeom>
          <a:solidFill>
            <a:schemeClr val="accent2"/>
          </a:solidFill>
          <a:ln w="28575">
            <a:solidFill>
              <a:schemeClr val="tx1"/>
            </a:solidFill>
          </a:ln>
        </p:spPr>
        <p:txBody>
          <a:bodyPr wrap="square">
            <a:spAutoFit/>
          </a:bodyPr>
          <a:lstStyle/>
          <a:p>
            <a:pPr marL="457200" indent="-457200" algn="just">
              <a:lnSpc>
                <a:spcPct val="150000"/>
              </a:lnSpc>
              <a:buFont typeface="+mj-lt"/>
              <a:buAutoNum type="arabicPeriod"/>
            </a:pPr>
            <a:r>
              <a:rPr lang="en-US" sz="2000" b="1" dirty="0" smtClean="0">
                <a:latin typeface="Times New Roman" pitchFamily="18" charset="0"/>
                <a:cs typeface="Times New Roman" pitchFamily="18" charset="0"/>
              </a:rPr>
              <a:t>The battery power should be used efficiently in order to increase the lifetime of the node. </a:t>
            </a:r>
          </a:p>
          <a:p>
            <a:pPr marL="457200" indent="-457200" algn="just">
              <a:lnSpc>
                <a:spcPct val="150000"/>
              </a:lnSpc>
              <a:buFont typeface="+mj-lt"/>
              <a:buAutoNum type="arabicPeriod"/>
            </a:pPr>
            <a:r>
              <a:rPr lang="en-US" sz="2000" b="1" dirty="0" smtClean="0">
                <a:latin typeface="Times New Roman" pitchFamily="18" charset="0"/>
                <a:cs typeface="Times New Roman" pitchFamily="18" charset="0"/>
              </a:rPr>
              <a:t>Congestion increases the packet drop rate, delays and reduces the throughput and lifetime of the node. </a:t>
            </a:r>
          </a:p>
          <a:p>
            <a:pPr marL="457200" indent="-457200" algn="just">
              <a:lnSpc>
                <a:spcPct val="150000"/>
              </a:lnSpc>
              <a:buFont typeface="+mj-lt"/>
              <a:buAutoNum type="arabicPeriod"/>
            </a:pPr>
            <a:r>
              <a:rPr lang="en-US" sz="2000" b="1" dirty="0" smtClean="0">
                <a:latin typeface="Times New Roman" pitchFamily="18" charset="0"/>
                <a:cs typeface="Times New Roman" pitchFamily="18" charset="0"/>
              </a:rPr>
              <a:t>The research conducted in the field of wireless sensor networks has identified congestion control algorithms with optimal energy consumption as one of the energy saving mechanisms.</a:t>
            </a:r>
            <a:endParaRPr lang="en-US" sz="2000" b="1"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F5EF803B-FE5F-4953-8BC8-F5C27D99A30E}" type="slidenum">
              <a:rPr lang="en-US" smtClean="0"/>
              <a:t>8</a:t>
            </a:fld>
            <a:endParaRPr lang="en-US" dirty="0"/>
          </a:p>
        </p:txBody>
      </p:sp>
      <p:sp>
        <p:nvSpPr>
          <p:cNvPr id="4" name="Rectangle 3"/>
          <p:cNvSpPr/>
          <p:nvPr/>
        </p:nvSpPr>
        <p:spPr>
          <a:xfrm>
            <a:off x="544286" y="380999"/>
            <a:ext cx="3008388" cy="579967"/>
          </a:xfrm>
          <a:prstGeom prst="rect">
            <a:avLst/>
          </a:prstGeom>
          <a:solidFill>
            <a:schemeClr val="accent2"/>
          </a:solidFill>
          <a:ln w="28575">
            <a:solidFill>
              <a:schemeClr val="tx1"/>
            </a:solidFill>
          </a:ln>
        </p:spPr>
        <p:txBody>
          <a:bodyPr wrap="none">
            <a:spAutoFit/>
          </a:bodyPr>
          <a:lstStyle/>
          <a:p>
            <a:pPr algn="just">
              <a:lnSpc>
                <a:spcPct val="150000"/>
              </a:lnSpc>
            </a:pPr>
            <a:r>
              <a:rPr lang="en-US" sz="2400" b="1" dirty="0">
                <a:latin typeface="Times New Roman" pitchFamily="18" charset="0"/>
                <a:cs typeface="Times New Roman" pitchFamily="18" charset="0"/>
              </a:rPr>
              <a:t>Research motivations</a:t>
            </a:r>
          </a:p>
        </p:txBody>
      </p:sp>
    </p:spTree>
    <p:extLst>
      <p:ext uri="{BB962C8B-B14F-4D97-AF65-F5344CB8AC3E}">
        <p14:creationId xmlns:p14="http://schemas.microsoft.com/office/powerpoint/2010/main" val="2672222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26813"/>
            <a:ext cx="8077200" cy="2806987"/>
          </a:xfrm>
          <a:prstGeom prst="rect">
            <a:avLst/>
          </a:prstGeom>
          <a:solidFill>
            <a:schemeClr val="accent2"/>
          </a:solidFill>
          <a:ln w="28575">
            <a:solidFill>
              <a:schemeClr val="tx1"/>
            </a:solidFill>
          </a:ln>
        </p:spPr>
        <p:txBody>
          <a:bodyPr wrap="square">
            <a:spAutoFit/>
          </a:bodyPr>
          <a:lstStyle/>
          <a:p>
            <a:pPr algn="just">
              <a:lnSpc>
                <a:spcPct val="150000"/>
              </a:lnSpc>
            </a:pPr>
            <a:r>
              <a:rPr lang="en-US" sz="2000" b="1" dirty="0" smtClean="0">
                <a:latin typeface="Times New Roman" pitchFamily="18" charset="0"/>
                <a:cs typeface="Times New Roman" pitchFamily="18" charset="0"/>
              </a:rPr>
              <a:t>Type </a:t>
            </a:r>
            <a:r>
              <a:rPr lang="en-US" sz="2000" b="1" dirty="0" smtClean="0">
                <a:latin typeface="Times New Roman" pitchFamily="18" charset="0"/>
                <a:cs typeface="Times New Roman" pitchFamily="18" charset="0"/>
              </a:rPr>
              <a:t>of research in terms of method Transmission rate is one of the effective factors in the performance of wireless sensor networks. In order to get less error in the classification, the crowd control algorithm and its combination with SVM are used. In this set of modules, the evaluation parameters including precision, recall, F1 score and support are used to build the model showing the effectiveness of the model.</a:t>
            </a:r>
            <a:endParaRPr lang="en-US" sz="2000" b="1" dirty="0">
              <a:latin typeface="Times New Roman" pitchFamily="18" charset="0"/>
              <a:cs typeface="Times New Roman" pitchFamily="18" charset="0"/>
            </a:endParaRP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940628"/>
            <a:ext cx="6705600" cy="2739095"/>
          </a:xfrm>
          <a:prstGeom prst="rect">
            <a:avLst/>
          </a:prstGeom>
          <a:noFill/>
          <a:ln>
            <a:noFill/>
          </a:ln>
        </p:spPr>
      </p:pic>
      <p:sp>
        <p:nvSpPr>
          <p:cNvPr id="4" name="Slide Number Placeholder 3"/>
          <p:cNvSpPr>
            <a:spLocks noGrp="1"/>
          </p:cNvSpPr>
          <p:nvPr>
            <p:ph type="sldNum" sz="quarter" idx="12"/>
          </p:nvPr>
        </p:nvSpPr>
        <p:spPr/>
        <p:txBody>
          <a:bodyPr/>
          <a:lstStyle/>
          <a:p>
            <a:fld id="{F5EF803B-FE5F-4953-8BC8-F5C27D99A30E}" type="slidenum">
              <a:rPr lang="en-US" smtClean="0"/>
              <a:t>9</a:t>
            </a:fld>
            <a:endParaRPr lang="en-US" dirty="0"/>
          </a:p>
        </p:txBody>
      </p:sp>
      <p:sp>
        <p:nvSpPr>
          <p:cNvPr id="5" name="Rectangle 4"/>
          <p:cNvSpPr/>
          <p:nvPr/>
        </p:nvSpPr>
        <p:spPr>
          <a:xfrm>
            <a:off x="457200" y="181767"/>
            <a:ext cx="2750112" cy="579967"/>
          </a:xfrm>
          <a:prstGeom prst="rect">
            <a:avLst/>
          </a:prstGeom>
          <a:solidFill>
            <a:schemeClr val="accent2"/>
          </a:solidFill>
          <a:ln w="28575">
            <a:solidFill>
              <a:schemeClr val="tx1"/>
            </a:solidFill>
          </a:ln>
        </p:spPr>
        <p:txBody>
          <a:bodyPr wrap="none">
            <a:spAutoFit/>
          </a:bodyPr>
          <a:lstStyle/>
          <a:p>
            <a:pPr algn="just">
              <a:lnSpc>
                <a:spcPct val="150000"/>
              </a:lnSpc>
            </a:pPr>
            <a:r>
              <a:rPr lang="en-US" sz="2400" b="1" dirty="0">
                <a:latin typeface="Times New Roman" pitchFamily="18" charset="0"/>
                <a:cs typeface="Times New Roman" pitchFamily="18" charset="0"/>
              </a:rPr>
              <a:t>SYSTEM MODEL </a:t>
            </a:r>
          </a:p>
        </p:txBody>
      </p:sp>
    </p:spTree>
    <p:extLst>
      <p:ext uri="{BB962C8B-B14F-4D97-AF65-F5344CB8AC3E}">
        <p14:creationId xmlns:p14="http://schemas.microsoft.com/office/powerpoint/2010/main" val="1563141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267</TotalTime>
  <Words>1189</Words>
  <Application>Microsoft Office PowerPoint</Application>
  <PresentationFormat>On-screen Show (4:3)</PresentationFormat>
  <Paragraphs>104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20</cp:revision>
  <dcterms:created xsi:type="dcterms:W3CDTF">2022-12-13T09:57:12Z</dcterms:created>
  <dcterms:modified xsi:type="dcterms:W3CDTF">2022-12-30T14:30:19Z</dcterms:modified>
</cp:coreProperties>
</file>