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7"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58" d="100"/>
          <a:sy n="58" d="100"/>
        </p:scale>
        <p:origin x="78" y="45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6" name="Group 15"/>
          <p:cNvGrpSpPr/>
          <p:nvPr/>
        </p:nvGrpSpPr>
        <p:grpSpPr>
          <a:xfrm>
            <a:off x="0" y="-8467"/>
            <a:ext cx="12192000" cy="6866467"/>
            <a:chOff x="0" y="-8467"/>
            <a:chExt cx="12192000" cy="6866467"/>
          </a:xfrm>
        </p:grpSpPr>
        <p:sp>
          <p:nvSpPr>
            <p:cNvPr id="15" name="Freeform 14"/>
            <p:cNvSpPr/>
            <p:nvPr/>
          </p:nvSpPr>
          <p:spPr>
            <a:xfrm>
              <a:off x="0" y="-7862"/>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58D528D-FCEB-494F-986A-B006F5003402}" type="datetimeFigureOut">
              <a:rPr lang="en-US" smtClean="0"/>
              <a:t>8/5/2020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E952C67-1889-4B96-9A85-A42AEBAAD045}" type="slidenum">
              <a:rPr lang="en-US" smtClean="0"/>
              <a:t>‹#›</a:t>
            </a:fld>
            <a:endParaRPr lang="en-US"/>
          </a:p>
        </p:txBody>
      </p:sp>
    </p:spTree>
    <p:extLst>
      <p:ext uri="{BB962C8B-B14F-4D97-AF65-F5344CB8AC3E}">
        <p14:creationId xmlns:p14="http://schemas.microsoft.com/office/powerpoint/2010/main" val="314014159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58D528D-FCEB-494F-986A-B006F5003402}" type="datetimeFigureOut">
              <a:rPr lang="en-US" smtClean="0"/>
              <a:t>8/5/2020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E952C67-1889-4B96-9A85-A42AEBAAD045}" type="slidenum">
              <a:rPr lang="en-US" smtClean="0"/>
              <a:t>‹#›</a:t>
            </a:fld>
            <a:endParaRPr lang="en-US"/>
          </a:p>
        </p:txBody>
      </p:sp>
    </p:spTree>
    <p:extLst>
      <p:ext uri="{BB962C8B-B14F-4D97-AF65-F5344CB8AC3E}">
        <p14:creationId xmlns:p14="http://schemas.microsoft.com/office/powerpoint/2010/main" val="20488733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58D528D-FCEB-494F-986A-B006F5003402}" type="datetimeFigureOut">
              <a:rPr lang="en-US" smtClean="0"/>
              <a:t>8/5/2020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E952C67-1889-4B96-9A85-A42AEBAAD045}" type="slidenum">
              <a:rPr lang="en-US" smtClean="0"/>
              <a:t>‹#›</a:t>
            </a:fld>
            <a:endParaRPr lang="en-US"/>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1638916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58D528D-FCEB-494F-986A-B006F5003402}" type="datetimeFigureOut">
              <a:rPr lang="en-US" smtClean="0"/>
              <a:t>8/5/2020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E952C67-1889-4B96-9A85-A42AEBAAD045}" type="slidenum">
              <a:rPr lang="en-US" smtClean="0"/>
              <a:t>‹#›</a:t>
            </a:fld>
            <a:endParaRPr lang="en-US"/>
          </a:p>
        </p:txBody>
      </p:sp>
    </p:spTree>
    <p:extLst>
      <p:ext uri="{BB962C8B-B14F-4D97-AF65-F5344CB8AC3E}">
        <p14:creationId xmlns:p14="http://schemas.microsoft.com/office/powerpoint/2010/main" val="14712470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58D528D-FCEB-494F-986A-B006F5003402}" type="datetimeFigureOut">
              <a:rPr lang="en-US" smtClean="0"/>
              <a:t>8/5/2020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E952C67-1889-4B96-9A85-A42AEBAAD045}" type="slidenum">
              <a:rPr lang="en-US" smtClean="0"/>
              <a:t>‹#›</a:t>
            </a:fld>
            <a:endParaRPr lang="en-US"/>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44997399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58D528D-FCEB-494F-986A-B006F5003402}" type="datetimeFigureOut">
              <a:rPr lang="en-US" smtClean="0"/>
              <a:t>8/5/2020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E952C67-1889-4B96-9A85-A42AEBAAD045}" type="slidenum">
              <a:rPr lang="en-US" smtClean="0"/>
              <a:t>‹#›</a:t>
            </a:fld>
            <a:endParaRPr lang="en-US"/>
          </a:p>
        </p:txBody>
      </p:sp>
    </p:spTree>
    <p:extLst>
      <p:ext uri="{BB962C8B-B14F-4D97-AF65-F5344CB8AC3E}">
        <p14:creationId xmlns:p14="http://schemas.microsoft.com/office/powerpoint/2010/main" val="225563807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58D528D-FCEB-494F-986A-B006F5003402}" type="datetimeFigureOut">
              <a:rPr lang="en-US" smtClean="0"/>
              <a:t>8/5/2020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E952C67-1889-4B96-9A85-A42AEBAAD045}" type="slidenum">
              <a:rPr lang="en-US" smtClean="0"/>
              <a:t>‹#›</a:t>
            </a:fld>
            <a:endParaRPr lang="en-US"/>
          </a:p>
        </p:txBody>
      </p:sp>
    </p:spTree>
    <p:extLst>
      <p:ext uri="{BB962C8B-B14F-4D97-AF65-F5344CB8AC3E}">
        <p14:creationId xmlns:p14="http://schemas.microsoft.com/office/powerpoint/2010/main" val="131887216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58D528D-FCEB-494F-986A-B006F5003402}" type="datetimeFigureOut">
              <a:rPr lang="en-US" smtClean="0"/>
              <a:t>8/5/2020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E952C67-1889-4B96-9A85-A42AEBAAD045}" type="slidenum">
              <a:rPr lang="en-US" smtClean="0"/>
              <a:t>‹#›</a:t>
            </a:fld>
            <a:endParaRPr lang="en-US"/>
          </a:p>
        </p:txBody>
      </p:sp>
    </p:spTree>
    <p:extLst>
      <p:ext uri="{BB962C8B-B14F-4D97-AF65-F5344CB8AC3E}">
        <p14:creationId xmlns:p14="http://schemas.microsoft.com/office/powerpoint/2010/main" val="9105234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58D528D-FCEB-494F-986A-B006F5003402}" type="datetimeFigureOut">
              <a:rPr lang="en-US" smtClean="0"/>
              <a:t>8/5/2020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E952C67-1889-4B96-9A85-A42AEBAAD045}" type="slidenum">
              <a:rPr lang="en-US" smtClean="0"/>
              <a:t>‹#›</a:t>
            </a:fld>
            <a:endParaRPr lang="en-US"/>
          </a:p>
        </p:txBody>
      </p:sp>
    </p:spTree>
    <p:extLst>
      <p:ext uri="{BB962C8B-B14F-4D97-AF65-F5344CB8AC3E}">
        <p14:creationId xmlns:p14="http://schemas.microsoft.com/office/powerpoint/2010/main" val="18498782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58D528D-FCEB-494F-986A-B006F5003402}" type="datetimeFigureOut">
              <a:rPr lang="en-US" smtClean="0"/>
              <a:t>8/5/2020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E952C67-1889-4B96-9A85-A42AEBAAD045}" type="slidenum">
              <a:rPr lang="en-US" smtClean="0"/>
              <a:t>‹#›</a:t>
            </a:fld>
            <a:endParaRPr lang="en-US"/>
          </a:p>
        </p:txBody>
      </p:sp>
    </p:spTree>
    <p:extLst>
      <p:ext uri="{BB962C8B-B14F-4D97-AF65-F5344CB8AC3E}">
        <p14:creationId xmlns:p14="http://schemas.microsoft.com/office/powerpoint/2010/main" val="378096594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58D528D-FCEB-494F-986A-B006F5003402}" type="datetimeFigureOut">
              <a:rPr lang="en-US" smtClean="0"/>
              <a:t>8/5/2020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E952C67-1889-4B96-9A85-A42AEBAAD045}" type="slidenum">
              <a:rPr lang="en-US" smtClean="0"/>
              <a:t>‹#›</a:t>
            </a:fld>
            <a:endParaRPr lang="en-US"/>
          </a:p>
        </p:txBody>
      </p:sp>
    </p:spTree>
    <p:extLst>
      <p:ext uri="{BB962C8B-B14F-4D97-AF65-F5344CB8AC3E}">
        <p14:creationId xmlns:p14="http://schemas.microsoft.com/office/powerpoint/2010/main" val="30456204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58D528D-FCEB-494F-986A-B006F5003402}" type="datetimeFigureOut">
              <a:rPr lang="en-US" smtClean="0"/>
              <a:t>8/5/2020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E952C67-1889-4B96-9A85-A42AEBAAD045}" type="slidenum">
              <a:rPr lang="en-US" smtClean="0"/>
              <a:t>‹#›</a:t>
            </a:fld>
            <a:endParaRPr lang="en-US"/>
          </a:p>
        </p:txBody>
      </p:sp>
    </p:spTree>
    <p:extLst>
      <p:ext uri="{BB962C8B-B14F-4D97-AF65-F5344CB8AC3E}">
        <p14:creationId xmlns:p14="http://schemas.microsoft.com/office/powerpoint/2010/main" val="236833280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58D528D-FCEB-494F-986A-B006F5003402}" type="datetimeFigureOut">
              <a:rPr lang="en-US" smtClean="0"/>
              <a:t>8/5/2020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E952C67-1889-4B96-9A85-A42AEBAAD045}" type="slidenum">
              <a:rPr lang="en-US" smtClean="0"/>
              <a:t>‹#›</a:t>
            </a:fld>
            <a:endParaRPr lang="en-US"/>
          </a:p>
        </p:txBody>
      </p:sp>
    </p:spTree>
    <p:extLst>
      <p:ext uri="{BB962C8B-B14F-4D97-AF65-F5344CB8AC3E}">
        <p14:creationId xmlns:p14="http://schemas.microsoft.com/office/powerpoint/2010/main" val="39586200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58D528D-FCEB-494F-986A-B006F5003402}" type="datetimeFigureOut">
              <a:rPr lang="en-US" smtClean="0"/>
              <a:t>8/5/2020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E952C67-1889-4B96-9A85-A42AEBAAD045}" type="slidenum">
              <a:rPr lang="en-US" smtClean="0"/>
              <a:t>‹#›</a:t>
            </a:fld>
            <a:endParaRPr lang="en-US"/>
          </a:p>
        </p:txBody>
      </p:sp>
    </p:spTree>
    <p:extLst>
      <p:ext uri="{BB962C8B-B14F-4D97-AF65-F5344CB8AC3E}">
        <p14:creationId xmlns:p14="http://schemas.microsoft.com/office/powerpoint/2010/main" val="18895442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458D528D-FCEB-494F-986A-B006F5003402}" type="datetimeFigureOut">
              <a:rPr lang="en-US" smtClean="0"/>
              <a:t>8/5/2020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E952C67-1889-4B96-9A85-A42AEBAAD045}" type="slidenum">
              <a:rPr lang="en-US" smtClean="0"/>
              <a:t>‹#›</a:t>
            </a:fld>
            <a:endParaRPr lang="en-US"/>
          </a:p>
        </p:txBody>
      </p:sp>
    </p:spTree>
    <p:extLst>
      <p:ext uri="{BB962C8B-B14F-4D97-AF65-F5344CB8AC3E}">
        <p14:creationId xmlns:p14="http://schemas.microsoft.com/office/powerpoint/2010/main" val="4819517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E952C67-1889-4B96-9A85-A42AEBAAD045}" type="slidenum">
              <a:rPr lang="en-US" smtClean="0"/>
              <a:t>‹#›</a:t>
            </a:fld>
            <a:endParaRPr lang="en-US"/>
          </a:p>
        </p:txBody>
      </p:sp>
      <p:sp>
        <p:nvSpPr>
          <p:cNvPr id="5" name="Date Placeholder 4"/>
          <p:cNvSpPr>
            <a:spLocks noGrp="1"/>
          </p:cNvSpPr>
          <p:nvPr>
            <p:ph type="dt" sz="half" idx="10"/>
          </p:nvPr>
        </p:nvSpPr>
        <p:spPr/>
        <p:txBody>
          <a:bodyPr/>
          <a:lstStyle/>
          <a:p>
            <a:fld id="{458D528D-FCEB-494F-986A-B006F5003402}" type="datetimeFigureOut">
              <a:rPr lang="en-US" smtClean="0"/>
              <a:t>8/5/2020</a:t>
            </a:fld>
            <a:endParaRPr lang="en-US"/>
          </a:p>
        </p:txBody>
      </p:sp>
    </p:spTree>
    <p:extLst>
      <p:ext uri="{BB962C8B-B14F-4D97-AF65-F5344CB8AC3E}">
        <p14:creationId xmlns:p14="http://schemas.microsoft.com/office/powerpoint/2010/main" val="8117862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44" name="Group 43"/>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a:off x="0" y="4013200"/>
              <a:ext cx="448733" cy="2844800"/>
            </a:xfrm>
            <a:prstGeom prst="triangle">
              <a:avLst>
                <a:gd name="adj" fmla="val 0"/>
              </a:avLst>
            </a:pr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458D528D-FCEB-494F-986A-B006F5003402}" type="datetimeFigureOut">
              <a:rPr lang="en-US" smtClean="0"/>
              <a:t>8/5/2020</a:t>
            </a:fld>
            <a:endParaRPr lang="en-US"/>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EE952C67-1889-4B96-9A85-A42AEBAAD045}" type="slidenum">
              <a:rPr lang="en-US" smtClean="0"/>
              <a:t>‹#›</a:t>
            </a:fld>
            <a:endParaRPr lang="en-US"/>
          </a:p>
        </p:txBody>
      </p:sp>
    </p:spTree>
    <p:extLst>
      <p:ext uri="{BB962C8B-B14F-4D97-AF65-F5344CB8AC3E}">
        <p14:creationId xmlns:p14="http://schemas.microsoft.com/office/powerpoint/2010/main" val="438549885"/>
      </p:ext>
    </p:extLst>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 id="2147483684" r:id="rId7"/>
    <p:sldLayoutId id="2147483685" r:id="rId8"/>
    <p:sldLayoutId id="2147483686" r:id="rId9"/>
    <p:sldLayoutId id="2147483687" r:id="rId10"/>
    <p:sldLayoutId id="2147483688" r:id="rId11"/>
    <p:sldLayoutId id="2147483689" r:id="rId12"/>
    <p:sldLayoutId id="2147483690" r:id="rId13"/>
    <p:sldLayoutId id="2147483691" r:id="rId14"/>
    <p:sldLayoutId id="2147483692" r:id="rId15"/>
    <p:sldLayoutId id="2147483693"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 Id="rId5" Type="http://schemas.openxmlformats.org/officeDocument/2006/relationships/image" Target="../media/image16.png"/><Relationship Id="rId4" Type="http://schemas.openxmlformats.org/officeDocument/2006/relationships/image" Target="../media/image15.png"/></Relationships>
</file>

<file path=ppt/slides/_rels/slide11.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png"/></Relationships>
</file>

<file path=ppt/slides/_rels/slide1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 Id="rId5" Type="http://schemas.openxmlformats.org/officeDocument/2006/relationships/image" Target="../media/image25.png"/><Relationship Id="rId4" Type="http://schemas.openxmlformats.org/officeDocument/2006/relationships/image" Target="../media/image24.png"/></Relationships>
</file>

<file path=ppt/slides/_rels/slide15.xml.rels><?xml version="1.0" encoding="UTF-8" standalone="yes"?>
<Relationships xmlns="http://schemas.openxmlformats.org/package/2006/relationships"><Relationship Id="rId3" Type="http://schemas.openxmlformats.org/officeDocument/2006/relationships/image" Target="../media/image27.png"/><Relationship Id="rId7" Type="http://schemas.openxmlformats.org/officeDocument/2006/relationships/image" Target="../media/image31.png"/><Relationship Id="rId2" Type="http://schemas.openxmlformats.org/officeDocument/2006/relationships/image" Target="../media/image26.png"/><Relationship Id="rId1" Type="http://schemas.openxmlformats.org/officeDocument/2006/relationships/slideLayout" Target="../slideLayouts/slideLayout2.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28.png"/></Relationships>
</file>

<file path=ppt/slides/_rels/slide16.xml.rels><?xml version="1.0" encoding="UTF-8" standalone="yes"?>
<Relationships xmlns="http://schemas.openxmlformats.org/package/2006/relationships"><Relationship Id="rId3" Type="http://schemas.openxmlformats.org/officeDocument/2006/relationships/image" Target="../media/image33.emf"/><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2.xml"/><Relationship Id="rId4" Type="http://schemas.openxmlformats.org/officeDocument/2006/relationships/image" Target="../media/image36.png"/></Relationships>
</file>

<file path=ppt/slides/_rels/slide18.xml.rels><?xml version="1.0" encoding="UTF-8" standalone="yes"?>
<Relationships xmlns="http://schemas.openxmlformats.org/package/2006/relationships"><Relationship Id="rId2" Type="http://schemas.openxmlformats.org/officeDocument/2006/relationships/image" Target="../media/image37.em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38.e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 Id="rId5" Type="http://schemas.openxmlformats.org/officeDocument/2006/relationships/image" Target="../media/image12.png"/><Relationship Id="rId4"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ctr" rtl="1"/>
            <a:r>
              <a:rPr lang="fa-IR" sz="2800" dirty="0"/>
              <a:t>ارائه مقاله :</a:t>
            </a:r>
            <a:br>
              <a:rPr lang="fa-IR" sz="2800" dirty="0"/>
            </a:br>
            <a:r>
              <a:rPr lang="fa-IR" sz="2800" b="1" dirty="0">
                <a:latin typeface="Calibri" panose="020F0502020204030204" pitchFamily="34" charset="0"/>
                <a:ea typeface="Calibri" panose="020F0502020204030204" pitchFamily="34" charset="0"/>
                <a:cs typeface="B Titr" panose="00000700000000000000" pitchFamily="2" charset="-78"/>
              </a:rPr>
              <a:t>تحلیل و اجرای مبدل جدید </a:t>
            </a:r>
            <a:r>
              <a:rPr lang="en-US" sz="2800" b="1" dirty="0">
                <a:latin typeface="Calibri" panose="020F0502020204030204" pitchFamily="34" charset="0"/>
                <a:ea typeface="Calibri" panose="020F0502020204030204" pitchFamily="34" charset="0"/>
                <a:cs typeface="B Titr" panose="00000700000000000000" pitchFamily="2" charset="-78"/>
              </a:rPr>
              <a:t> DC/DC</a:t>
            </a:r>
            <a:r>
              <a:rPr lang="en-US" sz="2800" b="1" dirty="0">
                <a:latin typeface="B Titr" panose="00000700000000000000" pitchFamily="2" charset="-78"/>
                <a:ea typeface="Calibri" panose="020F0502020204030204" pitchFamily="34" charset="0"/>
              </a:rPr>
              <a:t> </a:t>
            </a:r>
            <a:r>
              <a:rPr lang="fa-IR" sz="2800" b="1" dirty="0">
                <a:latin typeface="B Titr" panose="00000700000000000000" pitchFamily="2" charset="-78"/>
                <a:ea typeface="Calibri" panose="020F0502020204030204" pitchFamily="34" charset="0"/>
              </a:rPr>
              <a:t>باک-بوست تک سوئیچ </a:t>
            </a:r>
            <a:endParaRPr lang="en-US" sz="2800" dirty="0"/>
          </a:p>
        </p:txBody>
      </p:sp>
      <p:sp>
        <p:nvSpPr>
          <p:cNvPr id="3" name="Subtitle 2"/>
          <p:cNvSpPr>
            <a:spLocks noGrp="1"/>
          </p:cNvSpPr>
          <p:nvPr>
            <p:ph type="subTitle" idx="1"/>
          </p:nvPr>
        </p:nvSpPr>
        <p:spPr/>
        <p:txBody>
          <a:bodyPr/>
          <a:lstStyle/>
          <a:p>
            <a:endParaRPr lang="en-US" dirty="0"/>
          </a:p>
        </p:txBody>
      </p:sp>
    </p:spTree>
    <p:extLst>
      <p:ext uri="{BB962C8B-B14F-4D97-AF65-F5344CB8AC3E}">
        <p14:creationId xmlns:p14="http://schemas.microsoft.com/office/powerpoint/2010/main" val="5062130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153772"/>
            <a:ext cx="8596668" cy="1320800"/>
          </a:xfrm>
        </p:spPr>
        <p:txBody>
          <a:bodyPr/>
          <a:lstStyle/>
          <a:p>
            <a:pPr algn="r" rtl="1"/>
            <a:r>
              <a:rPr lang="en-US" b="1" dirty="0">
                <a:latin typeface="Calibri" panose="020F0502020204030204" pitchFamily="34" charset="0"/>
                <a:ea typeface="Calibri" panose="020F0502020204030204" pitchFamily="34" charset="0"/>
                <a:cs typeface="B Nazanin" panose="00000400000000000000" pitchFamily="2" charset="-78"/>
              </a:rPr>
              <a:t>CCM</a:t>
            </a:r>
            <a:r>
              <a:rPr lang="fa-IR" b="1" dirty="0">
                <a:latin typeface="Calibri" panose="020F0502020204030204" pitchFamily="34" charset="0"/>
                <a:ea typeface="Calibri" panose="020F0502020204030204" pitchFamily="34" charset="0"/>
                <a:cs typeface="B Nazanin" panose="00000400000000000000" pitchFamily="2" charset="-78"/>
              </a:rPr>
              <a:t>: حالت 3</a:t>
            </a:r>
            <a:endParaRPr lang="en-US" dirty="0"/>
          </a:p>
        </p:txBody>
      </p:sp>
      <p:sp>
        <p:nvSpPr>
          <p:cNvPr id="3" name="Content Placeholder 2"/>
          <p:cNvSpPr>
            <a:spLocks noGrp="1"/>
          </p:cNvSpPr>
          <p:nvPr>
            <p:ph idx="1"/>
          </p:nvPr>
        </p:nvSpPr>
        <p:spPr>
          <a:xfrm>
            <a:off x="718897" y="919741"/>
            <a:ext cx="8596668" cy="5785859"/>
          </a:xfrm>
        </p:spPr>
        <p:txBody>
          <a:bodyPr>
            <a:normAutofit/>
          </a:bodyPr>
          <a:lstStyle/>
          <a:p>
            <a:pPr marL="0" marR="0" indent="0" algn="just" rtl="1">
              <a:lnSpc>
                <a:spcPct val="115000"/>
              </a:lnSpc>
              <a:spcBef>
                <a:spcPts val="0"/>
              </a:spcBef>
              <a:spcAft>
                <a:spcPts val="1000"/>
              </a:spcAft>
              <a:buNone/>
            </a:pPr>
            <a:r>
              <a:rPr lang="fa-IR" dirty="0">
                <a:latin typeface="Calibri" panose="020F0502020204030204" pitchFamily="34" charset="0"/>
                <a:ea typeface="Calibri" panose="020F0502020204030204" pitchFamily="34" charset="0"/>
                <a:cs typeface="B Nazanin" panose="00000400000000000000" pitchFamily="2" charset="-78"/>
              </a:rPr>
              <a:t>با بکارگیری تعادل دوم-آمپر برای خازن های </a:t>
            </a:r>
            <a:r>
              <a:rPr lang="en-US" dirty="0">
                <a:latin typeface="Calibri" panose="020F0502020204030204" pitchFamily="34" charset="0"/>
                <a:ea typeface="Calibri" panose="020F0502020204030204" pitchFamily="34" charset="0"/>
                <a:cs typeface="B Nazanin" panose="00000400000000000000" pitchFamily="2" charset="-78"/>
              </a:rPr>
              <a:t>C</a:t>
            </a:r>
            <a:r>
              <a:rPr lang="en-US" baseline="-25000" dirty="0">
                <a:latin typeface="Calibri" panose="020F0502020204030204" pitchFamily="34" charset="0"/>
                <a:ea typeface="Calibri" panose="020F0502020204030204" pitchFamily="34" charset="0"/>
                <a:cs typeface="B Nazanin" panose="00000400000000000000" pitchFamily="2" charset="-78"/>
              </a:rPr>
              <a:t>1</a:t>
            </a:r>
            <a:r>
              <a:rPr lang="fa-IR" dirty="0">
                <a:latin typeface="Calibri" panose="020F0502020204030204" pitchFamily="34" charset="0"/>
                <a:ea typeface="Calibri" panose="020F0502020204030204" pitchFamily="34" charset="0"/>
                <a:cs typeface="B Nazanin" panose="00000400000000000000" pitchFamily="2" charset="-78"/>
              </a:rPr>
              <a:t> و </a:t>
            </a:r>
            <a:r>
              <a:rPr lang="en-US" dirty="0">
                <a:latin typeface="Calibri" panose="020F0502020204030204" pitchFamily="34" charset="0"/>
                <a:ea typeface="Calibri" panose="020F0502020204030204" pitchFamily="34" charset="0"/>
                <a:cs typeface="B Nazanin" panose="00000400000000000000" pitchFamily="2" charset="-78"/>
              </a:rPr>
              <a:t>C</a:t>
            </a:r>
            <a:r>
              <a:rPr lang="en-US" baseline="-25000" dirty="0">
                <a:latin typeface="Calibri" panose="020F0502020204030204" pitchFamily="34" charset="0"/>
                <a:ea typeface="Calibri" panose="020F0502020204030204" pitchFamily="34" charset="0"/>
                <a:cs typeface="B Nazanin" panose="00000400000000000000" pitchFamily="2" charset="-78"/>
              </a:rPr>
              <a:t>2</a:t>
            </a:r>
            <a:r>
              <a:rPr lang="en-US" baseline="-25000" dirty="0">
                <a:latin typeface="B Nazanin" panose="00000400000000000000" pitchFamily="2" charset="-78"/>
                <a:ea typeface="Calibri" panose="020F0502020204030204" pitchFamily="34" charset="0"/>
                <a:cs typeface="Arial" panose="020B060402020202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و بااستفاده از معادلات 14 و 15 معادلات زیر را می توان بدست آورد:</a:t>
            </a:r>
            <a:endParaRPr lang="en-US" dirty="0">
              <a:latin typeface="Calibri" panose="020F0502020204030204" pitchFamily="34" charset="0"/>
              <a:ea typeface="Calibri" panose="020F0502020204030204" pitchFamily="34" charset="0"/>
              <a:cs typeface="Arial" panose="020B0604020202020204" pitchFamily="34" charset="0"/>
            </a:endParaRPr>
          </a:p>
          <a:p>
            <a:pPr marL="0" marR="0" algn="just" rtl="1">
              <a:lnSpc>
                <a:spcPct val="115000"/>
              </a:lnSpc>
              <a:spcBef>
                <a:spcPts val="0"/>
              </a:spcBef>
              <a:spcAft>
                <a:spcPts val="1000"/>
              </a:spcAft>
            </a:pPr>
            <a:endParaRPr lang="fa-IR" sz="1400" dirty="0">
              <a:latin typeface="Calibri" panose="020F0502020204030204" pitchFamily="34" charset="0"/>
              <a:ea typeface="Calibri" panose="020F0502020204030204" pitchFamily="34" charset="0"/>
              <a:cs typeface="B Nazanin" panose="00000400000000000000" pitchFamily="2" charset="-78"/>
            </a:endParaRPr>
          </a:p>
          <a:p>
            <a:pPr marL="0" marR="0" algn="just" rtl="1">
              <a:lnSpc>
                <a:spcPct val="115000"/>
              </a:lnSpc>
              <a:spcBef>
                <a:spcPts val="0"/>
              </a:spcBef>
              <a:spcAft>
                <a:spcPts val="1000"/>
              </a:spcAft>
            </a:pPr>
            <a:endParaRPr lang="fa-IR" sz="1400" dirty="0">
              <a:effectLst/>
              <a:latin typeface="Calibri" panose="020F0502020204030204" pitchFamily="34" charset="0"/>
              <a:ea typeface="Calibri" panose="020F0502020204030204" pitchFamily="34" charset="0"/>
              <a:cs typeface="B Nazanin" panose="00000400000000000000" pitchFamily="2" charset="-78"/>
            </a:endParaRPr>
          </a:p>
          <a:p>
            <a:pPr marL="0" marR="0" algn="just" rtl="1">
              <a:lnSpc>
                <a:spcPct val="115000"/>
              </a:lnSpc>
              <a:spcBef>
                <a:spcPts val="0"/>
              </a:spcBef>
              <a:spcAft>
                <a:spcPts val="1000"/>
              </a:spcAft>
            </a:pPr>
            <a:endParaRPr lang="fa-IR" sz="1400" dirty="0">
              <a:latin typeface="Calibri" panose="020F0502020204030204" pitchFamily="34" charset="0"/>
              <a:ea typeface="Calibri" panose="020F0502020204030204" pitchFamily="34" charset="0"/>
              <a:cs typeface="B Nazanin" panose="00000400000000000000" pitchFamily="2" charset="-78"/>
            </a:endParaRPr>
          </a:p>
          <a:p>
            <a:pPr marL="0" marR="0" algn="just" rtl="1">
              <a:lnSpc>
                <a:spcPct val="115000"/>
              </a:lnSpc>
              <a:spcBef>
                <a:spcPts val="0"/>
              </a:spcBef>
              <a:spcAft>
                <a:spcPts val="1000"/>
              </a:spcAft>
            </a:pPr>
            <a:endParaRPr lang="fa-IR" sz="1400" dirty="0">
              <a:effectLst/>
              <a:latin typeface="Calibri" panose="020F0502020204030204" pitchFamily="34" charset="0"/>
              <a:ea typeface="Calibri" panose="020F0502020204030204" pitchFamily="34" charset="0"/>
              <a:cs typeface="B Nazanin" panose="00000400000000000000" pitchFamily="2" charset="-78"/>
            </a:endParaRPr>
          </a:p>
          <a:p>
            <a:pPr marL="0" marR="0" algn="just" rtl="1">
              <a:lnSpc>
                <a:spcPct val="115000"/>
              </a:lnSpc>
              <a:spcBef>
                <a:spcPts val="0"/>
              </a:spcBef>
              <a:spcAft>
                <a:spcPts val="1000"/>
              </a:spcAft>
            </a:pPr>
            <a:r>
              <a:rPr lang="fa-IR" dirty="0">
                <a:latin typeface="Calibri" panose="020F0502020204030204" pitchFamily="34" charset="0"/>
                <a:ea typeface="Calibri" panose="020F0502020204030204" pitchFamily="34" charset="0"/>
                <a:cs typeface="B Nazanin" panose="00000400000000000000" pitchFamily="2" charset="-78"/>
              </a:rPr>
              <a:t>علاوه بر این موارد، جریان متوسط </a:t>
            </a:r>
            <a:r>
              <a:rPr lang="en-US" dirty="0">
                <a:latin typeface="Calibri" panose="020F0502020204030204" pitchFamily="34" charset="0"/>
                <a:ea typeface="Calibri" panose="020F0502020204030204" pitchFamily="34" charset="0"/>
                <a:cs typeface="B Nazanin" panose="00000400000000000000" pitchFamily="2" charset="-78"/>
              </a:rPr>
              <a:t>L</a:t>
            </a:r>
            <a:r>
              <a:rPr lang="en-US" baseline="-25000" dirty="0">
                <a:latin typeface="Calibri" panose="020F0502020204030204" pitchFamily="34" charset="0"/>
                <a:ea typeface="Calibri" panose="020F0502020204030204" pitchFamily="34" charset="0"/>
                <a:cs typeface="B Nazanin" panose="00000400000000000000" pitchFamily="2" charset="-78"/>
              </a:rPr>
              <a:t>2</a:t>
            </a:r>
            <a:r>
              <a:rPr lang="fa-IR" dirty="0">
                <a:latin typeface="Calibri" panose="020F0502020204030204" pitchFamily="34" charset="0"/>
                <a:ea typeface="Calibri" panose="020F0502020204030204" pitchFamily="34" charset="0"/>
                <a:cs typeface="B Nazanin" panose="00000400000000000000" pitchFamily="2" charset="-78"/>
              </a:rPr>
              <a:t> بوسیله ی جریان خروجی برآورد می شود.</a:t>
            </a:r>
          </a:p>
          <a:p>
            <a:pPr marL="0" marR="0" algn="just" rtl="1">
              <a:lnSpc>
                <a:spcPct val="115000"/>
              </a:lnSpc>
              <a:spcBef>
                <a:spcPts val="0"/>
              </a:spcBef>
              <a:spcAft>
                <a:spcPts val="1000"/>
              </a:spcAft>
            </a:pPr>
            <a:endParaRPr lang="fa-IR" sz="1400" dirty="0">
              <a:latin typeface="Calibri" panose="020F0502020204030204" pitchFamily="34" charset="0"/>
              <a:ea typeface="Calibri" panose="020F0502020204030204" pitchFamily="34" charset="0"/>
              <a:cs typeface="B Nazanin" panose="00000400000000000000" pitchFamily="2" charset="-78"/>
            </a:endParaRPr>
          </a:p>
          <a:p>
            <a:pPr marL="0" marR="0" algn="just" rtl="1">
              <a:lnSpc>
                <a:spcPct val="115000"/>
              </a:lnSpc>
              <a:spcBef>
                <a:spcPts val="0"/>
              </a:spcBef>
              <a:spcAft>
                <a:spcPts val="1000"/>
              </a:spcAft>
            </a:pPr>
            <a:r>
              <a:rPr lang="fa-IR" dirty="0">
                <a:latin typeface="Calibri" panose="020F0502020204030204" pitchFamily="34" charset="0"/>
                <a:ea typeface="Calibri" panose="020F0502020204030204" pitchFamily="34" charset="0"/>
                <a:cs typeface="B Nazanin" panose="00000400000000000000" pitchFamily="2" charset="-78"/>
              </a:rPr>
              <a:t>جذب جریان در </a:t>
            </a:r>
            <a:r>
              <a:rPr lang="en-US" dirty="0">
                <a:latin typeface="Calibri" panose="020F0502020204030204" pitchFamily="34" charset="0"/>
                <a:ea typeface="Calibri" panose="020F0502020204030204" pitchFamily="34" charset="0"/>
                <a:cs typeface="B Nazanin" panose="00000400000000000000" pitchFamily="2" charset="-78"/>
              </a:rPr>
              <a:t>CCM</a:t>
            </a:r>
            <a:r>
              <a:rPr lang="fa-IR" dirty="0">
                <a:latin typeface="Calibri" panose="020F0502020204030204" pitchFamily="34" charset="0"/>
                <a:ea typeface="Calibri" panose="020F0502020204030204" pitchFamily="34" charset="0"/>
                <a:cs typeface="B Nazanin" panose="00000400000000000000" pitchFamily="2" charset="-78"/>
              </a:rPr>
              <a:t> را می توان اینگونه بدست آورد:</a:t>
            </a:r>
            <a:endParaRPr lang="en-US" dirty="0">
              <a:latin typeface="Calibri" panose="020F0502020204030204" pitchFamily="34" charset="0"/>
              <a:ea typeface="Calibri" panose="020F0502020204030204" pitchFamily="34" charset="0"/>
              <a:cs typeface="Arial" panose="020B0604020202020204" pitchFamily="34" charset="0"/>
            </a:endParaRPr>
          </a:p>
          <a:p>
            <a:pPr marL="0" marR="0" algn="just" rtl="1">
              <a:lnSpc>
                <a:spcPct val="115000"/>
              </a:lnSpc>
              <a:spcBef>
                <a:spcPts val="0"/>
              </a:spcBef>
              <a:spcAft>
                <a:spcPts val="1000"/>
              </a:spcAft>
            </a:pPr>
            <a:endParaRPr lang="en-US" sz="1100" dirty="0">
              <a:latin typeface="Calibri" panose="020F0502020204030204" pitchFamily="34" charset="0"/>
              <a:ea typeface="Calibri" panose="020F0502020204030204" pitchFamily="34" charset="0"/>
              <a:cs typeface="Arial" panose="020B0604020202020204" pitchFamily="34" charset="0"/>
            </a:endParaRPr>
          </a:p>
          <a:p>
            <a:pPr marL="0" marR="0" algn="just" rtl="1">
              <a:lnSpc>
                <a:spcPct val="115000"/>
              </a:lnSpc>
              <a:spcBef>
                <a:spcPts val="0"/>
              </a:spcBef>
              <a:spcAft>
                <a:spcPts val="1000"/>
              </a:spcAft>
            </a:pPr>
            <a:r>
              <a:rPr lang="fa-IR" dirty="0">
                <a:latin typeface="Calibri" panose="020F0502020204030204" pitchFamily="34" charset="0"/>
                <a:ea typeface="Calibri" panose="020F0502020204030204" pitchFamily="34" charset="0"/>
                <a:cs typeface="B Nazanin" panose="00000400000000000000" pitchFamily="2" charset="-78"/>
              </a:rPr>
              <a:t>با ساده کردن معادلات 16-19 ، </a:t>
            </a:r>
            <a:r>
              <a:rPr lang="en-US" dirty="0">
                <a:latin typeface="AdvTTa64e02f6.I+03"/>
                <a:ea typeface="Calibri" panose="020F0502020204030204" pitchFamily="34" charset="0"/>
                <a:cs typeface="B Nazanin" panose="00000400000000000000" pitchFamily="2" charset="-78"/>
              </a:rPr>
              <a:t>α</a:t>
            </a:r>
            <a:r>
              <a:rPr lang="ar-SA" dirty="0">
                <a:latin typeface="AdvTTa64e02f6.I+03"/>
                <a:ea typeface="Calibri" panose="020F0502020204030204" pitchFamily="34" charset="0"/>
                <a:cs typeface="B Nazanin" panose="00000400000000000000" pitchFamily="2" charset="-78"/>
              </a:rPr>
              <a:t> بصورت زیر است:</a:t>
            </a:r>
            <a:endParaRPr lang="en-US" dirty="0">
              <a:latin typeface="Calibri" panose="020F0502020204030204" pitchFamily="34" charset="0"/>
              <a:ea typeface="Calibri" panose="020F0502020204030204" pitchFamily="34" charset="0"/>
              <a:cs typeface="Arial" panose="020B0604020202020204" pitchFamily="34" charset="0"/>
            </a:endParaRPr>
          </a:p>
          <a:p>
            <a:pPr marL="0" marR="0" algn="just" rtl="1">
              <a:lnSpc>
                <a:spcPct val="115000"/>
              </a:lnSpc>
              <a:spcBef>
                <a:spcPts val="0"/>
              </a:spcBef>
              <a:spcAft>
                <a:spcPts val="1000"/>
              </a:spcAft>
            </a:pPr>
            <a:endParaRPr lang="fa-IR" sz="1400" dirty="0">
              <a:effectLst/>
              <a:latin typeface="Calibri" panose="020F0502020204030204" pitchFamily="34" charset="0"/>
              <a:ea typeface="Calibri" panose="020F0502020204030204" pitchFamily="34" charset="0"/>
              <a:cs typeface="B Nazanin" panose="00000400000000000000" pitchFamily="2" charset="-78"/>
            </a:endParaRPr>
          </a:p>
          <a:p>
            <a:pPr marL="0" marR="0" algn="just" rtl="1">
              <a:lnSpc>
                <a:spcPct val="115000"/>
              </a:lnSpc>
              <a:spcBef>
                <a:spcPts val="0"/>
              </a:spcBef>
              <a:spcAft>
                <a:spcPts val="1000"/>
              </a:spcAft>
            </a:pPr>
            <a:endParaRPr lang="en-US" sz="1400" dirty="0">
              <a:effectLst/>
              <a:latin typeface="Calibri" panose="020F0502020204030204" pitchFamily="34" charset="0"/>
              <a:ea typeface="Calibri" panose="020F0502020204030204" pitchFamily="34" charset="0"/>
              <a:cs typeface="Arial" panose="020B0604020202020204" pitchFamily="34" charset="0"/>
            </a:endParaRPr>
          </a:p>
        </p:txBody>
      </p:sp>
      <p:pic>
        <p:nvPicPr>
          <p:cNvPr id="5" name="Picture 4"/>
          <p:cNvPicPr/>
          <p:nvPr/>
        </p:nvPicPr>
        <p:blipFill>
          <a:blip r:embed="rId2">
            <a:extLst>
              <a:ext uri="{28A0092B-C50C-407E-A947-70E740481C1C}">
                <a14:useLocalDpi xmlns:a14="http://schemas.microsoft.com/office/drawing/2010/main" val="0"/>
              </a:ext>
            </a:extLst>
          </a:blip>
          <a:srcRect/>
          <a:stretch>
            <a:fillRect/>
          </a:stretch>
        </p:blipFill>
        <p:spPr bwMode="auto">
          <a:xfrm>
            <a:off x="1308543" y="1573791"/>
            <a:ext cx="3667125" cy="1333500"/>
          </a:xfrm>
          <a:prstGeom prst="rect">
            <a:avLst/>
          </a:prstGeom>
          <a:noFill/>
          <a:ln>
            <a:noFill/>
          </a:ln>
        </p:spPr>
      </p:pic>
      <p:pic>
        <p:nvPicPr>
          <p:cNvPr id="7" name="Picture 6"/>
          <p:cNvPicPr/>
          <p:nvPr/>
        </p:nvPicPr>
        <p:blipFill>
          <a:blip r:embed="rId3">
            <a:extLst>
              <a:ext uri="{28A0092B-C50C-407E-A947-70E740481C1C}">
                <a14:useLocalDpi xmlns:a14="http://schemas.microsoft.com/office/drawing/2010/main" val="0"/>
              </a:ext>
            </a:extLst>
          </a:blip>
          <a:srcRect/>
          <a:stretch>
            <a:fillRect/>
          </a:stretch>
        </p:blipFill>
        <p:spPr bwMode="auto">
          <a:xfrm>
            <a:off x="2080067" y="3685273"/>
            <a:ext cx="2124075" cy="342900"/>
          </a:xfrm>
          <a:prstGeom prst="rect">
            <a:avLst/>
          </a:prstGeom>
          <a:noFill/>
          <a:ln>
            <a:noFill/>
          </a:ln>
        </p:spPr>
      </p:pic>
      <p:pic>
        <p:nvPicPr>
          <p:cNvPr id="8" name="Picture 7"/>
          <p:cNvPicPr/>
          <p:nvPr/>
        </p:nvPicPr>
        <p:blipFill>
          <a:blip r:embed="rId4">
            <a:extLst>
              <a:ext uri="{28A0092B-C50C-407E-A947-70E740481C1C}">
                <a14:useLocalDpi xmlns:a14="http://schemas.microsoft.com/office/drawing/2010/main" val="0"/>
              </a:ext>
            </a:extLst>
          </a:blip>
          <a:srcRect/>
          <a:stretch>
            <a:fillRect/>
          </a:stretch>
        </p:blipFill>
        <p:spPr bwMode="auto">
          <a:xfrm>
            <a:off x="2758939" y="4339430"/>
            <a:ext cx="2428875" cy="466725"/>
          </a:xfrm>
          <a:prstGeom prst="rect">
            <a:avLst/>
          </a:prstGeom>
          <a:noFill/>
          <a:ln>
            <a:noFill/>
          </a:ln>
        </p:spPr>
      </p:pic>
      <p:pic>
        <p:nvPicPr>
          <p:cNvPr id="9" name="Picture 8"/>
          <p:cNvPicPr/>
          <p:nvPr/>
        </p:nvPicPr>
        <p:blipFill>
          <a:blip r:embed="rId5">
            <a:extLst>
              <a:ext uri="{28A0092B-C50C-407E-A947-70E740481C1C}">
                <a14:useLocalDpi xmlns:a14="http://schemas.microsoft.com/office/drawing/2010/main" val="0"/>
              </a:ext>
            </a:extLst>
          </a:blip>
          <a:srcRect/>
          <a:stretch>
            <a:fillRect/>
          </a:stretch>
        </p:blipFill>
        <p:spPr bwMode="auto">
          <a:xfrm>
            <a:off x="3415299" y="5572414"/>
            <a:ext cx="2724150" cy="457200"/>
          </a:xfrm>
          <a:prstGeom prst="rect">
            <a:avLst/>
          </a:prstGeom>
          <a:noFill/>
          <a:ln>
            <a:noFill/>
          </a:ln>
        </p:spPr>
      </p:pic>
    </p:spTree>
    <p:extLst>
      <p:ext uri="{BB962C8B-B14F-4D97-AF65-F5344CB8AC3E}">
        <p14:creationId xmlns:p14="http://schemas.microsoft.com/office/powerpoint/2010/main" val="243243061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fa-IR" b="1" dirty="0">
                <a:latin typeface="Calibri" panose="020F0502020204030204" pitchFamily="34" charset="0"/>
                <a:ea typeface="Calibri" panose="020F0502020204030204" pitchFamily="34" charset="0"/>
                <a:cs typeface="B Nazanin" panose="00000400000000000000" pitchFamily="2" charset="-78"/>
              </a:rPr>
              <a:t>عملکرد </a:t>
            </a:r>
            <a:r>
              <a:rPr lang="en-US" b="1" dirty="0">
                <a:latin typeface="Calibri" panose="020F0502020204030204" pitchFamily="34" charset="0"/>
                <a:ea typeface="Calibri" panose="020F0502020204030204" pitchFamily="34" charset="0"/>
                <a:cs typeface="B Nazanin" panose="00000400000000000000" pitchFamily="2" charset="-78"/>
              </a:rPr>
              <a:t>DCM</a:t>
            </a:r>
            <a:r>
              <a:rPr lang="fa-IR" b="1" dirty="0">
                <a:latin typeface="Calibri" panose="020F0502020204030204" pitchFamily="34" charset="0"/>
                <a:ea typeface="Calibri" panose="020F0502020204030204" pitchFamily="34" charset="0"/>
                <a:cs typeface="B Nazanin" panose="00000400000000000000" pitchFamily="2" charset="-78"/>
              </a:rPr>
              <a:t>:</a:t>
            </a:r>
            <a:endParaRPr lang="en-US" dirty="0"/>
          </a:p>
        </p:txBody>
      </p:sp>
      <p:sp>
        <p:nvSpPr>
          <p:cNvPr id="3" name="Content Placeholder 2"/>
          <p:cNvSpPr>
            <a:spLocks noGrp="1"/>
          </p:cNvSpPr>
          <p:nvPr>
            <p:ph idx="1"/>
          </p:nvPr>
        </p:nvSpPr>
        <p:spPr/>
        <p:txBody>
          <a:bodyPr/>
          <a:lstStyle/>
          <a:p>
            <a:pPr marL="0" marR="0" algn="just" rtl="1">
              <a:lnSpc>
                <a:spcPct val="115000"/>
              </a:lnSpc>
              <a:spcBef>
                <a:spcPts val="0"/>
              </a:spcBef>
              <a:spcAft>
                <a:spcPts val="1000"/>
              </a:spcAft>
            </a:pPr>
            <a:r>
              <a:rPr lang="fa-IR" dirty="0">
                <a:latin typeface="Calibri" panose="020F0502020204030204" pitchFamily="34" charset="0"/>
                <a:ea typeface="Calibri" panose="020F0502020204030204" pitchFamily="34" charset="0"/>
                <a:cs typeface="B Nazanin" panose="00000400000000000000" pitchFamily="2" charset="-78"/>
              </a:rPr>
              <a:t>عملکرد مبدل پیشنهادی، عملکرد در </a:t>
            </a:r>
            <a:r>
              <a:rPr lang="en-US" dirty="0">
                <a:latin typeface="Calibri" panose="020F0502020204030204" pitchFamily="34" charset="0"/>
                <a:ea typeface="Calibri" panose="020F0502020204030204" pitchFamily="34" charset="0"/>
                <a:cs typeface="B Nazanin" panose="00000400000000000000" pitchFamily="2" charset="-78"/>
              </a:rPr>
              <a:t>DCM</a:t>
            </a:r>
            <a:r>
              <a:rPr lang="fa-IR" dirty="0">
                <a:latin typeface="Calibri" panose="020F0502020204030204" pitchFamily="34" charset="0"/>
                <a:ea typeface="Calibri" panose="020F0502020204030204" pitchFamily="34" charset="0"/>
                <a:cs typeface="B Nazanin" panose="00000400000000000000" pitchFamily="2" charset="-78"/>
              </a:rPr>
              <a:t> را می توان به پنج حالت تقسیم نمود. شکل های موج نوعی مربوط به مبدل پیشنهادی در </a:t>
            </a:r>
            <a:r>
              <a:rPr lang="en-US" dirty="0">
                <a:latin typeface="Calibri" panose="020F0502020204030204" pitchFamily="34" charset="0"/>
                <a:ea typeface="Calibri" panose="020F0502020204030204" pitchFamily="34" charset="0"/>
                <a:cs typeface="B Nazanin" panose="00000400000000000000" pitchFamily="2" charset="-78"/>
              </a:rPr>
              <a:t>DCM</a:t>
            </a:r>
            <a:r>
              <a:rPr lang="fa-IR" dirty="0">
                <a:latin typeface="Calibri" panose="020F0502020204030204" pitchFamily="34" charset="0"/>
                <a:ea typeface="Calibri" panose="020F0502020204030204" pitchFamily="34" charset="0"/>
                <a:cs typeface="B Nazanin" panose="00000400000000000000" pitchFamily="2" charset="-78"/>
              </a:rPr>
              <a:t> در تصویر </a:t>
            </a:r>
            <a:r>
              <a:rPr lang="en-US" dirty="0">
                <a:latin typeface="Calibri" panose="020F0502020204030204" pitchFamily="34" charset="0"/>
                <a:ea typeface="Calibri" panose="020F0502020204030204" pitchFamily="34" charset="0"/>
                <a:cs typeface="B Nazanin" panose="00000400000000000000" pitchFamily="2" charset="-78"/>
              </a:rPr>
              <a:t>2b</a:t>
            </a:r>
            <a:r>
              <a:rPr lang="fa-IR" dirty="0">
                <a:latin typeface="Calibri" panose="020F0502020204030204" pitchFamily="34" charset="0"/>
                <a:ea typeface="Calibri" panose="020F0502020204030204" pitchFamily="34" charset="0"/>
                <a:cs typeface="B Nazanin" panose="00000400000000000000" pitchFamily="2" charset="-78"/>
              </a:rPr>
              <a:t> نشان داده شدند. مسیرهای جریان حالت های مختلف در عملکرد </a:t>
            </a:r>
            <a:r>
              <a:rPr lang="en-US" dirty="0">
                <a:latin typeface="Calibri" panose="020F0502020204030204" pitchFamily="34" charset="0"/>
                <a:ea typeface="Calibri" panose="020F0502020204030204" pitchFamily="34" charset="0"/>
                <a:cs typeface="B Nazanin" panose="00000400000000000000" pitchFamily="2" charset="-78"/>
              </a:rPr>
              <a:t>DCM</a:t>
            </a:r>
            <a:r>
              <a:rPr lang="fa-IR" dirty="0">
                <a:latin typeface="Calibri" panose="020F0502020204030204" pitchFamily="34" charset="0"/>
                <a:ea typeface="Calibri" panose="020F0502020204030204" pitchFamily="34" charset="0"/>
                <a:cs typeface="B Nazanin" panose="00000400000000000000" pitchFamily="2" charset="-78"/>
              </a:rPr>
              <a:t> نیز در شکل 3 ترسیم شدند.</a:t>
            </a:r>
            <a:endParaRPr lang="en-US" sz="1400" dirty="0">
              <a:latin typeface="Calibri" panose="020F0502020204030204" pitchFamily="34" charset="0"/>
              <a:ea typeface="Calibri" panose="020F0502020204030204" pitchFamily="34" charset="0"/>
              <a:cs typeface="Arial" panose="020B0604020202020204" pitchFamily="34" charset="0"/>
            </a:endParaRPr>
          </a:p>
          <a:p>
            <a:endParaRPr lang="en-US" dirty="0"/>
          </a:p>
        </p:txBody>
      </p:sp>
      <p:pic>
        <p:nvPicPr>
          <p:cNvPr id="4" name="Picture 3"/>
          <p:cNvPicPr/>
          <p:nvPr/>
        </p:nvPicPr>
        <p:blipFill>
          <a:blip r:embed="rId2">
            <a:extLst>
              <a:ext uri="{28A0092B-C50C-407E-A947-70E740481C1C}">
                <a14:useLocalDpi xmlns:a14="http://schemas.microsoft.com/office/drawing/2010/main" val="0"/>
              </a:ext>
            </a:extLst>
          </a:blip>
          <a:srcRect/>
          <a:stretch>
            <a:fillRect/>
          </a:stretch>
        </p:blipFill>
        <p:spPr bwMode="auto">
          <a:xfrm>
            <a:off x="1641764" y="2959100"/>
            <a:ext cx="5943600" cy="3898900"/>
          </a:xfrm>
          <a:prstGeom prst="rect">
            <a:avLst/>
          </a:prstGeom>
          <a:noFill/>
          <a:ln>
            <a:noFill/>
          </a:ln>
        </p:spPr>
      </p:pic>
    </p:spTree>
    <p:extLst>
      <p:ext uri="{BB962C8B-B14F-4D97-AF65-F5344CB8AC3E}">
        <p14:creationId xmlns:p14="http://schemas.microsoft.com/office/powerpoint/2010/main" val="781489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en-US" b="1" dirty="0">
                <a:latin typeface="Calibri" panose="020F0502020204030204" pitchFamily="34" charset="0"/>
                <a:ea typeface="Calibri" panose="020F0502020204030204" pitchFamily="34" charset="0"/>
                <a:cs typeface="B Nazanin" panose="00000400000000000000" pitchFamily="2" charset="-78"/>
              </a:rPr>
              <a:t>DCM</a:t>
            </a:r>
            <a:r>
              <a:rPr lang="fa-IR" b="1" dirty="0">
                <a:latin typeface="Calibri" panose="020F0502020204030204" pitchFamily="34" charset="0"/>
                <a:ea typeface="Calibri" panose="020F0502020204030204" pitchFamily="34" charset="0"/>
                <a:cs typeface="B Nazanin" panose="00000400000000000000" pitchFamily="2" charset="-78"/>
              </a:rPr>
              <a:t>: حالت 1 تا 4</a:t>
            </a:r>
            <a:endParaRPr lang="en-US" dirty="0"/>
          </a:p>
        </p:txBody>
      </p:sp>
      <p:sp>
        <p:nvSpPr>
          <p:cNvPr id="3" name="Content Placeholder 2"/>
          <p:cNvSpPr>
            <a:spLocks noGrp="1"/>
          </p:cNvSpPr>
          <p:nvPr>
            <p:ph idx="1"/>
          </p:nvPr>
        </p:nvSpPr>
        <p:spPr>
          <a:xfrm>
            <a:off x="677334" y="1270000"/>
            <a:ext cx="8596668" cy="5477164"/>
          </a:xfrm>
        </p:spPr>
        <p:txBody>
          <a:bodyPr/>
          <a:lstStyle/>
          <a:p>
            <a:pPr algn="just" rtl="1">
              <a:lnSpc>
                <a:spcPct val="150000"/>
              </a:lnSpc>
            </a:pPr>
            <a:r>
              <a:rPr lang="fa-IR" b="1" dirty="0">
                <a:latin typeface="Calibri" panose="020F0502020204030204" pitchFamily="34" charset="0"/>
                <a:ea typeface="Calibri" panose="020F0502020204030204" pitchFamily="34" charset="0"/>
                <a:cs typeface="B Nazanin" panose="00000400000000000000" pitchFamily="2" charset="-78"/>
              </a:rPr>
              <a:t>حالت 1 : </a:t>
            </a:r>
            <a:r>
              <a:rPr lang="fa-IR" dirty="0">
                <a:latin typeface="AdvTTa64e02f6.I+03"/>
                <a:ea typeface="Calibri" panose="020F0502020204030204" pitchFamily="34" charset="0"/>
                <a:cs typeface="B Nazanin" panose="00000400000000000000" pitchFamily="2" charset="-78"/>
              </a:rPr>
              <a:t> </a:t>
            </a:r>
            <a:r>
              <a:rPr lang="fa-IR" dirty="0">
                <a:latin typeface="Calibri" panose="020F0502020204030204" pitchFamily="34" charset="0"/>
                <a:ea typeface="Calibri" panose="020F0502020204030204" pitchFamily="34" charset="0"/>
                <a:cs typeface="B Nazanin" panose="00000400000000000000" pitchFamily="2" charset="-78"/>
              </a:rPr>
              <a:t>در طی فاصله ی زمانی</a:t>
            </a:r>
            <a:r>
              <a:rPr lang="en-US" dirty="0">
                <a:latin typeface="Calibri" panose="020F0502020204030204" pitchFamily="34" charset="0"/>
                <a:ea typeface="Calibri" panose="020F0502020204030204" pitchFamily="34" charset="0"/>
                <a:cs typeface="B Nazanin" panose="00000400000000000000" pitchFamily="2" charset="-78"/>
              </a:rPr>
              <a:t>t</a:t>
            </a:r>
            <a:r>
              <a:rPr lang="en-US" baseline="-25000" dirty="0">
                <a:latin typeface="Calibri" panose="020F0502020204030204" pitchFamily="34" charset="0"/>
                <a:ea typeface="Calibri" panose="020F0502020204030204" pitchFamily="34" charset="0"/>
                <a:cs typeface="B Nazanin" panose="00000400000000000000" pitchFamily="2" charset="-78"/>
              </a:rPr>
              <a:t>1</a:t>
            </a:r>
            <a:r>
              <a:rPr lang="en-US" dirty="0">
                <a:latin typeface="Calibri" panose="020F0502020204030204" pitchFamily="34" charset="0"/>
                <a:ea typeface="Calibri" panose="020F0502020204030204" pitchFamily="34" charset="0"/>
                <a:cs typeface="B Nazanin" panose="00000400000000000000" pitchFamily="2" charset="-78"/>
              </a:rPr>
              <a:t>] </a:t>
            </a:r>
            <a:r>
              <a:rPr lang="en-US" dirty="0">
                <a:latin typeface="B Nazanin" panose="00000400000000000000" pitchFamily="2" charset="-78"/>
                <a:ea typeface="Calibri" panose="020F0502020204030204" pitchFamily="34" charset="0"/>
              </a:rPr>
              <a:t> </a:t>
            </a:r>
            <a:r>
              <a:rPr lang="en-US" dirty="0">
                <a:latin typeface="Calibri" panose="020F0502020204030204" pitchFamily="34" charset="0"/>
                <a:ea typeface="Calibri" panose="020F0502020204030204" pitchFamily="34" charset="0"/>
                <a:cs typeface="B Nazanin" panose="00000400000000000000" pitchFamily="2" charset="-78"/>
              </a:rPr>
              <a:t>[t</a:t>
            </a:r>
            <a:r>
              <a:rPr lang="en-US" baseline="-25000" dirty="0">
                <a:latin typeface="Calibri" panose="020F0502020204030204" pitchFamily="34" charset="0"/>
                <a:ea typeface="Calibri" panose="020F0502020204030204" pitchFamily="34" charset="0"/>
                <a:cs typeface="B Nazanin" panose="00000400000000000000" pitchFamily="2" charset="-78"/>
              </a:rPr>
              <a:t>0</a:t>
            </a:r>
            <a:r>
              <a:rPr lang="en-US" dirty="0">
                <a:latin typeface="Calibri" panose="020F0502020204030204" pitchFamily="34" charset="0"/>
                <a:ea typeface="Calibri" panose="020F0502020204030204" pitchFamily="34" charset="0"/>
                <a:cs typeface="B Nazanin" panose="00000400000000000000" pitchFamily="2" charset="-78"/>
              </a:rPr>
              <a:t> ,</a:t>
            </a:r>
            <a:r>
              <a:rPr lang="fa-IR" dirty="0">
                <a:latin typeface="Calibri" panose="020F0502020204030204" pitchFamily="34" charset="0"/>
                <a:ea typeface="Calibri" panose="020F0502020204030204" pitchFamily="34" charset="0"/>
                <a:cs typeface="B Nazanin" panose="00000400000000000000" pitchFamily="2" charset="-78"/>
              </a:rPr>
              <a:t> ، سوئیچ </a:t>
            </a:r>
            <a:r>
              <a:rPr lang="en-US" dirty="0">
                <a:latin typeface="Calibri" panose="020F0502020204030204" pitchFamily="34" charset="0"/>
                <a:ea typeface="Calibri" panose="020F0502020204030204" pitchFamily="34" charset="0"/>
                <a:cs typeface="B Nazanin" panose="00000400000000000000" pitchFamily="2" charset="-78"/>
              </a:rPr>
              <a:t>(S)</a:t>
            </a:r>
            <a:r>
              <a:rPr lang="fa-IR" dirty="0">
                <a:latin typeface="Calibri" panose="020F0502020204030204" pitchFamily="34" charset="0"/>
                <a:ea typeface="Calibri" panose="020F0502020204030204" pitchFamily="34" charset="0"/>
                <a:cs typeface="B Nazanin" panose="00000400000000000000" pitchFamily="2" charset="-78"/>
              </a:rPr>
              <a:t> روشن و دیودها</a:t>
            </a:r>
            <a:r>
              <a:rPr lang="en-US" dirty="0">
                <a:latin typeface="Calibri" panose="020F0502020204030204" pitchFamily="34" charset="0"/>
                <a:ea typeface="Calibri" panose="020F0502020204030204" pitchFamily="34" charset="0"/>
                <a:cs typeface="B Nazanin" panose="00000400000000000000" pitchFamily="2" charset="-78"/>
              </a:rPr>
              <a:t>  (D</a:t>
            </a:r>
            <a:r>
              <a:rPr lang="en-US" baseline="-25000" dirty="0">
                <a:latin typeface="Calibri" panose="020F0502020204030204" pitchFamily="34" charset="0"/>
                <a:ea typeface="Calibri" panose="020F0502020204030204" pitchFamily="34" charset="0"/>
                <a:cs typeface="B Nazanin" panose="00000400000000000000" pitchFamily="2" charset="-78"/>
              </a:rPr>
              <a:t>1</a:t>
            </a:r>
            <a:r>
              <a:rPr lang="en-US" dirty="0">
                <a:latin typeface="Calibri" panose="020F0502020204030204" pitchFamily="34" charset="0"/>
                <a:ea typeface="Calibri" panose="020F0502020204030204" pitchFamily="34" charset="0"/>
                <a:cs typeface="B Nazanin" panose="00000400000000000000" pitchFamily="2" charset="-78"/>
              </a:rPr>
              <a:t> , D</a:t>
            </a:r>
            <a:r>
              <a:rPr lang="en-US" baseline="-25000" dirty="0">
                <a:latin typeface="Calibri" panose="020F0502020204030204" pitchFamily="34" charset="0"/>
                <a:ea typeface="Calibri" panose="020F0502020204030204" pitchFamily="34" charset="0"/>
                <a:cs typeface="B Nazanin" panose="00000400000000000000" pitchFamily="2" charset="-78"/>
              </a:rPr>
              <a:t>2</a:t>
            </a:r>
            <a:r>
              <a:rPr lang="en-US" dirty="0">
                <a:latin typeface="Calibri" panose="020F0502020204030204" pitchFamily="34" charset="0"/>
                <a:ea typeface="Calibri" panose="020F0502020204030204" pitchFamily="34" charset="0"/>
                <a:cs typeface="B Nazanin" panose="00000400000000000000" pitchFamily="2" charset="-78"/>
              </a:rPr>
              <a:t>)</a:t>
            </a:r>
            <a:r>
              <a:rPr lang="fa-IR" dirty="0">
                <a:latin typeface="Calibri" panose="020F0502020204030204" pitchFamily="34" charset="0"/>
                <a:ea typeface="Calibri" panose="020F0502020204030204" pitchFamily="34" charset="0"/>
                <a:cs typeface="B Nazanin" panose="00000400000000000000" pitchFamily="2" charset="-78"/>
              </a:rPr>
              <a:t>خاموش می شوند. همانطور که در شکل </a:t>
            </a:r>
            <a:r>
              <a:rPr lang="en-US" dirty="0">
                <a:latin typeface="Calibri" panose="020F0502020204030204" pitchFamily="34" charset="0"/>
                <a:ea typeface="Calibri" panose="020F0502020204030204" pitchFamily="34" charset="0"/>
                <a:cs typeface="B Nazanin" panose="00000400000000000000" pitchFamily="2" charset="-78"/>
              </a:rPr>
              <a:t>3a</a:t>
            </a:r>
            <a:r>
              <a:rPr lang="fa-IR" dirty="0">
                <a:latin typeface="Calibri" panose="020F0502020204030204" pitchFamily="34" charset="0"/>
                <a:ea typeface="Calibri" panose="020F0502020204030204" pitchFamily="34" charset="0"/>
                <a:cs typeface="B Nazanin" panose="00000400000000000000" pitchFamily="2" charset="-78"/>
              </a:rPr>
              <a:t> می بینید، این حالت از </a:t>
            </a:r>
            <a:r>
              <a:rPr lang="en-US" dirty="0">
                <a:latin typeface="Calibri" panose="020F0502020204030204" pitchFamily="34" charset="0"/>
                <a:ea typeface="Calibri" panose="020F0502020204030204" pitchFamily="34" charset="0"/>
                <a:cs typeface="B Nazanin" panose="00000400000000000000" pitchFamily="2" charset="-78"/>
              </a:rPr>
              <a:t>DCM</a:t>
            </a:r>
            <a:r>
              <a:rPr lang="fa-IR" dirty="0">
                <a:latin typeface="Calibri" panose="020F0502020204030204" pitchFamily="34" charset="0"/>
                <a:ea typeface="Calibri" panose="020F0502020204030204" pitchFamily="34" charset="0"/>
                <a:cs typeface="B Nazanin" panose="00000400000000000000" pitchFamily="2" charset="-78"/>
              </a:rPr>
              <a:t> شبیه به حالت اول عملکرد </a:t>
            </a:r>
            <a:r>
              <a:rPr lang="en-US" dirty="0">
                <a:latin typeface="Calibri" panose="020F0502020204030204" pitchFamily="34" charset="0"/>
                <a:ea typeface="Calibri" panose="020F0502020204030204" pitchFamily="34" charset="0"/>
                <a:cs typeface="B Nazanin" panose="00000400000000000000" pitchFamily="2" charset="-78"/>
              </a:rPr>
              <a:t>CCM</a:t>
            </a:r>
            <a:r>
              <a:rPr lang="fa-IR" dirty="0">
                <a:latin typeface="Calibri" panose="020F0502020204030204" pitchFamily="34" charset="0"/>
                <a:ea typeface="Calibri" panose="020F0502020204030204" pitchFamily="34" charset="0"/>
                <a:cs typeface="B Nazanin" panose="00000400000000000000" pitchFamily="2" charset="-78"/>
              </a:rPr>
              <a:t> است. بنابراین معادلات 1 و 2 در این حالت نیز معتبر هستند.</a:t>
            </a:r>
          </a:p>
          <a:p>
            <a:pPr algn="just" rtl="1">
              <a:lnSpc>
                <a:spcPct val="150000"/>
              </a:lnSpc>
            </a:pPr>
            <a:r>
              <a:rPr lang="fa-IR" b="1" dirty="0">
                <a:latin typeface="Calibri" panose="020F0502020204030204" pitchFamily="34" charset="0"/>
                <a:ea typeface="Calibri" panose="020F0502020204030204" pitchFamily="34" charset="0"/>
                <a:cs typeface="B Nazanin" panose="00000400000000000000" pitchFamily="2" charset="-78"/>
              </a:rPr>
              <a:t>حالت 2 : : </a:t>
            </a:r>
            <a:r>
              <a:rPr lang="fa-IR" dirty="0">
                <a:latin typeface="Calibri" panose="020F0502020204030204" pitchFamily="34" charset="0"/>
                <a:ea typeface="Calibri" panose="020F0502020204030204" pitchFamily="34" charset="0"/>
                <a:cs typeface="B Nazanin" panose="00000400000000000000" pitchFamily="2" charset="-78"/>
              </a:rPr>
              <a:t>در طی فاصله ی زمانی</a:t>
            </a:r>
            <a:r>
              <a:rPr lang="en-US" dirty="0">
                <a:latin typeface="Calibri" panose="020F0502020204030204" pitchFamily="34" charset="0"/>
                <a:ea typeface="Calibri" panose="020F0502020204030204" pitchFamily="34" charset="0"/>
                <a:cs typeface="B Nazanin" panose="00000400000000000000" pitchFamily="2" charset="-78"/>
              </a:rPr>
              <a:t>t</a:t>
            </a:r>
            <a:r>
              <a:rPr lang="en-US" baseline="-25000" dirty="0">
                <a:latin typeface="Calibri" panose="020F0502020204030204" pitchFamily="34" charset="0"/>
                <a:ea typeface="Calibri" panose="020F0502020204030204" pitchFamily="34" charset="0"/>
                <a:cs typeface="B Nazanin" panose="00000400000000000000" pitchFamily="2" charset="-78"/>
              </a:rPr>
              <a:t>2</a:t>
            </a:r>
            <a:r>
              <a:rPr lang="en-US" dirty="0">
                <a:latin typeface="Calibri" panose="020F0502020204030204" pitchFamily="34" charset="0"/>
                <a:ea typeface="Calibri" panose="020F0502020204030204" pitchFamily="34" charset="0"/>
                <a:cs typeface="B Nazanin" panose="00000400000000000000" pitchFamily="2" charset="-78"/>
              </a:rPr>
              <a:t>] </a:t>
            </a:r>
            <a:r>
              <a:rPr lang="en-US" dirty="0">
                <a:latin typeface="B Nazanin" panose="00000400000000000000" pitchFamily="2" charset="-78"/>
                <a:ea typeface="Calibri" panose="020F0502020204030204" pitchFamily="34" charset="0"/>
              </a:rPr>
              <a:t> </a:t>
            </a:r>
            <a:r>
              <a:rPr lang="en-US" dirty="0">
                <a:latin typeface="Calibri" panose="020F0502020204030204" pitchFamily="34" charset="0"/>
                <a:ea typeface="Calibri" panose="020F0502020204030204" pitchFamily="34" charset="0"/>
                <a:cs typeface="B Nazanin" panose="00000400000000000000" pitchFamily="2" charset="-78"/>
              </a:rPr>
              <a:t>[t</a:t>
            </a:r>
            <a:r>
              <a:rPr lang="en-US" baseline="-25000" dirty="0">
                <a:latin typeface="Calibri" panose="020F0502020204030204" pitchFamily="34" charset="0"/>
                <a:ea typeface="Calibri" panose="020F0502020204030204" pitchFamily="34" charset="0"/>
                <a:cs typeface="B Nazanin" panose="00000400000000000000" pitchFamily="2" charset="-78"/>
              </a:rPr>
              <a:t>1</a:t>
            </a:r>
            <a:r>
              <a:rPr lang="en-US" dirty="0">
                <a:latin typeface="Calibri" panose="020F0502020204030204" pitchFamily="34" charset="0"/>
                <a:ea typeface="Calibri" panose="020F0502020204030204" pitchFamily="34" charset="0"/>
                <a:cs typeface="B Nazanin" panose="00000400000000000000" pitchFamily="2" charset="-78"/>
              </a:rPr>
              <a:t> ,</a:t>
            </a:r>
            <a:r>
              <a:rPr lang="fa-IR" dirty="0">
                <a:latin typeface="Calibri" panose="020F0502020204030204" pitchFamily="34" charset="0"/>
                <a:ea typeface="Calibri" panose="020F0502020204030204" pitchFamily="34" charset="0"/>
                <a:cs typeface="B Nazanin" panose="00000400000000000000" pitchFamily="2" charset="-78"/>
              </a:rPr>
              <a:t> ، سوئیچ </a:t>
            </a:r>
            <a:r>
              <a:rPr lang="en-US" dirty="0">
                <a:latin typeface="Calibri" panose="020F0502020204030204" pitchFamily="34" charset="0"/>
                <a:ea typeface="Calibri" panose="020F0502020204030204" pitchFamily="34" charset="0"/>
                <a:cs typeface="B Nazanin" panose="00000400000000000000" pitchFamily="2" charset="-78"/>
              </a:rPr>
              <a:t>(S)</a:t>
            </a:r>
            <a:r>
              <a:rPr lang="fa-IR" dirty="0">
                <a:latin typeface="Calibri" panose="020F0502020204030204" pitchFamily="34" charset="0"/>
                <a:ea typeface="Calibri" panose="020F0502020204030204" pitchFamily="34" charset="0"/>
                <a:cs typeface="B Nazanin" panose="00000400000000000000" pitchFamily="2" charset="-78"/>
              </a:rPr>
              <a:t> خاموش و دیودها</a:t>
            </a:r>
            <a:r>
              <a:rPr lang="en-US" dirty="0">
                <a:latin typeface="Calibri" panose="020F0502020204030204" pitchFamily="34" charset="0"/>
                <a:ea typeface="Calibri" panose="020F0502020204030204" pitchFamily="34" charset="0"/>
                <a:cs typeface="B Nazanin" panose="00000400000000000000" pitchFamily="2" charset="-78"/>
              </a:rPr>
              <a:t>  (D</a:t>
            </a:r>
            <a:r>
              <a:rPr lang="en-US" baseline="-25000" dirty="0">
                <a:latin typeface="Calibri" panose="020F0502020204030204" pitchFamily="34" charset="0"/>
                <a:ea typeface="Calibri" panose="020F0502020204030204" pitchFamily="34" charset="0"/>
                <a:cs typeface="B Nazanin" panose="00000400000000000000" pitchFamily="2" charset="-78"/>
              </a:rPr>
              <a:t>1</a:t>
            </a:r>
            <a:r>
              <a:rPr lang="en-US" dirty="0">
                <a:latin typeface="Calibri" panose="020F0502020204030204" pitchFamily="34" charset="0"/>
                <a:ea typeface="Calibri" panose="020F0502020204030204" pitchFamily="34" charset="0"/>
                <a:cs typeface="B Nazanin" panose="00000400000000000000" pitchFamily="2" charset="-78"/>
              </a:rPr>
              <a:t> , D</a:t>
            </a:r>
            <a:r>
              <a:rPr lang="en-US" baseline="-25000" dirty="0">
                <a:latin typeface="Calibri" panose="020F0502020204030204" pitchFamily="34" charset="0"/>
                <a:ea typeface="Calibri" panose="020F0502020204030204" pitchFamily="34" charset="0"/>
                <a:cs typeface="B Nazanin" panose="00000400000000000000" pitchFamily="2" charset="-78"/>
              </a:rPr>
              <a:t>2</a:t>
            </a:r>
            <a:r>
              <a:rPr lang="en-US" dirty="0">
                <a:latin typeface="Calibri" panose="020F0502020204030204" pitchFamily="34" charset="0"/>
                <a:ea typeface="Calibri" panose="020F0502020204030204" pitchFamily="34" charset="0"/>
                <a:cs typeface="B Nazanin" panose="00000400000000000000" pitchFamily="2" charset="-78"/>
              </a:rPr>
              <a:t>)</a:t>
            </a:r>
            <a:r>
              <a:rPr lang="fa-IR" dirty="0">
                <a:latin typeface="Calibri" panose="020F0502020204030204" pitchFamily="34" charset="0"/>
                <a:ea typeface="Calibri" panose="020F0502020204030204" pitchFamily="34" charset="0"/>
                <a:cs typeface="B Nazanin" panose="00000400000000000000" pitchFamily="2" charset="-78"/>
              </a:rPr>
              <a:t>نیز خاموش هستند. طبق شکل </a:t>
            </a:r>
            <a:r>
              <a:rPr lang="en-US" dirty="0">
                <a:latin typeface="Calibri" panose="020F0502020204030204" pitchFamily="34" charset="0"/>
                <a:ea typeface="Calibri" panose="020F0502020204030204" pitchFamily="34" charset="0"/>
                <a:cs typeface="B Nazanin" panose="00000400000000000000" pitchFamily="2" charset="-78"/>
              </a:rPr>
              <a:t>3b</a:t>
            </a:r>
            <a:r>
              <a:rPr lang="fa-IR" dirty="0">
                <a:latin typeface="Calibri" panose="020F0502020204030204" pitchFamily="34" charset="0"/>
                <a:ea typeface="Calibri" panose="020F0502020204030204" pitchFamily="34" charset="0"/>
                <a:cs typeface="B Nazanin" panose="00000400000000000000" pitchFamily="2" charset="-78"/>
              </a:rPr>
              <a:t> این حالت از </a:t>
            </a:r>
            <a:r>
              <a:rPr lang="en-US" dirty="0">
                <a:latin typeface="Calibri" panose="020F0502020204030204" pitchFamily="34" charset="0"/>
                <a:ea typeface="Calibri" panose="020F0502020204030204" pitchFamily="34" charset="0"/>
                <a:cs typeface="B Nazanin" panose="00000400000000000000" pitchFamily="2" charset="-78"/>
              </a:rPr>
              <a:t>DCM</a:t>
            </a:r>
            <a:r>
              <a:rPr lang="fa-IR" dirty="0">
                <a:latin typeface="Calibri" panose="020F0502020204030204" pitchFamily="34" charset="0"/>
                <a:ea typeface="Calibri" panose="020F0502020204030204" pitchFamily="34" charset="0"/>
                <a:cs typeface="B Nazanin" panose="00000400000000000000" pitchFamily="2" charset="-78"/>
              </a:rPr>
              <a:t> شبیه به حالت دوم عملکرد </a:t>
            </a:r>
            <a:r>
              <a:rPr lang="en-US" dirty="0">
                <a:latin typeface="Calibri" panose="020F0502020204030204" pitchFamily="34" charset="0"/>
                <a:ea typeface="Calibri" panose="020F0502020204030204" pitchFamily="34" charset="0"/>
                <a:cs typeface="B Nazanin" panose="00000400000000000000" pitchFamily="2" charset="-78"/>
              </a:rPr>
              <a:t>CCM</a:t>
            </a:r>
            <a:r>
              <a:rPr lang="fa-IR" dirty="0">
                <a:latin typeface="Calibri" panose="020F0502020204030204" pitchFamily="34" charset="0"/>
                <a:ea typeface="Calibri" panose="020F0502020204030204" pitchFamily="34" charset="0"/>
                <a:cs typeface="B Nazanin" panose="00000400000000000000" pitchFamily="2" charset="-78"/>
              </a:rPr>
              <a:t> می باشد و درنتیجه ، معادلات 3 و 4 در این حالت نیز معتبر هستند.</a:t>
            </a:r>
          </a:p>
          <a:p>
            <a:pPr algn="just" rtl="1">
              <a:lnSpc>
                <a:spcPct val="150000"/>
              </a:lnSpc>
            </a:pPr>
            <a:endParaRPr lang="fa-IR" dirty="0">
              <a:latin typeface="Calibri" panose="020F0502020204030204" pitchFamily="34" charset="0"/>
              <a:ea typeface="Calibri" panose="020F0502020204030204" pitchFamily="34" charset="0"/>
              <a:cs typeface="B Nazanin" panose="00000400000000000000" pitchFamily="2" charset="-78"/>
            </a:endParaRPr>
          </a:p>
          <a:p>
            <a:pPr marL="0" marR="0" algn="just" rtl="1">
              <a:lnSpc>
                <a:spcPct val="115000"/>
              </a:lnSpc>
              <a:spcBef>
                <a:spcPts val="0"/>
              </a:spcBef>
              <a:spcAft>
                <a:spcPts val="1000"/>
              </a:spcAft>
            </a:pPr>
            <a:r>
              <a:rPr lang="fa-IR" b="1" dirty="0">
                <a:latin typeface="Calibri" panose="020F0502020204030204" pitchFamily="34" charset="0"/>
                <a:ea typeface="Calibri" panose="020F0502020204030204" pitchFamily="34" charset="0"/>
                <a:cs typeface="B Nazanin" panose="00000400000000000000" pitchFamily="2" charset="-78"/>
              </a:rPr>
              <a:t>حالت 3 : </a:t>
            </a:r>
            <a:r>
              <a:rPr lang="fa-IR" dirty="0">
                <a:latin typeface="Calibri" panose="020F0502020204030204" pitchFamily="34" charset="0"/>
                <a:ea typeface="Calibri" panose="020F0502020204030204" pitchFamily="34" charset="0"/>
                <a:cs typeface="B Nazanin" panose="00000400000000000000" pitchFamily="2" charset="-78"/>
              </a:rPr>
              <a:t>در طی فاصله ی زمانی</a:t>
            </a:r>
            <a:r>
              <a:rPr lang="en-US" dirty="0">
                <a:latin typeface="Calibri" panose="020F0502020204030204" pitchFamily="34" charset="0"/>
                <a:ea typeface="Calibri" panose="020F0502020204030204" pitchFamily="34" charset="0"/>
                <a:cs typeface="B Nazanin" panose="00000400000000000000" pitchFamily="2" charset="-78"/>
              </a:rPr>
              <a:t>t</a:t>
            </a:r>
            <a:r>
              <a:rPr lang="en-US" baseline="-25000" dirty="0">
                <a:latin typeface="Calibri" panose="020F0502020204030204" pitchFamily="34" charset="0"/>
                <a:ea typeface="Calibri" panose="020F0502020204030204" pitchFamily="34" charset="0"/>
                <a:cs typeface="B Nazanin" panose="00000400000000000000" pitchFamily="2" charset="-78"/>
              </a:rPr>
              <a:t>3</a:t>
            </a:r>
            <a:r>
              <a:rPr lang="en-US" dirty="0">
                <a:latin typeface="Calibri" panose="020F0502020204030204" pitchFamily="34" charset="0"/>
                <a:ea typeface="Calibri" panose="020F0502020204030204" pitchFamily="34" charset="0"/>
                <a:cs typeface="B Nazanin" panose="00000400000000000000" pitchFamily="2" charset="-78"/>
              </a:rPr>
              <a:t>] </a:t>
            </a:r>
            <a:r>
              <a:rPr lang="en-US" dirty="0">
                <a:latin typeface="B Nazanin" panose="00000400000000000000" pitchFamily="2" charset="-78"/>
                <a:ea typeface="Calibri" panose="020F0502020204030204" pitchFamily="34" charset="0"/>
              </a:rPr>
              <a:t> </a:t>
            </a:r>
            <a:r>
              <a:rPr lang="en-US" dirty="0">
                <a:latin typeface="Calibri" panose="020F0502020204030204" pitchFamily="34" charset="0"/>
                <a:ea typeface="Calibri" panose="020F0502020204030204" pitchFamily="34" charset="0"/>
                <a:cs typeface="B Nazanin" panose="00000400000000000000" pitchFamily="2" charset="-78"/>
              </a:rPr>
              <a:t>[t</a:t>
            </a:r>
            <a:r>
              <a:rPr lang="en-US" baseline="-25000" dirty="0">
                <a:latin typeface="Calibri" panose="020F0502020204030204" pitchFamily="34" charset="0"/>
                <a:ea typeface="Calibri" panose="020F0502020204030204" pitchFamily="34" charset="0"/>
                <a:cs typeface="B Nazanin" panose="00000400000000000000" pitchFamily="2" charset="-78"/>
              </a:rPr>
              <a:t>2</a:t>
            </a:r>
            <a:r>
              <a:rPr lang="en-US" dirty="0">
                <a:latin typeface="Calibri" panose="020F0502020204030204" pitchFamily="34" charset="0"/>
                <a:ea typeface="Calibri" panose="020F0502020204030204" pitchFamily="34" charset="0"/>
                <a:cs typeface="B Nazanin" panose="00000400000000000000" pitchFamily="2" charset="-78"/>
              </a:rPr>
              <a:t> ,</a:t>
            </a:r>
            <a:r>
              <a:rPr lang="fa-IR" dirty="0">
                <a:latin typeface="Calibri" panose="020F0502020204030204" pitchFamily="34" charset="0"/>
                <a:ea typeface="Calibri" panose="020F0502020204030204" pitchFamily="34" charset="0"/>
                <a:cs typeface="B Nazanin" panose="00000400000000000000" pitchFamily="2" charset="-78"/>
              </a:rPr>
              <a:t> ، سوئیچ </a:t>
            </a:r>
            <a:r>
              <a:rPr lang="en-US" dirty="0">
                <a:latin typeface="Calibri" panose="020F0502020204030204" pitchFamily="34" charset="0"/>
                <a:ea typeface="Calibri" panose="020F0502020204030204" pitchFamily="34" charset="0"/>
                <a:cs typeface="B Nazanin" panose="00000400000000000000" pitchFamily="2" charset="-78"/>
              </a:rPr>
              <a:t>(S)</a:t>
            </a:r>
            <a:r>
              <a:rPr lang="fa-IR" dirty="0">
                <a:latin typeface="Calibri" panose="020F0502020204030204" pitchFamily="34" charset="0"/>
                <a:ea typeface="Calibri" panose="020F0502020204030204" pitchFamily="34" charset="0"/>
                <a:cs typeface="B Nazanin" panose="00000400000000000000" pitchFamily="2" charset="-78"/>
              </a:rPr>
              <a:t> همچنان خاموش و </a:t>
            </a:r>
            <a:r>
              <a:rPr lang="en-US" dirty="0">
                <a:latin typeface="Calibri" panose="020F0502020204030204" pitchFamily="34" charset="0"/>
                <a:ea typeface="Calibri" panose="020F0502020204030204" pitchFamily="34" charset="0"/>
                <a:cs typeface="B Nazanin" panose="00000400000000000000" pitchFamily="2" charset="-78"/>
              </a:rPr>
              <a:t>D</a:t>
            </a:r>
            <a:r>
              <a:rPr lang="en-US" baseline="-25000" dirty="0">
                <a:latin typeface="Calibri" panose="020F0502020204030204" pitchFamily="34" charset="0"/>
                <a:ea typeface="Calibri" panose="020F0502020204030204" pitchFamily="34" charset="0"/>
                <a:cs typeface="B Nazanin" panose="00000400000000000000" pitchFamily="2" charset="-78"/>
              </a:rPr>
              <a:t>2</a:t>
            </a:r>
            <a:r>
              <a:rPr lang="fa-IR" dirty="0">
                <a:latin typeface="Calibri" panose="020F0502020204030204" pitchFamily="34" charset="0"/>
                <a:ea typeface="Calibri" panose="020F0502020204030204" pitchFamily="34" charset="0"/>
                <a:cs typeface="B Nazanin" panose="00000400000000000000" pitchFamily="2" charset="-78"/>
              </a:rPr>
              <a:t> و </a:t>
            </a:r>
            <a:r>
              <a:rPr lang="en-US" dirty="0">
                <a:latin typeface="Calibri" panose="020F0502020204030204" pitchFamily="34" charset="0"/>
                <a:ea typeface="Calibri" panose="020F0502020204030204" pitchFamily="34" charset="0"/>
                <a:cs typeface="B Nazanin" panose="00000400000000000000" pitchFamily="2" charset="-78"/>
              </a:rPr>
              <a:t>D</a:t>
            </a:r>
            <a:r>
              <a:rPr lang="en-US" baseline="-25000" dirty="0">
                <a:latin typeface="Calibri" panose="020F0502020204030204" pitchFamily="34" charset="0"/>
                <a:ea typeface="Calibri" panose="020F0502020204030204" pitchFamily="34" charset="0"/>
                <a:cs typeface="B Nazanin" panose="00000400000000000000" pitchFamily="2" charset="-78"/>
              </a:rPr>
              <a:t>1</a:t>
            </a:r>
            <a:r>
              <a:rPr lang="en-US" baseline="-25000" dirty="0">
                <a:latin typeface="B Nazanin" panose="00000400000000000000" pitchFamily="2" charset="-78"/>
                <a:ea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روشن می باشند. طبق شکل </a:t>
            </a:r>
            <a:r>
              <a:rPr lang="en-US" dirty="0">
                <a:latin typeface="Calibri" panose="020F0502020204030204" pitchFamily="34" charset="0"/>
                <a:ea typeface="Calibri" panose="020F0502020204030204" pitchFamily="34" charset="0"/>
                <a:cs typeface="B Nazanin" panose="00000400000000000000" pitchFamily="2" charset="-78"/>
              </a:rPr>
              <a:t>3c</a:t>
            </a:r>
            <a:r>
              <a:rPr lang="fa-IR" dirty="0">
                <a:latin typeface="Calibri" panose="020F0502020204030204" pitchFamily="34" charset="0"/>
                <a:ea typeface="Calibri" panose="020F0502020204030204" pitchFamily="34" charset="0"/>
                <a:cs typeface="B Nazanin" panose="00000400000000000000" pitchFamily="2" charset="-78"/>
              </a:rPr>
              <a:t> این حالت از </a:t>
            </a:r>
            <a:r>
              <a:rPr lang="en-US" dirty="0">
                <a:latin typeface="Calibri" panose="020F0502020204030204" pitchFamily="34" charset="0"/>
                <a:ea typeface="Calibri" panose="020F0502020204030204" pitchFamily="34" charset="0"/>
                <a:cs typeface="B Nazanin" panose="00000400000000000000" pitchFamily="2" charset="-78"/>
              </a:rPr>
              <a:t>DCM</a:t>
            </a:r>
            <a:r>
              <a:rPr lang="fa-IR" dirty="0">
                <a:latin typeface="Calibri" panose="020F0502020204030204" pitchFamily="34" charset="0"/>
                <a:ea typeface="Calibri" panose="020F0502020204030204" pitchFamily="34" charset="0"/>
                <a:cs typeface="B Nazanin" panose="00000400000000000000" pitchFamily="2" charset="-78"/>
              </a:rPr>
              <a:t> شبیه به حالت سوم عملکرد </a:t>
            </a:r>
            <a:r>
              <a:rPr lang="en-US" dirty="0">
                <a:latin typeface="Calibri" panose="020F0502020204030204" pitchFamily="34" charset="0"/>
                <a:ea typeface="Calibri" panose="020F0502020204030204" pitchFamily="34" charset="0"/>
                <a:cs typeface="B Nazanin" panose="00000400000000000000" pitchFamily="2" charset="-78"/>
              </a:rPr>
              <a:t>CCM</a:t>
            </a:r>
            <a:r>
              <a:rPr lang="fa-IR" dirty="0">
                <a:latin typeface="Calibri" panose="020F0502020204030204" pitchFamily="34" charset="0"/>
                <a:ea typeface="Calibri" panose="020F0502020204030204" pitchFamily="34" charset="0"/>
                <a:cs typeface="B Nazanin" panose="00000400000000000000" pitchFamily="2" charset="-78"/>
              </a:rPr>
              <a:t> است. بنابراین، معادلات 5 و 6 در این حالت نیز معتبر هستند.</a:t>
            </a:r>
          </a:p>
          <a:p>
            <a:pPr marL="0" marR="0" algn="just" rtl="1">
              <a:lnSpc>
                <a:spcPct val="115000"/>
              </a:lnSpc>
              <a:spcBef>
                <a:spcPts val="0"/>
              </a:spcBef>
              <a:spcAft>
                <a:spcPts val="1000"/>
              </a:spcAft>
            </a:pPr>
            <a:endParaRPr lang="fa-IR" dirty="0">
              <a:latin typeface="Calibri" panose="020F0502020204030204" pitchFamily="34" charset="0"/>
              <a:ea typeface="Calibri" panose="020F0502020204030204" pitchFamily="34" charset="0"/>
              <a:cs typeface="B Nazanin" panose="00000400000000000000" pitchFamily="2" charset="-78"/>
            </a:endParaRPr>
          </a:p>
          <a:p>
            <a:pPr marL="0" marR="0" algn="just" rtl="1">
              <a:lnSpc>
                <a:spcPct val="115000"/>
              </a:lnSpc>
              <a:spcBef>
                <a:spcPts val="0"/>
              </a:spcBef>
              <a:spcAft>
                <a:spcPts val="1000"/>
              </a:spcAft>
            </a:pPr>
            <a:r>
              <a:rPr lang="fa-IR" b="1" dirty="0">
                <a:latin typeface="Calibri" panose="020F0502020204030204" pitchFamily="34" charset="0"/>
                <a:ea typeface="Calibri" panose="020F0502020204030204" pitchFamily="34" charset="0"/>
                <a:cs typeface="B Nazanin" panose="00000400000000000000" pitchFamily="2" charset="-78"/>
              </a:rPr>
              <a:t>حالت 4 : </a:t>
            </a:r>
            <a:r>
              <a:rPr lang="fa-IR" dirty="0">
                <a:latin typeface="Calibri" panose="020F0502020204030204" pitchFamily="34" charset="0"/>
                <a:ea typeface="Calibri" panose="020F0502020204030204" pitchFamily="34" charset="0"/>
                <a:cs typeface="B Nazanin" panose="00000400000000000000" pitchFamily="2" charset="-78"/>
              </a:rPr>
              <a:t>در طی فاصله ی زمانی</a:t>
            </a:r>
            <a:r>
              <a:rPr lang="en-US" dirty="0">
                <a:latin typeface="Calibri" panose="020F0502020204030204" pitchFamily="34" charset="0"/>
                <a:ea typeface="Calibri" panose="020F0502020204030204" pitchFamily="34" charset="0"/>
                <a:cs typeface="B Nazanin" panose="00000400000000000000" pitchFamily="2" charset="-78"/>
              </a:rPr>
              <a:t>t</a:t>
            </a:r>
            <a:r>
              <a:rPr lang="en-US" baseline="-25000" dirty="0">
                <a:latin typeface="Calibri" panose="020F0502020204030204" pitchFamily="34" charset="0"/>
                <a:ea typeface="Calibri" panose="020F0502020204030204" pitchFamily="34" charset="0"/>
                <a:cs typeface="B Nazanin" panose="00000400000000000000" pitchFamily="2" charset="-78"/>
              </a:rPr>
              <a:t>4</a:t>
            </a:r>
            <a:r>
              <a:rPr lang="en-US" dirty="0">
                <a:latin typeface="Calibri" panose="020F0502020204030204" pitchFamily="34" charset="0"/>
                <a:ea typeface="Calibri" panose="020F0502020204030204" pitchFamily="34" charset="0"/>
                <a:cs typeface="B Nazanin" panose="00000400000000000000" pitchFamily="2" charset="-78"/>
              </a:rPr>
              <a:t>] </a:t>
            </a:r>
            <a:r>
              <a:rPr lang="en-US" dirty="0">
                <a:latin typeface="B Nazanin" panose="00000400000000000000" pitchFamily="2" charset="-78"/>
                <a:ea typeface="Calibri" panose="020F0502020204030204" pitchFamily="34" charset="0"/>
              </a:rPr>
              <a:t> </a:t>
            </a:r>
            <a:r>
              <a:rPr lang="en-US" dirty="0">
                <a:latin typeface="Calibri" panose="020F0502020204030204" pitchFamily="34" charset="0"/>
                <a:ea typeface="Calibri" panose="020F0502020204030204" pitchFamily="34" charset="0"/>
                <a:cs typeface="B Nazanin" panose="00000400000000000000" pitchFamily="2" charset="-78"/>
              </a:rPr>
              <a:t>[t</a:t>
            </a:r>
            <a:r>
              <a:rPr lang="en-US" baseline="-25000" dirty="0">
                <a:latin typeface="Calibri" panose="020F0502020204030204" pitchFamily="34" charset="0"/>
                <a:ea typeface="Calibri" panose="020F0502020204030204" pitchFamily="34" charset="0"/>
                <a:cs typeface="B Nazanin" panose="00000400000000000000" pitchFamily="2" charset="-78"/>
              </a:rPr>
              <a:t>3</a:t>
            </a:r>
            <a:r>
              <a:rPr lang="en-US" dirty="0">
                <a:latin typeface="Calibri" panose="020F0502020204030204" pitchFamily="34" charset="0"/>
                <a:ea typeface="Calibri" panose="020F0502020204030204" pitchFamily="34" charset="0"/>
                <a:cs typeface="B Nazanin" panose="00000400000000000000" pitchFamily="2" charset="-78"/>
              </a:rPr>
              <a:t> ,</a:t>
            </a:r>
            <a:r>
              <a:rPr lang="fa-IR" dirty="0">
                <a:latin typeface="Calibri" panose="020F0502020204030204" pitchFamily="34" charset="0"/>
                <a:ea typeface="Calibri" panose="020F0502020204030204" pitchFamily="34" charset="0"/>
                <a:cs typeface="B Nazanin" panose="00000400000000000000" pitchFamily="2" charset="-78"/>
              </a:rPr>
              <a:t> ، سوئیچ </a:t>
            </a:r>
            <a:r>
              <a:rPr lang="en-US" dirty="0">
                <a:latin typeface="Calibri" panose="020F0502020204030204" pitchFamily="34" charset="0"/>
                <a:ea typeface="Calibri" panose="020F0502020204030204" pitchFamily="34" charset="0"/>
                <a:cs typeface="B Nazanin" panose="00000400000000000000" pitchFamily="2" charset="-78"/>
              </a:rPr>
              <a:t>(S)</a:t>
            </a:r>
            <a:r>
              <a:rPr lang="fa-IR" dirty="0">
                <a:latin typeface="Calibri" panose="020F0502020204030204" pitchFamily="34" charset="0"/>
                <a:ea typeface="Calibri" panose="020F0502020204030204" pitchFamily="34" charset="0"/>
                <a:cs typeface="B Nazanin" panose="00000400000000000000" pitchFamily="2" charset="-78"/>
              </a:rPr>
              <a:t> همچنان خاموش و </a:t>
            </a:r>
            <a:r>
              <a:rPr lang="en-US" dirty="0">
                <a:latin typeface="Calibri" panose="020F0502020204030204" pitchFamily="34" charset="0"/>
                <a:ea typeface="Calibri" panose="020F0502020204030204" pitchFamily="34" charset="0"/>
                <a:cs typeface="B Nazanin" panose="00000400000000000000" pitchFamily="2" charset="-78"/>
              </a:rPr>
              <a:t> D</a:t>
            </a:r>
            <a:r>
              <a:rPr lang="en-US" baseline="-25000" dirty="0">
                <a:latin typeface="Calibri" panose="020F0502020204030204" pitchFamily="34" charset="0"/>
                <a:ea typeface="Calibri" panose="020F0502020204030204" pitchFamily="34" charset="0"/>
                <a:cs typeface="B Nazanin" panose="00000400000000000000" pitchFamily="2" charset="-78"/>
              </a:rPr>
              <a:t>1</a:t>
            </a:r>
            <a:r>
              <a:rPr lang="fa-IR" dirty="0">
                <a:latin typeface="Calibri" panose="020F0502020204030204" pitchFamily="34" charset="0"/>
                <a:ea typeface="Calibri" panose="020F0502020204030204" pitchFamily="34" charset="0"/>
                <a:cs typeface="B Nazanin" panose="00000400000000000000" pitchFamily="2" charset="-78"/>
              </a:rPr>
              <a:t>خاموش اما </a:t>
            </a:r>
            <a:r>
              <a:rPr lang="fa-IR" baseline="-25000" dirty="0">
                <a:latin typeface="Calibri" panose="020F0502020204030204" pitchFamily="34" charset="0"/>
                <a:ea typeface="Calibri" panose="020F0502020204030204" pitchFamily="34" charset="0"/>
                <a:cs typeface="B Nazanin" panose="00000400000000000000" pitchFamily="2" charset="-78"/>
              </a:rPr>
              <a:t> </a:t>
            </a:r>
            <a:r>
              <a:rPr lang="en-US" dirty="0">
                <a:latin typeface="Calibri" panose="020F0502020204030204" pitchFamily="34" charset="0"/>
                <a:ea typeface="Calibri" panose="020F0502020204030204" pitchFamily="34" charset="0"/>
                <a:cs typeface="B Nazanin" panose="00000400000000000000" pitchFamily="2" charset="-78"/>
              </a:rPr>
              <a:t>D</a:t>
            </a:r>
            <a:r>
              <a:rPr lang="en-US" baseline="-25000" dirty="0">
                <a:latin typeface="Calibri" panose="020F0502020204030204" pitchFamily="34" charset="0"/>
                <a:ea typeface="Calibri" panose="020F0502020204030204" pitchFamily="34" charset="0"/>
                <a:cs typeface="B Nazanin" panose="00000400000000000000" pitchFamily="2" charset="-78"/>
              </a:rPr>
              <a:t>2</a:t>
            </a:r>
            <a:r>
              <a:rPr lang="fa-IR" dirty="0">
                <a:latin typeface="Calibri" panose="020F0502020204030204" pitchFamily="34" charset="0"/>
                <a:ea typeface="Calibri" panose="020F0502020204030204" pitchFamily="34" charset="0"/>
                <a:cs typeface="B Nazanin" panose="00000400000000000000" pitchFamily="2" charset="-78"/>
              </a:rPr>
              <a:t>  روشن باقی می ماند. معادلات 5 و 6 همچنان در این حالت نیز معتبر هستند. مسیر جریان در شکل </a:t>
            </a:r>
            <a:r>
              <a:rPr lang="en-US" dirty="0">
                <a:latin typeface="Calibri" panose="020F0502020204030204" pitchFamily="34" charset="0"/>
                <a:ea typeface="Calibri" panose="020F0502020204030204" pitchFamily="34" charset="0"/>
                <a:cs typeface="B Nazanin" panose="00000400000000000000" pitchFamily="2" charset="-78"/>
              </a:rPr>
              <a:t>3d</a:t>
            </a:r>
            <a:r>
              <a:rPr lang="fa-IR" dirty="0">
                <a:latin typeface="Calibri" panose="020F0502020204030204" pitchFamily="34" charset="0"/>
                <a:ea typeface="Calibri" panose="020F0502020204030204" pitchFamily="34" charset="0"/>
                <a:cs typeface="B Nazanin" panose="00000400000000000000" pitchFamily="2" charset="-78"/>
              </a:rPr>
              <a:t> نشان داده شده است.</a:t>
            </a:r>
            <a:endParaRPr lang="fa-IR" dirty="0">
              <a:latin typeface="Calibri" panose="020F0502020204030204" pitchFamily="34" charset="0"/>
              <a:cs typeface="B Nazanin" panose="00000400000000000000" pitchFamily="2" charset="-78"/>
            </a:endParaRPr>
          </a:p>
        </p:txBody>
      </p:sp>
    </p:spTree>
    <p:extLst>
      <p:ext uri="{BB962C8B-B14F-4D97-AF65-F5344CB8AC3E}">
        <p14:creationId xmlns:p14="http://schemas.microsoft.com/office/powerpoint/2010/main" val="295769181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en-US" b="1" dirty="0">
                <a:latin typeface="Calibri" panose="020F0502020204030204" pitchFamily="34" charset="0"/>
                <a:ea typeface="Calibri" panose="020F0502020204030204" pitchFamily="34" charset="0"/>
                <a:cs typeface="B Nazanin" panose="00000400000000000000" pitchFamily="2" charset="-78"/>
              </a:rPr>
              <a:t>DCM</a:t>
            </a:r>
            <a:r>
              <a:rPr lang="fa-IR" b="1" dirty="0">
                <a:latin typeface="Calibri" panose="020F0502020204030204" pitchFamily="34" charset="0"/>
                <a:ea typeface="Calibri" panose="020F0502020204030204" pitchFamily="34" charset="0"/>
                <a:cs typeface="B Nazanin" panose="00000400000000000000" pitchFamily="2" charset="-78"/>
              </a:rPr>
              <a:t>: حالت 5</a:t>
            </a:r>
            <a:endParaRPr lang="en-US" dirty="0"/>
          </a:p>
        </p:txBody>
      </p:sp>
      <p:sp>
        <p:nvSpPr>
          <p:cNvPr id="3" name="Content Placeholder 2"/>
          <p:cNvSpPr>
            <a:spLocks noGrp="1"/>
          </p:cNvSpPr>
          <p:nvPr>
            <p:ph idx="1"/>
          </p:nvPr>
        </p:nvSpPr>
        <p:spPr>
          <a:xfrm>
            <a:off x="677334" y="1302327"/>
            <a:ext cx="8596668" cy="5334000"/>
          </a:xfrm>
        </p:spPr>
        <p:txBody>
          <a:bodyPr/>
          <a:lstStyle/>
          <a:p>
            <a:pPr algn="just" rtl="1"/>
            <a:r>
              <a:rPr lang="fa-IR" b="1" dirty="0">
                <a:latin typeface="Calibri" panose="020F0502020204030204" pitchFamily="34" charset="0"/>
                <a:ea typeface="Calibri" panose="020F0502020204030204" pitchFamily="34" charset="0"/>
                <a:cs typeface="B Nazanin" panose="00000400000000000000" pitchFamily="2" charset="-78"/>
              </a:rPr>
              <a:t>حالت 5 : </a:t>
            </a:r>
            <a:r>
              <a:rPr lang="fa-IR" dirty="0">
                <a:latin typeface="Calibri" panose="020F0502020204030204" pitchFamily="34" charset="0"/>
                <a:ea typeface="Calibri" panose="020F0502020204030204" pitchFamily="34" charset="0"/>
                <a:cs typeface="B Nazanin" panose="00000400000000000000" pitchFamily="2" charset="-78"/>
              </a:rPr>
              <a:t>در طی فاصله ی زمانی</a:t>
            </a:r>
            <a:r>
              <a:rPr lang="en-US" dirty="0">
                <a:latin typeface="Calibri" panose="020F0502020204030204" pitchFamily="34" charset="0"/>
                <a:ea typeface="Calibri" panose="020F0502020204030204" pitchFamily="34" charset="0"/>
                <a:cs typeface="B Nazanin" panose="00000400000000000000" pitchFamily="2" charset="-78"/>
              </a:rPr>
              <a:t>t</a:t>
            </a:r>
            <a:r>
              <a:rPr lang="en-US" baseline="-25000" dirty="0">
                <a:latin typeface="Calibri" panose="020F0502020204030204" pitchFamily="34" charset="0"/>
                <a:ea typeface="Calibri" panose="020F0502020204030204" pitchFamily="34" charset="0"/>
                <a:cs typeface="B Nazanin" panose="00000400000000000000" pitchFamily="2" charset="-78"/>
              </a:rPr>
              <a:t>5</a:t>
            </a:r>
            <a:r>
              <a:rPr lang="en-US" dirty="0">
                <a:latin typeface="Calibri" panose="020F0502020204030204" pitchFamily="34" charset="0"/>
                <a:ea typeface="Calibri" panose="020F0502020204030204" pitchFamily="34" charset="0"/>
                <a:cs typeface="B Nazanin" panose="00000400000000000000" pitchFamily="2" charset="-78"/>
              </a:rPr>
              <a:t>] </a:t>
            </a:r>
            <a:r>
              <a:rPr lang="en-US" dirty="0">
                <a:latin typeface="B Nazanin" panose="00000400000000000000" pitchFamily="2" charset="-78"/>
                <a:ea typeface="Calibri" panose="020F0502020204030204" pitchFamily="34" charset="0"/>
              </a:rPr>
              <a:t> </a:t>
            </a:r>
            <a:r>
              <a:rPr lang="en-US" dirty="0">
                <a:latin typeface="Calibri" panose="020F0502020204030204" pitchFamily="34" charset="0"/>
                <a:ea typeface="Calibri" panose="020F0502020204030204" pitchFamily="34" charset="0"/>
                <a:cs typeface="B Nazanin" panose="00000400000000000000" pitchFamily="2" charset="-78"/>
              </a:rPr>
              <a:t>[t</a:t>
            </a:r>
            <a:r>
              <a:rPr lang="en-US" baseline="-25000" dirty="0">
                <a:latin typeface="Calibri" panose="020F0502020204030204" pitchFamily="34" charset="0"/>
                <a:ea typeface="Calibri" panose="020F0502020204030204" pitchFamily="34" charset="0"/>
                <a:cs typeface="B Nazanin" panose="00000400000000000000" pitchFamily="2" charset="-78"/>
              </a:rPr>
              <a:t>4</a:t>
            </a:r>
            <a:r>
              <a:rPr lang="en-US" dirty="0">
                <a:latin typeface="Calibri" panose="020F0502020204030204" pitchFamily="34" charset="0"/>
                <a:ea typeface="Calibri" panose="020F0502020204030204" pitchFamily="34" charset="0"/>
                <a:cs typeface="B Nazanin" panose="00000400000000000000" pitchFamily="2" charset="-78"/>
              </a:rPr>
              <a:t> ,</a:t>
            </a:r>
            <a:r>
              <a:rPr lang="fa-IR" dirty="0">
                <a:latin typeface="Calibri" panose="020F0502020204030204" pitchFamily="34" charset="0"/>
                <a:ea typeface="Calibri" panose="020F0502020204030204" pitchFamily="34" charset="0"/>
                <a:cs typeface="B Nazanin" panose="00000400000000000000" pitchFamily="2" charset="-78"/>
              </a:rPr>
              <a:t> ، سوئیچ و دیودها خاموش می شوند. جریان های اندوکتورها در این حالت ثابت خواهد بود. درنتیجه، ولتاژها در اندوکتورها خنثی می شوند : </a:t>
            </a:r>
            <a:r>
              <a:rPr lang="en-US" dirty="0">
                <a:latin typeface="AdvOT2ea83e65.I"/>
                <a:ea typeface="Calibri" panose="020F0502020204030204" pitchFamily="34" charset="0"/>
                <a:cs typeface="B Nazanin" panose="00000400000000000000" pitchFamily="2" charset="-78"/>
              </a:rPr>
              <a:t>v</a:t>
            </a:r>
            <a:r>
              <a:rPr lang="en-US" baseline="-25000" dirty="0">
                <a:latin typeface="AdvOT2ea83e65.I"/>
                <a:ea typeface="Calibri" panose="020F0502020204030204" pitchFamily="34" charset="0"/>
                <a:cs typeface="B Nazanin" panose="00000400000000000000" pitchFamily="2" charset="-78"/>
              </a:rPr>
              <a:t>L</a:t>
            </a:r>
            <a:r>
              <a:rPr lang="en-US" baseline="-25000" dirty="0">
                <a:latin typeface="AdvOT833fb896"/>
                <a:ea typeface="Calibri" panose="020F0502020204030204" pitchFamily="34" charset="0"/>
                <a:cs typeface="B Nazanin" panose="00000400000000000000" pitchFamily="2" charset="-78"/>
              </a:rPr>
              <a:t>1</a:t>
            </a:r>
            <a:r>
              <a:rPr lang="en-US" dirty="0">
                <a:latin typeface="AdvOT833fb896"/>
                <a:ea typeface="Calibri" panose="020F0502020204030204" pitchFamily="34" charset="0"/>
                <a:cs typeface="B Nazanin" panose="00000400000000000000" pitchFamily="2" charset="-78"/>
              </a:rPr>
              <a:t> = </a:t>
            </a:r>
            <a:r>
              <a:rPr lang="en-US" dirty="0">
                <a:latin typeface="AdvOT2ea83e65.I"/>
                <a:ea typeface="Calibri" panose="020F0502020204030204" pitchFamily="34" charset="0"/>
                <a:cs typeface="B Nazanin" panose="00000400000000000000" pitchFamily="2" charset="-78"/>
              </a:rPr>
              <a:t>v</a:t>
            </a:r>
            <a:r>
              <a:rPr lang="en-US" baseline="-25000" dirty="0">
                <a:latin typeface="AdvOT2ea83e65.I"/>
                <a:ea typeface="Calibri" panose="020F0502020204030204" pitchFamily="34" charset="0"/>
                <a:cs typeface="B Nazanin" panose="00000400000000000000" pitchFamily="2" charset="-78"/>
              </a:rPr>
              <a:t>L</a:t>
            </a:r>
            <a:r>
              <a:rPr lang="en-US" baseline="-25000" dirty="0">
                <a:latin typeface="AdvOT833fb896"/>
                <a:ea typeface="Calibri" panose="020F0502020204030204" pitchFamily="34" charset="0"/>
                <a:cs typeface="B Nazanin" panose="00000400000000000000" pitchFamily="2" charset="-78"/>
              </a:rPr>
              <a:t>2</a:t>
            </a:r>
            <a:r>
              <a:rPr lang="en-US" dirty="0">
                <a:latin typeface="AdvOT833fb896"/>
                <a:ea typeface="Calibri" panose="020F0502020204030204" pitchFamily="34" charset="0"/>
                <a:cs typeface="B Nazanin" panose="00000400000000000000" pitchFamily="2" charset="-78"/>
              </a:rPr>
              <a:t> = 0</a:t>
            </a:r>
            <a:r>
              <a:rPr lang="fa-IR" dirty="0">
                <a:latin typeface="Calibri" panose="020F0502020204030204" pitchFamily="34" charset="0"/>
                <a:ea typeface="Calibri" panose="020F0502020204030204" pitchFamily="34" charset="0"/>
                <a:cs typeface="B Nazanin" panose="00000400000000000000" pitchFamily="2" charset="-78"/>
              </a:rPr>
              <a:t> . این مسیر جریان در شکل </a:t>
            </a:r>
            <a:r>
              <a:rPr lang="en-US" dirty="0">
                <a:latin typeface="Calibri" panose="020F0502020204030204" pitchFamily="34" charset="0"/>
                <a:ea typeface="Calibri" panose="020F0502020204030204" pitchFamily="34" charset="0"/>
                <a:cs typeface="B Nazanin" panose="00000400000000000000" pitchFamily="2" charset="-78"/>
              </a:rPr>
              <a:t>3e</a:t>
            </a:r>
            <a:r>
              <a:rPr lang="fa-IR" dirty="0">
                <a:latin typeface="Calibri" panose="020F0502020204030204" pitchFamily="34" charset="0"/>
                <a:ea typeface="Calibri" panose="020F0502020204030204" pitchFamily="34" charset="0"/>
                <a:cs typeface="B Nazanin" panose="00000400000000000000" pitchFamily="2" charset="-78"/>
              </a:rPr>
              <a:t> نشان داده شده است.</a:t>
            </a:r>
          </a:p>
          <a:p>
            <a:pPr marL="0" marR="0" algn="just" rtl="1">
              <a:lnSpc>
                <a:spcPct val="115000"/>
              </a:lnSpc>
              <a:spcBef>
                <a:spcPts val="0"/>
              </a:spcBef>
              <a:spcAft>
                <a:spcPts val="1000"/>
              </a:spcAft>
            </a:pPr>
            <a:r>
              <a:rPr lang="fa-IR" dirty="0">
                <a:latin typeface="Calibri" panose="020F0502020204030204" pitchFamily="34" charset="0"/>
                <a:ea typeface="Calibri" panose="020F0502020204030204" pitchFamily="34" charset="0"/>
                <a:cs typeface="B Nazanin" panose="00000400000000000000" pitchFamily="2" charset="-78"/>
              </a:rPr>
              <a:t>با بکارگیری اصل دوم تعادل-ولت در </a:t>
            </a:r>
            <a:r>
              <a:rPr lang="en-US" dirty="0">
                <a:latin typeface="Calibri" panose="020F0502020204030204" pitchFamily="34" charset="0"/>
                <a:ea typeface="Calibri" panose="020F0502020204030204" pitchFamily="34" charset="0"/>
                <a:cs typeface="B Nazanin" panose="00000400000000000000" pitchFamily="2" charset="-78"/>
              </a:rPr>
              <a:t>L</a:t>
            </a:r>
            <a:r>
              <a:rPr lang="en-US" baseline="-25000" dirty="0">
                <a:latin typeface="Calibri" panose="020F0502020204030204" pitchFamily="34" charset="0"/>
                <a:ea typeface="Calibri" panose="020F0502020204030204" pitchFamily="34" charset="0"/>
                <a:cs typeface="B Nazanin" panose="00000400000000000000" pitchFamily="2" charset="-78"/>
              </a:rPr>
              <a:t>1</a:t>
            </a:r>
            <a:r>
              <a:rPr lang="fa-IR" dirty="0">
                <a:latin typeface="Calibri" panose="020F0502020204030204" pitchFamily="34" charset="0"/>
                <a:ea typeface="Calibri" panose="020F0502020204030204" pitchFamily="34" charset="0"/>
                <a:cs typeface="B Nazanin" panose="00000400000000000000" pitchFamily="2" charset="-78"/>
              </a:rPr>
              <a:t> بااستفاده از معادلات 1 ، 3 و 5، معادله ی زیر بدست می آید:</a:t>
            </a:r>
          </a:p>
          <a:p>
            <a:pPr marL="0" marR="0" algn="just" rtl="1">
              <a:lnSpc>
                <a:spcPct val="115000"/>
              </a:lnSpc>
              <a:spcBef>
                <a:spcPts val="0"/>
              </a:spcBef>
              <a:spcAft>
                <a:spcPts val="1000"/>
              </a:spcAft>
            </a:pPr>
            <a:endParaRPr lang="fa-IR" sz="1400" dirty="0">
              <a:latin typeface="Calibri" panose="020F0502020204030204" pitchFamily="34" charset="0"/>
              <a:ea typeface="Calibri" panose="020F0502020204030204" pitchFamily="34" charset="0"/>
              <a:cs typeface="B Nazanin" panose="00000400000000000000" pitchFamily="2" charset="-78"/>
            </a:endParaRPr>
          </a:p>
          <a:p>
            <a:pPr marL="0" marR="0" algn="just" rtl="1">
              <a:lnSpc>
                <a:spcPct val="115000"/>
              </a:lnSpc>
              <a:spcBef>
                <a:spcPts val="0"/>
              </a:spcBef>
              <a:spcAft>
                <a:spcPts val="1000"/>
              </a:spcAft>
            </a:pPr>
            <a:r>
              <a:rPr lang="fa-IR" dirty="0">
                <a:latin typeface="Calibri" panose="020F0502020204030204" pitchFamily="34" charset="0"/>
                <a:ea typeface="Calibri" panose="020F0502020204030204" pitchFamily="34" charset="0"/>
                <a:cs typeface="B Nazanin" panose="00000400000000000000" pitchFamily="2" charset="-78"/>
              </a:rPr>
              <a:t>که در آن </a:t>
            </a:r>
            <a:r>
              <a:rPr lang="en-US" dirty="0">
                <a:latin typeface="AdvTTa64e02f6.I+03"/>
                <a:ea typeface="Calibri" panose="020F0502020204030204" pitchFamily="34" charset="0"/>
                <a:cs typeface="B Nazanin" panose="00000400000000000000" pitchFamily="2" charset="-78"/>
              </a:rPr>
              <a:t>β</a:t>
            </a:r>
            <a:r>
              <a:rPr lang="en-US" dirty="0" err="1">
                <a:latin typeface="AdvOT2ea83e65.I"/>
                <a:ea typeface="Calibri" panose="020F0502020204030204" pitchFamily="34" charset="0"/>
                <a:cs typeface="B Nazanin" panose="00000400000000000000" pitchFamily="2" charset="-78"/>
              </a:rPr>
              <a:t>T</a:t>
            </a:r>
            <a:r>
              <a:rPr lang="en-US" baseline="-25000" dirty="0" err="1">
                <a:latin typeface="AdvOT2ea83e65.I"/>
                <a:ea typeface="Calibri" panose="020F0502020204030204" pitchFamily="34" charset="0"/>
                <a:cs typeface="B Nazanin" panose="00000400000000000000" pitchFamily="2" charset="-78"/>
              </a:rPr>
              <a:t>s</a:t>
            </a:r>
            <a:r>
              <a:rPr lang="en-US" dirty="0">
                <a:latin typeface="B Nazanin" panose="00000400000000000000" pitchFamily="2" charset="-78"/>
                <a:ea typeface="Calibri" panose="020F0502020204030204" pitchFamily="34" charset="0"/>
                <a:cs typeface="Arial" panose="020B0604020202020204" pitchFamily="34" charset="0"/>
              </a:rPr>
              <a:t> </a:t>
            </a:r>
            <a:r>
              <a:rPr lang="fa-IR" dirty="0">
                <a:latin typeface="B Nazanin" panose="00000400000000000000" pitchFamily="2" charset="-78"/>
                <a:ea typeface="Calibri" panose="020F0502020204030204" pitchFamily="34" charset="0"/>
                <a:cs typeface="Arial" panose="020B0604020202020204" pitchFamily="34" charset="0"/>
              </a:rPr>
              <a:t>فاصله ی زمانی حالت های سوم و چهارم در </a:t>
            </a:r>
            <a:r>
              <a:rPr lang="en-US" dirty="0">
                <a:latin typeface="Calibri" panose="020F0502020204030204" pitchFamily="34" charset="0"/>
                <a:ea typeface="Calibri" panose="020F0502020204030204" pitchFamily="34" charset="0"/>
                <a:cs typeface="B Nazanin" panose="00000400000000000000" pitchFamily="2" charset="-78"/>
              </a:rPr>
              <a:t>DCM</a:t>
            </a:r>
            <a:r>
              <a:rPr lang="fa-IR" dirty="0">
                <a:latin typeface="Calibri" panose="020F0502020204030204" pitchFamily="34" charset="0"/>
                <a:ea typeface="Calibri" panose="020F0502020204030204" pitchFamily="34" charset="0"/>
                <a:cs typeface="B Nazanin" panose="00000400000000000000" pitchFamily="2" charset="-78"/>
              </a:rPr>
              <a:t> می باشد. از اینرو، باساده سازی معادله 21 معادله ی زیر را می توان مطرح نمود:</a:t>
            </a:r>
            <a:endParaRPr lang="en-US" dirty="0">
              <a:latin typeface="Calibri" panose="020F0502020204030204" pitchFamily="34" charset="0"/>
              <a:ea typeface="Calibri" panose="020F0502020204030204" pitchFamily="34" charset="0"/>
              <a:cs typeface="Arial" panose="020B0604020202020204" pitchFamily="34" charset="0"/>
            </a:endParaRPr>
          </a:p>
          <a:p>
            <a:pPr marL="0" marR="0" algn="just" rtl="1">
              <a:lnSpc>
                <a:spcPct val="115000"/>
              </a:lnSpc>
              <a:spcBef>
                <a:spcPts val="0"/>
              </a:spcBef>
              <a:spcAft>
                <a:spcPts val="1000"/>
              </a:spcAft>
            </a:pPr>
            <a:endParaRPr lang="en-US" sz="1400" dirty="0">
              <a:latin typeface="Calibri" panose="020F0502020204030204" pitchFamily="34" charset="0"/>
              <a:ea typeface="Calibri" panose="020F0502020204030204" pitchFamily="34" charset="0"/>
              <a:cs typeface="Arial" panose="020B0604020202020204" pitchFamily="34" charset="0"/>
            </a:endParaRPr>
          </a:p>
          <a:p>
            <a:pPr marL="0" marR="0" algn="just" rtl="1">
              <a:lnSpc>
                <a:spcPct val="115000"/>
              </a:lnSpc>
              <a:spcBef>
                <a:spcPts val="0"/>
              </a:spcBef>
              <a:spcAft>
                <a:spcPts val="1000"/>
              </a:spcAft>
            </a:pPr>
            <a:r>
              <a:rPr lang="fa-IR" dirty="0">
                <a:latin typeface="Calibri" panose="020F0502020204030204" pitchFamily="34" charset="0"/>
                <a:ea typeface="Calibri" panose="020F0502020204030204" pitchFamily="34" charset="0"/>
                <a:cs typeface="B Nazanin" panose="00000400000000000000" pitchFamily="2" charset="-78"/>
              </a:rPr>
              <a:t>بااستفاده از معادلات 22، 7 و 12 جدب ولتاژ در </a:t>
            </a:r>
            <a:r>
              <a:rPr lang="en-US" dirty="0">
                <a:latin typeface="Calibri" panose="020F0502020204030204" pitchFamily="34" charset="0"/>
                <a:ea typeface="Calibri" panose="020F0502020204030204" pitchFamily="34" charset="0"/>
                <a:cs typeface="B Nazanin" panose="00000400000000000000" pitchFamily="2" charset="-78"/>
              </a:rPr>
              <a:t>DCM</a:t>
            </a:r>
            <a:r>
              <a:rPr lang="fa-IR" dirty="0">
                <a:latin typeface="Calibri" panose="020F0502020204030204" pitchFamily="34" charset="0"/>
                <a:ea typeface="Calibri" panose="020F0502020204030204" pitchFamily="34" charset="0"/>
                <a:cs typeface="B Nazanin" panose="00000400000000000000" pitchFamily="2" charset="-78"/>
              </a:rPr>
              <a:t> به صورت زیر مشتق می شود:</a:t>
            </a:r>
          </a:p>
          <a:p>
            <a:pPr marL="0" marR="0" indent="0" algn="just" rtl="1">
              <a:lnSpc>
                <a:spcPct val="115000"/>
              </a:lnSpc>
              <a:spcBef>
                <a:spcPts val="0"/>
              </a:spcBef>
              <a:spcAft>
                <a:spcPts val="1000"/>
              </a:spcAft>
              <a:buNone/>
            </a:pPr>
            <a:endParaRPr lang="fa-IR" sz="1400" dirty="0">
              <a:latin typeface="Calibri" panose="020F0502020204030204" pitchFamily="34" charset="0"/>
              <a:ea typeface="Calibri" panose="020F0502020204030204" pitchFamily="34" charset="0"/>
              <a:cs typeface="B Nazanin" panose="00000400000000000000" pitchFamily="2" charset="-78"/>
            </a:endParaRPr>
          </a:p>
          <a:p>
            <a:pPr marL="0" marR="0" algn="just" rtl="1">
              <a:lnSpc>
                <a:spcPct val="115000"/>
              </a:lnSpc>
              <a:spcBef>
                <a:spcPts val="0"/>
              </a:spcBef>
              <a:spcAft>
                <a:spcPts val="1000"/>
              </a:spcAft>
            </a:pPr>
            <a:r>
              <a:rPr lang="fa-IR" dirty="0">
                <a:latin typeface="Calibri" panose="020F0502020204030204" pitchFamily="34" charset="0"/>
                <a:ea typeface="Calibri" panose="020F0502020204030204" pitchFamily="34" charset="0"/>
                <a:cs typeface="B Nazanin" panose="00000400000000000000" pitchFamily="2" charset="-78"/>
              </a:rPr>
              <a:t>شکل انتگرالی معادله ی جریان اندوکتور </a:t>
            </a:r>
            <a:r>
              <a:rPr lang="en-US" dirty="0">
                <a:latin typeface="Calibri" panose="020F0502020204030204" pitchFamily="34" charset="0"/>
                <a:ea typeface="Calibri" panose="020F0502020204030204" pitchFamily="34" charset="0"/>
                <a:cs typeface="B Nazanin" panose="00000400000000000000" pitchFamily="2" charset="-78"/>
              </a:rPr>
              <a:t>L</a:t>
            </a:r>
            <a:r>
              <a:rPr lang="en-US" baseline="-25000" dirty="0">
                <a:latin typeface="Calibri" panose="020F0502020204030204" pitchFamily="34" charset="0"/>
                <a:ea typeface="Calibri" panose="020F0502020204030204" pitchFamily="34" charset="0"/>
                <a:cs typeface="B Nazanin" panose="00000400000000000000" pitchFamily="2" charset="-78"/>
              </a:rPr>
              <a:t>1</a:t>
            </a:r>
            <a:r>
              <a:rPr lang="en-US" baseline="-25000" dirty="0">
                <a:latin typeface="B Nazanin" panose="00000400000000000000" pitchFamily="2" charset="-78"/>
                <a:ea typeface="Calibri" panose="020F0502020204030204" pitchFamily="34" charset="0"/>
                <a:cs typeface="Arial" panose="020B060402020202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به صورت زیر است:</a:t>
            </a:r>
            <a:endParaRPr lang="en-US" dirty="0">
              <a:latin typeface="Calibri" panose="020F0502020204030204" pitchFamily="34" charset="0"/>
              <a:ea typeface="Calibri" panose="020F0502020204030204" pitchFamily="34" charset="0"/>
              <a:cs typeface="Arial" panose="020B0604020202020204" pitchFamily="34" charset="0"/>
            </a:endParaRPr>
          </a:p>
          <a:p>
            <a:pPr marL="0" indent="0" algn="just" rtl="1">
              <a:buNone/>
            </a:pPr>
            <a:endParaRPr lang="fa-IR" dirty="0">
              <a:latin typeface="Calibri" panose="020F0502020204030204" pitchFamily="34" charset="0"/>
              <a:cs typeface="B Nazanin" panose="00000400000000000000" pitchFamily="2" charset="-78"/>
            </a:endParaRPr>
          </a:p>
          <a:p>
            <a:pPr marL="0" marR="0" algn="just" rtl="1">
              <a:lnSpc>
                <a:spcPct val="115000"/>
              </a:lnSpc>
              <a:spcBef>
                <a:spcPts val="0"/>
              </a:spcBef>
              <a:spcAft>
                <a:spcPts val="1000"/>
              </a:spcAft>
            </a:pPr>
            <a:r>
              <a:rPr lang="fa-IR" dirty="0">
                <a:latin typeface="Calibri" panose="020F0502020204030204" pitchFamily="34" charset="0"/>
                <a:ea typeface="Calibri" panose="020F0502020204030204" pitchFamily="34" charset="0"/>
                <a:cs typeface="B Nazanin" panose="00000400000000000000" pitchFamily="2" charset="-78"/>
              </a:rPr>
              <a:t>با جایگزین کردن معادله 1 در معادله 24 ، بجای </a:t>
            </a:r>
            <a:r>
              <a:rPr lang="en-US" dirty="0">
                <a:latin typeface="AdvOT2ea83e65.I"/>
                <a:ea typeface="Calibri" panose="020F0502020204030204" pitchFamily="34" charset="0"/>
                <a:cs typeface="B Nazanin" panose="00000400000000000000" pitchFamily="2" charset="-78"/>
              </a:rPr>
              <a:t>t </a:t>
            </a:r>
            <a:r>
              <a:rPr lang="en-US" dirty="0">
                <a:latin typeface="AdvOT833fb896"/>
                <a:ea typeface="Calibri" panose="020F0502020204030204" pitchFamily="34" charset="0"/>
                <a:cs typeface="B Nazanin" panose="00000400000000000000" pitchFamily="2" charset="-78"/>
              </a:rPr>
              <a:t>= </a:t>
            </a:r>
            <a:r>
              <a:rPr lang="en-US" dirty="0">
                <a:latin typeface="AdvOT2ea83e65.I"/>
                <a:ea typeface="Calibri" panose="020F0502020204030204" pitchFamily="34" charset="0"/>
                <a:cs typeface="B Nazanin" panose="00000400000000000000" pitchFamily="2" charset="-78"/>
              </a:rPr>
              <a:t>DT</a:t>
            </a:r>
            <a:r>
              <a:rPr lang="en-US" dirty="0">
                <a:latin typeface="AdvOT833fb896"/>
                <a:ea typeface="Calibri" panose="020F0502020204030204" pitchFamily="34" charset="0"/>
                <a:cs typeface="B Nazanin" panose="00000400000000000000" pitchFamily="2" charset="-78"/>
              </a:rPr>
              <a:t>, </a:t>
            </a:r>
            <a:r>
              <a:rPr lang="en-US" dirty="0">
                <a:latin typeface="AdvOT2ea83e65.I"/>
                <a:ea typeface="Calibri" panose="020F0502020204030204" pitchFamily="34" charset="0"/>
                <a:cs typeface="B Nazanin" panose="00000400000000000000" pitchFamily="2" charset="-78"/>
              </a:rPr>
              <a:t>t</a:t>
            </a:r>
            <a:r>
              <a:rPr lang="en-US" baseline="-25000" dirty="0">
                <a:latin typeface="AdvOT833fb896"/>
                <a:ea typeface="Calibri" panose="020F0502020204030204" pitchFamily="34" charset="0"/>
                <a:cs typeface="B Nazanin" panose="00000400000000000000" pitchFamily="2" charset="-78"/>
              </a:rPr>
              <a:t>0</a:t>
            </a:r>
            <a:r>
              <a:rPr lang="en-US" dirty="0">
                <a:latin typeface="AdvOT833fb896"/>
                <a:ea typeface="Calibri" panose="020F0502020204030204" pitchFamily="34" charset="0"/>
                <a:cs typeface="B Nazanin" panose="00000400000000000000" pitchFamily="2" charset="-78"/>
              </a:rPr>
              <a:t> = 0</a:t>
            </a:r>
            <a:r>
              <a:rPr lang="fa-IR" dirty="0">
                <a:latin typeface="AdvOT833fb896"/>
                <a:ea typeface="Calibri" panose="020F0502020204030204" pitchFamily="34" charset="0"/>
                <a:cs typeface="B Nazanin" panose="00000400000000000000" pitchFamily="2" charset="-78"/>
              </a:rPr>
              <a:t> ، این نتیجه حاصل می شود:</a:t>
            </a:r>
            <a:endParaRPr lang="en-US" sz="1400" dirty="0">
              <a:latin typeface="Calibri" panose="020F0502020204030204" pitchFamily="34" charset="0"/>
              <a:ea typeface="Calibri" panose="020F0502020204030204" pitchFamily="34" charset="0"/>
              <a:cs typeface="Arial" panose="020B0604020202020204" pitchFamily="34" charset="0"/>
            </a:endParaRPr>
          </a:p>
          <a:p>
            <a:pPr algn="just" rtl="1"/>
            <a:endParaRPr lang="fa-IR" dirty="0">
              <a:latin typeface="Calibri" panose="020F0502020204030204" pitchFamily="34" charset="0"/>
              <a:cs typeface="B Nazanin" panose="00000400000000000000" pitchFamily="2" charset="-78"/>
            </a:endParaRPr>
          </a:p>
          <a:p>
            <a:pPr algn="just" rtl="1"/>
            <a:endParaRPr lang="fa-IR" dirty="0">
              <a:latin typeface="Calibri" panose="020F0502020204030204" pitchFamily="34" charset="0"/>
              <a:cs typeface="B Nazanin" panose="00000400000000000000" pitchFamily="2" charset="-78"/>
            </a:endParaRPr>
          </a:p>
          <a:p>
            <a:pPr algn="just" rtl="1"/>
            <a:endParaRPr lang="fa-IR" dirty="0">
              <a:latin typeface="Calibri" panose="020F0502020204030204" pitchFamily="34" charset="0"/>
              <a:cs typeface="B Nazanin" panose="00000400000000000000" pitchFamily="2" charset="-78"/>
            </a:endParaRPr>
          </a:p>
          <a:p>
            <a:pPr algn="just" rtl="1"/>
            <a:endParaRPr lang="fa-IR" dirty="0">
              <a:latin typeface="Calibri" panose="020F0502020204030204" pitchFamily="34" charset="0"/>
              <a:cs typeface="B Nazanin" panose="00000400000000000000" pitchFamily="2" charset="-78"/>
            </a:endParaRPr>
          </a:p>
          <a:p>
            <a:pPr algn="just" rtl="1"/>
            <a:endParaRPr lang="fa-IR" dirty="0">
              <a:latin typeface="Calibri" panose="020F0502020204030204" pitchFamily="34" charset="0"/>
              <a:cs typeface="B Nazanin" panose="00000400000000000000" pitchFamily="2" charset="-78"/>
            </a:endParaRPr>
          </a:p>
          <a:p>
            <a:pPr algn="just" rtl="1"/>
            <a:endParaRPr lang="fa-IR" dirty="0">
              <a:latin typeface="Calibri" panose="020F0502020204030204" pitchFamily="34" charset="0"/>
              <a:cs typeface="B Nazanin" panose="00000400000000000000" pitchFamily="2" charset="-78"/>
            </a:endParaRPr>
          </a:p>
          <a:p>
            <a:pPr algn="just" rtl="1"/>
            <a:endParaRPr lang="fa-IR" dirty="0">
              <a:latin typeface="Calibri" panose="020F0502020204030204" pitchFamily="34" charset="0"/>
              <a:cs typeface="B Nazanin" panose="00000400000000000000" pitchFamily="2" charset="-78"/>
            </a:endParaRPr>
          </a:p>
          <a:p>
            <a:pPr algn="just" rtl="1"/>
            <a:endParaRPr lang="fa-IR" dirty="0">
              <a:latin typeface="Calibri" panose="020F0502020204030204" pitchFamily="34" charset="0"/>
              <a:cs typeface="B Nazanin" panose="00000400000000000000" pitchFamily="2" charset="-78"/>
            </a:endParaRPr>
          </a:p>
          <a:p>
            <a:pPr algn="just" rtl="1"/>
            <a:endParaRPr lang="fa-IR" dirty="0">
              <a:latin typeface="Calibri" panose="020F0502020204030204" pitchFamily="34" charset="0"/>
              <a:cs typeface="B Nazanin" panose="00000400000000000000" pitchFamily="2" charset="-78"/>
            </a:endParaRPr>
          </a:p>
          <a:p>
            <a:pPr algn="just" rtl="1"/>
            <a:endParaRPr lang="fa-IR" dirty="0">
              <a:latin typeface="Calibri" panose="020F0502020204030204" pitchFamily="34" charset="0"/>
              <a:cs typeface="B Nazanin" panose="00000400000000000000" pitchFamily="2" charset="-78"/>
            </a:endParaRPr>
          </a:p>
          <a:p>
            <a:pPr algn="just" rtl="1"/>
            <a:endParaRPr lang="fa-IR" dirty="0">
              <a:latin typeface="Calibri" panose="020F0502020204030204" pitchFamily="34" charset="0"/>
              <a:cs typeface="B Nazanin" panose="00000400000000000000" pitchFamily="2" charset="-78"/>
            </a:endParaRPr>
          </a:p>
          <a:p>
            <a:pPr algn="just" rtl="1"/>
            <a:endParaRPr lang="fa-IR" dirty="0">
              <a:latin typeface="Calibri" panose="020F0502020204030204" pitchFamily="34" charset="0"/>
              <a:cs typeface="B Nazanin" panose="00000400000000000000" pitchFamily="2" charset="-78"/>
            </a:endParaRPr>
          </a:p>
          <a:p>
            <a:pPr algn="just" rtl="1"/>
            <a:endParaRPr lang="en-US" dirty="0"/>
          </a:p>
        </p:txBody>
      </p:sp>
      <p:pic>
        <p:nvPicPr>
          <p:cNvPr id="4" name="Picture 3"/>
          <p:cNvPicPr/>
          <p:nvPr/>
        </p:nvPicPr>
        <p:blipFill>
          <a:blip r:embed="rId2">
            <a:extLst>
              <a:ext uri="{28A0092B-C50C-407E-A947-70E740481C1C}">
                <a14:useLocalDpi xmlns:a14="http://schemas.microsoft.com/office/drawing/2010/main" val="0"/>
              </a:ext>
            </a:extLst>
          </a:blip>
          <a:srcRect/>
          <a:stretch>
            <a:fillRect/>
          </a:stretch>
        </p:blipFill>
        <p:spPr bwMode="auto">
          <a:xfrm>
            <a:off x="3532630" y="2623127"/>
            <a:ext cx="2886075" cy="342900"/>
          </a:xfrm>
          <a:prstGeom prst="rect">
            <a:avLst/>
          </a:prstGeom>
          <a:noFill/>
          <a:ln>
            <a:noFill/>
          </a:ln>
        </p:spPr>
      </p:pic>
      <p:pic>
        <p:nvPicPr>
          <p:cNvPr id="5" name="Picture 4"/>
          <p:cNvPicPr/>
          <p:nvPr/>
        </p:nvPicPr>
        <p:blipFill>
          <a:blip r:embed="rId3">
            <a:extLst>
              <a:ext uri="{28A0092B-C50C-407E-A947-70E740481C1C}">
                <a14:useLocalDpi xmlns:a14="http://schemas.microsoft.com/office/drawing/2010/main" val="0"/>
              </a:ext>
            </a:extLst>
          </a:blip>
          <a:srcRect/>
          <a:stretch>
            <a:fillRect/>
          </a:stretch>
        </p:blipFill>
        <p:spPr bwMode="auto">
          <a:xfrm>
            <a:off x="3685056" y="3489324"/>
            <a:ext cx="2362200" cy="457200"/>
          </a:xfrm>
          <a:prstGeom prst="rect">
            <a:avLst/>
          </a:prstGeom>
          <a:noFill/>
          <a:ln>
            <a:noFill/>
          </a:ln>
        </p:spPr>
      </p:pic>
      <p:pic>
        <p:nvPicPr>
          <p:cNvPr id="6" name="Picture 5"/>
          <p:cNvPicPr/>
          <p:nvPr/>
        </p:nvPicPr>
        <p:blipFill>
          <a:blip r:embed="rId4">
            <a:extLst>
              <a:ext uri="{28A0092B-C50C-407E-A947-70E740481C1C}">
                <a14:useLocalDpi xmlns:a14="http://schemas.microsoft.com/office/drawing/2010/main" val="0"/>
              </a:ext>
            </a:extLst>
          </a:blip>
          <a:srcRect/>
          <a:stretch>
            <a:fillRect/>
          </a:stretch>
        </p:blipFill>
        <p:spPr bwMode="auto">
          <a:xfrm>
            <a:off x="3532630" y="4549196"/>
            <a:ext cx="2400300" cy="438150"/>
          </a:xfrm>
          <a:prstGeom prst="rect">
            <a:avLst/>
          </a:prstGeom>
          <a:noFill/>
          <a:ln>
            <a:noFill/>
          </a:ln>
        </p:spPr>
      </p:pic>
      <p:pic>
        <p:nvPicPr>
          <p:cNvPr id="7" name="Picture 6"/>
          <p:cNvPicPr/>
          <p:nvPr/>
        </p:nvPicPr>
        <p:blipFill>
          <a:blip r:embed="rId5">
            <a:extLst>
              <a:ext uri="{28A0092B-C50C-407E-A947-70E740481C1C}">
                <a14:useLocalDpi xmlns:a14="http://schemas.microsoft.com/office/drawing/2010/main" val="0"/>
              </a:ext>
            </a:extLst>
          </a:blip>
          <a:srcRect/>
          <a:stretch>
            <a:fillRect/>
          </a:stretch>
        </p:blipFill>
        <p:spPr bwMode="auto">
          <a:xfrm>
            <a:off x="998853" y="5053733"/>
            <a:ext cx="2833687" cy="734291"/>
          </a:xfrm>
          <a:prstGeom prst="rect">
            <a:avLst/>
          </a:prstGeom>
          <a:noFill/>
          <a:ln>
            <a:noFill/>
          </a:ln>
        </p:spPr>
      </p:pic>
      <p:pic>
        <p:nvPicPr>
          <p:cNvPr id="8" name="Picture 7"/>
          <p:cNvPicPr/>
          <p:nvPr/>
        </p:nvPicPr>
        <p:blipFill>
          <a:blip r:embed="rId6">
            <a:extLst>
              <a:ext uri="{28A0092B-C50C-407E-A947-70E740481C1C}">
                <a14:useLocalDpi xmlns:a14="http://schemas.microsoft.com/office/drawing/2010/main" val="0"/>
              </a:ext>
            </a:extLst>
          </a:blip>
          <a:srcRect/>
          <a:stretch>
            <a:fillRect/>
          </a:stretch>
        </p:blipFill>
        <p:spPr bwMode="auto">
          <a:xfrm>
            <a:off x="3685056" y="6244357"/>
            <a:ext cx="2333625" cy="476250"/>
          </a:xfrm>
          <a:prstGeom prst="rect">
            <a:avLst/>
          </a:prstGeom>
          <a:noFill/>
          <a:ln>
            <a:noFill/>
          </a:ln>
        </p:spPr>
      </p:pic>
    </p:spTree>
    <p:extLst>
      <p:ext uri="{BB962C8B-B14F-4D97-AF65-F5344CB8AC3E}">
        <p14:creationId xmlns:p14="http://schemas.microsoft.com/office/powerpoint/2010/main" val="169417491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200673"/>
            <a:ext cx="8596668" cy="1320800"/>
          </a:xfrm>
        </p:spPr>
        <p:txBody>
          <a:bodyPr/>
          <a:lstStyle/>
          <a:p>
            <a:pPr algn="r" rtl="1"/>
            <a:r>
              <a:rPr lang="en-US" b="1" dirty="0">
                <a:latin typeface="Calibri" panose="020F0502020204030204" pitchFamily="34" charset="0"/>
                <a:ea typeface="Calibri" panose="020F0502020204030204" pitchFamily="34" charset="0"/>
                <a:cs typeface="B Nazanin" panose="00000400000000000000" pitchFamily="2" charset="-78"/>
              </a:rPr>
              <a:t>DCM</a:t>
            </a:r>
            <a:r>
              <a:rPr lang="fa-IR" b="1" dirty="0">
                <a:latin typeface="Calibri" panose="020F0502020204030204" pitchFamily="34" charset="0"/>
                <a:ea typeface="Calibri" panose="020F0502020204030204" pitchFamily="34" charset="0"/>
                <a:cs typeface="B Nazanin" panose="00000400000000000000" pitchFamily="2" charset="-78"/>
              </a:rPr>
              <a:t>: حالت 5</a:t>
            </a:r>
            <a:endParaRPr lang="en-US" dirty="0"/>
          </a:p>
        </p:txBody>
      </p:sp>
      <p:sp>
        <p:nvSpPr>
          <p:cNvPr id="3" name="Content Placeholder 2"/>
          <p:cNvSpPr>
            <a:spLocks noGrp="1"/>
          </p:cNvSpPr>
          <p:nvPr>
            <p:ph idx="1"/>
          </p:nvPr>
        </p:nvSpPr>
        <p:spPr>
          <a:xfrm>
            <a:off x="677334" y="861073"/>
            <a:ext cx="8596668" cy="5251593"/>
          </a:xfrm>
        </p:spPr>
        <p:txBody>
          <a:bodyPr>
            <a:normAutofit/>
          </a:bodyPr>
          <a:lstStyle/>
          <a:p>
            <a:pPr marL="0" marR="0" algn="just" rtl="1">
              <a:lnSpc>
                <a:spcPct val="115000"/>
              </a:lnSpc>
              <a:spcBef>
                <a:spcPts val="0"/>
              </a:spcBef>
              <a:spcAft>
                <a:spcPts val="1000"/>
              </a:spcAft>
            </a:pPr>
            <a:r>
              <a:rPr lang="fa-IR" dirty="0">
                <a:latin typeface="AdvOT833fb896"/>
                <a:ea typeface="Calibri" panose="020F0502020204030204" pitchFamily="34" charset="0"/>
                <a:cs typeface="B Nazanin" panose="00000400000000000000" pitchFamily="2" charset="-78"/>
              </a:rPr>
              <a:t>ریپل جریان اندوکتور </a:t>
            </a:r>
            <a:r>
              <a:rPr lang="en-US" dirty="0">
                <a:latin typeface="Calibri" panose="020F0502020204030204" pitchFamily="34" charset="0"/>
                <a:ea typeface="Calibri" panose="020F0502020204030204" pitchFamily="34" charset="0"/>
                <a:cs typeface="B Nazanin" panose="00000400000000000000" pitchFamily="2" charset="-78"/>
              </a:rPr>
              <a:t>L</a:t>
            </a:r>
            <a:r>
              <a:rPr lang="en-US" baseline="-25000" dirty="0">
                <a:latin typeface="Calibri" panose="020F0502020204030204" pitchFamily="34" charset="0"/>
                <a:ea typeface="Calibri" panose="020F0502020204030204" pitchFamily="34" charset="0"/>
                <a:cs typeface="B Nazanin" panose="00000400000000000000" pitchFamily="2" charset="-78"/>
              </a:rPr>
              <a:t>2</a:t>
            </a:r>
            <a:r>
              <a:rPr lang="fa-IR" dirty="0">
                <a:latin typeface="AdvOT833fb896"/>
                <a:ea typeface="Calibri" panose="020F0502020204030204" pitchFamily="34" charset="0"/>
                <a:cs typeface="B Nazanin" panose="00000400000000000000" pitchFamily="2" charset="-78"/>
              </a:rPr>
              <a:t> را می توان به روش زیر بدست آورد:</a:t>
            </a:r>
          </a:p>
          <a:p>
            <a:pPr marL="0" marR="0" algn="just" rtl="1">
              <a:lnSpc>
                <a:spcPct val="115000"/>
              </a:lnSpc>
              <a:spcBef>
                <a:spcPts val="0"/>
              </a:spcBef>
              <a:spcAft>
                <a:spcPts val="1000"/>
              </a:spcAft>
            </a:pPr>
            <a:endParaRPr lang="fa-IR" dirty="0">
              <a:latin typeface="AdvOT833fb896"/>
              <a:ea typeface="Calibri" panose="020F0502020204030204" pitchFamily="34" charset="0"/>
              <a:cs typeface="B Nazanin" panose="00000400000000000000" pitchFamily="2" charset="-78"/>
            </a:endParaRPr>
          </a:p>
          <a:p>
            <a:pPr marL="0" marR="0" algn="just" rtl="1">
              <a:lnSpc>
                <a:spcPct val="115000"/>
              </a:lnSpc>
              <a:spcBef>
                <a:spcPts val="0"/>
              </a:spcBef>
              <a:spcAft>
                <a:spcPts val="1000"/>
              </a:spcAft>
            </a:pPr>
            <a:r>
              <a:rPr lang="fa-IR" dirty="0">
                <a:latin typeface="AdvOT833fb896"/>
                <a:ea typeface="Calibri" panose="020F0502020204030204" pitchFamily="34" charset="0"/>
                <a:cs typeface="B Nazanin" panose="00000400000000000000" pitchFamily="2" charset="-78"/>
              </a:rPr>
              <a:t>طبق شکل موج نشان داده شده در تصویر </a:t>
            </a:r>
            <a:r>
              <a:rPr lang="en-US" dirty="0">
                <a:latin typeface="AdvOT833fb896"/>
                <a:ea typeface="Calibri" panose="020F0502020204030204" pitchFamily="34" charset="0"/>
                <a:cs typeface="B Nazanin" panose="00000400000000000000" pitchFamily="2" charset="-78"/>
              </a:rPr>
              <a:t>2b</a:t>
            </a:r>
            <a:r>
              <a:rPr lang="fa-IR" dirty="0">
                <a:latin typeface="AdvOT833fb896"/>
                <a:ea typeface="Calibri" panose="020F0502020204030204" pitchFamily="34" charset="0"/>
                <a:cs typeface="B Nazanin" panose="00000400000000000000" pitchFamily="2" charset="-78"/>
              </a:rPr>
              <a:t> ، مقادیر متوسط جریان را می توان به صورت زیر نوشت:</a:t>
            </a:r>
            <a:endParaRPr lang="en-US" sz="1400" dirty="0">
              <a:latin typeface="Calibri" panose="020F0502020204030204" pitchFamily="34" charset="0"/>
              <a:ea typeface="Calibri" panose="020F0502020204030204" pitchFamily="34" charset="0"/>
              <a:cs typeface="Arial" panose="020B0604020202020204" pitchFamily="34" charset="0"/>
            </a:endParaRPr>
          </a:p>
          <a:p>
            <a:pPr marL="0" marR="0" algn="just" rtl="1">
              <a:lnSpc>
                <a:spcPct val="115000"/>
              </a:lnSpc>
              <a:spcBef>
                <a:spcPts val="0"/>
              </a:spcBef>
              <a:spcAft>
                <a:spcPts val="1000"/>
              </a:spcAft>
            </a:pPr>
            <a:endParaRPr lang="fa-IR" dirty="0">
              <a:latin typeface="AdvOT833fb896"/>
              <a:ea typeface="Calibri" panose="020F0502020204030204" pitchFamily="34" charset="0"/>
              <a:cs typeface="B Nazanin" panose="00000400000000000000" pitchFamily="2" charset="-78"/>
            </a:endParaRPr>
          </a:p>
          <a:p>
            <a:pPr marL="0" marR="0" algn="just" rtl="1">
              <a:lnSpc>
                <a:spcPct val="115000"/>
              </a:lnSpc>
              <a:spcBef>
                <a:spcPts val="0"/>
              </a:spcBef>
              <a:spcAft>
                <a:spcPts val="1000"/>
              </a:spcAft>
            </a:pPr>
            <a:endParaRPr lang="fa-IR" dirty="0">
              <a:latin typeface="AdvOT833fb896"/>
              <a:ea typeface="Calibri" panose="020F0502020204030204" pitchFamily="34" charset="0"/>
              <a:cs typeface="B Nazanin" panose="00000400000000000000" pitchFamily="2" charset="-78"/>
            </a:endParaRPr>
          </a:p>
          <a:p>
            <a:pPr marL="0" marR="0" algn="just" rtl="1">
              <a:lnSpc>
                <a:spcPct val="115000"/>
              </a:lnSpc>
              <a:spcBef>
                <a:spcPts val="0"/>
              </a:spcBef>
              <a:spcAft>
                <a:spcPts val="1000"/>
              </a:spcAft>
            </a:pPr>
            <a:endParaRPr lang="fa-IR" dirty="0">
              <a:latin typeface="AdvOT833fb896"/>
              <a:ea typeface="Calibri" panose="020F0502020204030204" pitchFamily="34" charset="0"/>
              <a:cs typeface="B Nazanin" panose="00000400000000000000" pitchFamily="2" charset="-78"/>
            </a:endParaRPr>
          </a:p>
          <a:p>
            <a:pPr marL="0" marR="0" algn="just" rtl="1">
              <a:lnSpc>
                <a:spcPct val="115000"/>
              </a:lnSpc>
              <a:spcBef>
                <a:spcPts val="0"/>
              </a:spcBef>
              <a:spcAft>
                <a:spcPts val="1000"/>
              </a:spcAft>
            </a:pPr>
            <a:r>
              <a:rPr lang="fa-IR" dirty="0">
                <a:latin typeface="AdvOT833fb896"/>
                <a:ea typeface="Calibri" panose="020F0502020204030204" pitchFamily="34" charset="0"/>
                <a:cs typeface="B Nazanin" panose="00000400000000000000" pitchFamily="2" charset="-78"/>
              </a:rPr>
              <a:t>بااستفاده از معادلات 18 ، 27-29 و جذب جریان در </a:t>
            </a:r>
            <a:r>
              <a:rPr lang="en-US" dirty="0">
                <a:latin typeface="Calibri" panose="020F0502020204030204" pitchFamily="34" charset="0"/>
                <a:ea typeface="Calibri" panose="020F0502020204030204" pitchFamily="34" charset="0"/>
                <a:cs typeface="B Nazanin" panose="00000400000000000000" pitchFamily="2" charset="-78"/>
              </a:rPr>
              <a:t>DCM</a:t>
            </a:r>
            <a:r>
              <a:rPr lang="fa-IR" dirty="0">
                <a:latin typeface="Calibri" panose="020F0502020204030204" pitchFamily="34" charset="0"/>
                <a:ea typeface="Calibri" panose="020F0502020204030204" pitchFamily="34" charset="0"/>
                <a:cs typeface="B Nazanin" panose="00000400000000000000" pitchFamily="2" charset="-78"/>
              </a:rPr>
              <a:t> به روش زیر </a:t>
            </a:r>
            <a:r>
              <a:rPr lang="en-US" dirty="0" err="1">
                <a:latin typeface="Calibri" panose="020F0502020204030204" pitchFamily="34" charset="0"/>
                <a:ea typeface="Calibri" panose="020F0502020204030204" pitchFamily="34" charset="0"/>
                <a:cs typeface="B Nazanin" panose="00000400000000000000" pitchFamily="2" charset="-78"/>
              </a:rPr>
              <a:t>I</a:t>
            </a:r>
            <a:r>
              <a:rPr lang="en-US" baseline="-25000" dirty="0" err="1">
                <a:latin typeface="Calibri" panose="020F0502020204030204" pitchFamily="34" charset="0"/>
                <a:ea typeface="Calibri" panose="020F0502020204030204" pitchFamily="34" charset="0"/>
                <a:cs typeface="B Nazanin" panose="00000400000000000000" pitchFamily="2" charset="-78"/>
              </a:rPr>
              <a:t>Lo</a:t>
            </a:r>
            <a:r>
              <a:rPr lang="en-US" dirty="0">
                <a:latin typeface="B Nazanin" panose="00000400000000000000" pitchFamily="2" charset="-78"/>
                <a:ea typeface="Calibri" panose="020F0502020204030204" pitchFamily="34" charset="0"/>
                <a:cs typeface="Arial" panose="020B0604020202020204" pitchFamily="34" charset="0"/>
              </a:rPr>
              <a:t> </a:t>
            </a:r>
            <a:r>
              <a:rPr lang="fa-IR" dirty="0">
                <a:latin typeface="B Nazanin" panose="00000400000000000000" pitchFamily="2" charset="-78"/>
                <a:ea typeface="Calibri" panose="020F0502020204030204" pitchFamily="34" charset="0"/>
                <a:cs typeface="Arial" panose="020B0604020202020204" pitchFamily="34" charset="0"/>
              </a:rPr>
              <a:t>حاصل می شود:</a:t>
            </a:r>
            <a:endParaRPr lang="en-US" sz="1400" dirty="0">
              <a:latin typeface="Calibri" panose="020F0502020204030204" pitchFamily="34" charset="0"/>
              <a:ea typeface="Calibri" panose="020F0502020204030204" pitchFamily="34" charset="0"/>
              <a:cs typeface="Arial" panose="020B0604020202020204" pitchFamily="34" charset="0"/>
            </a:endParaRPr>
          </a:p>
          <a:p>
            <a:pPr marL="0" marR="0" algn="just" rtl="1">
              <a:lnSpc>
                <a:spcPct val="115000"/>
              </a:lnSpc>
              <a:spcBef>
                <a:spcPts val="0"/>
              </a:spcBef>
              <a:spcAft>
                <a:spcPts val="1000"/>
              </a:spcAft>
            </a:pPr>
            <a:endParaRPr lang="fa-IR" dirty="0">
              <a:latin typeface="AdvOT833fb896"/>
              <a:ea typeface="Calibri" panose="020F0502020204030204" pitchFamily="34" charset="0"/>
              <a:cs typeface="B Nazanin" panose="00000400000000000000" pitchFamily="2" charset="-78"/>
            </a:endParaRPr>
          </a:p>
          <a:p>
            <a:pPr marL="0" marR="0" algn="just" rtl="1">
              <a:lnSpc>
                <a:spcPct val="115000"/>
              </a:lnSpc>
              <a:spcBef>
                <a:spcPts val="0"/>
              </a:spcBef>
              <a:spcAft>
                <a:spcPts val="1000"/>
              </a:spcAft>
            </a:pPr>
            <a:r>
              <a:rPr lang="fa-IR" dirty="0">
                <a:latin typeface="Calibri" panose="020F0502020204030204" pitchFamily="34" charset="0"/>
                <a:ea typeface="Calibri" panose="020F0502020204030204" pitchFamily="34" charset="0"/>
                <a:cs typeface="B Nazanin" panose="00000400000000000000" pitchFamily="2" charset="-78"/>
              </a:rPr>
              <a:t>در حالت عملکرد </a:t>
            </a:r>
            <a:r>
              <a:rPr lang="en-US" dirty="0">
                <a:latin typeface="Calibri" panose="020F0502020204030204" pitchFamily="34" charset="0"/>
                <a:ea typeface="Calibri" panose="020F0502020204030204" pitchFamily="34" charset="0"/>
                <a:cs typeface="B Nazanin" panose="00000400000000000000" pitchFamily="2" charset="-78"/>
              </a:rPr>
              <a:t>DCM</a:t>
            </a:r>
            <a:r>
              <a:rPr lang="fa-IR" dirty="0">
                <a:latin typeface="Calibri" panose="020F0502020204030204" pitchFamily="34" charset="0"/>
                <a:ea typeface="Calibri" panose="020F0502020204030204" pitchFamily="34" charset="0"/>
                <a:cs typeface="B Nazanin" panose="00000400000000000000" pitchFamily="2" charset="-78"/>
              </a:rPr>
              <a:t> ، جریان جاری شده از اندوکتورها به صفر نمی رند. اگرچه، آنها به مقدار </a:t>
            </a:r>
            <a:r>
              <a:rPr lang="en-US" dirty="0" err="1">
                <a:latin typeface="Calibri" panose="020F0502020204030204" pitchFamily="34" charset="0"/>
                <a:ea typeface="Calibri" panose="020F0502020204030204" pitchFamily="34" charset="0"/>
                <a:cs typeface="B Nazanin" panose="00000400000000000000" pitchFamily="2" charset="-78"/>
              </a:rPr>
              <a:t>I</a:t>
            </a:r>
            <a:r>
              <a:rPr lang="en-US" baseline="-25000" dirty="0" err="1">
                <a:latin typeface="Calibri" panose="020F0502020204030204" pitchFamily="34" charset="0"/>
                <a:ea typeface="Calibri" panose="020F0502020204030204" pitchFamily="34" charset="0"/>
                <a:cs typeface="B Nazanin" panose="00000400000000000000" pitchFamily="2" charset="-78"/>
              </a:rPr>
              <a:t>Lo</a:t>
            </a:r>
            <a:r>
              <a:rPr lang="fa-IR" dirty="0">
                <a:latin typeface="Calibri" panose="020F0502020204030204" pitchFamily="34" charset="0"/>
                <a:ea typeface="Calibri" panose="020F0502020204030204" pitchFamily="34" charset="0"/>
                <a:cs typeface="B Nazanin" panose="00000400000000000000" pitchFamily="2" charset="-78"/>
              </a:rPr>
              <a:t> می رند که در شکل </a:t>
            </a:r>
            <a:r>
              <a:rPr lang="en-US" dirty="0">
                <a:latin typeface="Calibri" panose="020F0502020204030204" pitchFamily="34" charset="0"/>
                <a:ea typeface="Calibri" panose="020F0502020204030204" pitchFamily="34" charset="0"/>
                <a:cs typeface="B Nazanin" panose="00000400000000000000" pitchFamily="2" charset="-78"/>
              </a:rPr>
              <a:t>2b</a:t>
            </a:r>
            <a:r>
              <a:rPr lang="fa-IR" dirty="0">
                <a:latin typeface="Calibri" panose="020F0502020204030204" pitchFamily="34" charset="0"/>
                <a:ea typeface="Calibri" panose="020F0502020204030204" pitchFamily="34" charset="0"/>
                <a:cs typeface="B Nazanin" panose="00000400000000000000" pitchFamily="2" charset="-78"/>
              </a:rPr>
              <a:t> نشان داده شد. با جایگزینی معادلات 28 و 30 در 18 این معادله بدست می آید:</a:t>
            </a:r>
            <a:endParaRPr lang="en-US" sz="1400" dirty="0">
              <a:latin typeface="Calibri" panose="020F0502020204030204" pitchFamily="34" charset="0"/>
              <a:ea typeface="Calibri" panose="020F0502020204030204" pitchFamily="34" charset="0"/>
              <a:cs typeface="Arial" panose="020B0604020202020204" pitchFamily="34" charset="0"/>
            </a:endParaRPr>
          </a:p>
          <a:p>
            <a:pPr marL="0" marR="0" algn="just" rtl="1">
              <a:lnSpc>
                <a:spcPct val="115000"/>
              </a:lnSpc>
              <a:spcBef>
                <a:spcPts val="0"/>
              </a:spcBef>
              <a:spcAft>
                <a:spcPts val="1000"/>
              </a:spcAft>
            </a:pPr>
            <a:endParaRPr lang="fa-IR" dirty="0">
              <a:latin typeface="AdvOT833fb896"/>
              <a:ea typeface="Calibri" panose="020F0502020204030204" pitchFamily="34" charset="0"/>
              <a:cs typeface="B Nazanin" panose="00000400000000000000" pitchFamily="2" charset="-78"/>
            </a:endParaRPr>
          </a:p>
          <a:p>
            <a:pPr marL="0" marR="0" algn="just" rtl="1">
              <a:lnSpc>
                <a:spcPct val="115000"/>
              </a:lnSpc>
              <a:spcBef>
                <a:spcPts val="0"/>
              </a:spcBef>
              <a:spcAft>
                <a:spcPts val="1000"/>
              </a:spcAft>
            </a:pPr>
            <a:endParaRPr lang="fa-IR" dirty="0">
              <a:latin typeface="AdvOT833fb896"/>
              <a:ea typeface="Calibri" panose="020F0502020204030204" pitchFamily="34" charset="0"/>
              <a:cs typeface="B Nazanin" panose="00000400000000000000" pitchFamily="2" charset="-78"/>
            </a:endParaRPr>
          </a:p>
          <a:p>
            <a:pPr marL="0" marR="0" algn="just" rtl="1">
              <a:lnSpc>
                <a:spcPct val="115000"/>
              </a:lnSpc>
              <a:spcBef>
                <a:spcPts val="0"/>
              </a:spcBef>
              <a:spcAft>
                <a:spcPts val="1000"/>
              </a:spcAft>
            </a:pPr>
            <a:endParaRPr lang="fa-IR" dirty="0">
              <a:latin typeface="AdvOT833fb896"/>
              <a:ea typeface="Calibri" panose="020F0502020204030204" pitchFamily="34" charset="0"/>
              <a:cs typeface="B Nazanin" panose="00000400000000000000" pitchFamily="2" charset="-78"/>
            </a:endParaRPr>
          </a:p>
          <a:p>
            <a:pPr marL="0" marR="0" algn="just" rtl="1">
              <a:lnSpc>
                <a:spcPct val="115000"/>
              </a:lnSpc>
              <a:spcBef>
                <a:spcPts val="0"/>
              </a:spcBef>
              <a:spcAft>
                <a:spcPts val="1000"/>
              </a:spcAft>
            </a:pPr>
            <a:endParaRPr lang="fa-IR" dirty="0">
              <a:latin typeface="AdvOT833fb896"/>
              <a:ea typeface="Calibri" panose="020F0502020204030204" pitchFamily="34" charset="0"/>
              <a:cs typeface="B Nazanin" panose="00000400000000000000" pitchFamily="2" charset="-78"/>
            </a:endParaRPr>
          </a:p>
          <a:p>
            <a:pPr marL="0" marR="0" algn="just" rtl="1">
              <a:lnSpc>
                <a:spcPct val="115000"/>
              </a:lnSpc>
              <a:spcBef>
                <a:spcPts val="0"/>
              </a:spcBef>
              <a:spcAft>
                <a:spcPts val="1000"/>
              </a:spcAft>
            </a:pPr>
            <a:endParaRPr lang="fa-IR" dirty="0">
              <a:latin typeface="AdvOT833fb896"/>
              <a:ea typeface="Calibri" panose="020F0502020204030204" pitchFamily="34" charset="0"/>
              <a:cs typeface="B Nazanin" panose="00000400000000000000" pitchFamily="2" charset="-78"/>
            </a:endParaRPr>
          </a:p>
          <a:p>
            <a:pPr marL="0" marR="0" algn="just" rtl="1">
              <a:lnSpc>
                <a:spcPct val="115000"/>
              </a:lnSpc>
              <a:spcBef>
                <a:spcPts val="0"/>
              </a:spcBef>
              <a:spcAft>
                <a:spcPts val="1000"/>
              </a:spcAft>
            </a:pPr>
            <a:endParaRPr lang="fa-IR" dirty="0">
              <a:latin typeface="AdvOT833fb896"/>
              <a:ea typeface="Calibri" panose="020F0502020204030204" pitchFamily="34" charset="0"/>
              <a:cs typeface="B Nazanin" panose="00000400000000000000" pitchFamily="2" charset="-78"/>
            </a:endParaRPr>
          </a:p>
          <a:p>
            <a:pPr marL="0" marR="0" algn="just" rtl="1">
              <a:lnSpc>
                <a:spcPct val="115000"/>
              </a:lnSpc>
              <a:spcBef>
                <a:spcPts val="0"/>
              </a:spcBef>
              <a:spcAft>
                <a:spcPts val="1000"/>
              </a:spcAft>
            </a:pPr>
            <a:endParaRPr lang="fa-IR" dirty="0">
              <a:latin typeface="AdvOT833fb896"/>
              <a:ea typeface="Calibri" panose="020F0502020204030204" pitchFamily="34" charset="0"/>
              <a:cs typeface="B Nazanin" panose="00000400000000000000" pitchFamily="2" charset="-78"/>
            </a:endParaRPr>
          </a:p>
          <a:p>
            <a:pPr marL="0" marR="0" algn="just" rtl="1">
              <a:lnSpc>
                <a:spcPct val="115000"/>
              </a:lnSpc>
              <a:spcBef>
                <a:spcPts val="0"/>
              </a:spcBef>
              <a:spcAft>
                <a:spcPts val="1000"/>
              </a:spcAft>
            </a:pPr>
            <a:endParaRPr lang="fa-IR" dirty="0">
              <a:latin typeface="AdvOT833fb896"/>
              <a:ea typeface="Calibri" panose="020F0502020204030204" pitchFamily="34" charset="0"/>
              <a:cs typeface="B Nazanin" panose="00000400000000000000" pitchFamily="2" charset="-78"/>
            </a:endParaRPr>
          </a:p>
          <a:p>
            <a:pPr marL="0" marR="0" algn="just" rtl="1">
              <a:lnSpc>
                <a:spcPct val="115000"/>
              </a:lnSpc>
              <a:spcBef>
                <a:spcPts val="0"/>
              </a:spcBef>
              <a:spcAft>
                <a:spcPts val="1000"/>
              </a:spcAft>
            </a:pPr>
            <a:endParaRPr lang="fa-IR" dirty="0">
              <a:latin typeface="AdvOT833fb896"/>
              <a:ea typeface="Calibri" panose="020F0502020204030204" pitchFamily="34" charset="0"/>
              <a:cs typeface="B Nazanin" panose="00000400000000000000" pitchFamily="2" charset="-78"/>
            </a:endParaRPr>
          </a:p>
          <a:p>
            <a:pPr marL="0" marR="0" algn="just" rtl="1">
              <a:lnSpc>
                <a:spcPct val="115000"/>
              </a:lnSpc>
              <a:spcBef>
                <a:spcPts val="0"/>
              </a:spcBef>
              <a:spcAft>
                <a:spcPts val="1000"/>
              </a:spcAft>
            </a:pPr>
            <a:endParaRPr lang="fa-IR" dirty="0">
              <a:latin typeface="AdvOT833fb896"/>
              <a:ea typeface="Calibri" panose="020F0502020204030204" pitchFamily="34" charset="0"/>
              <a:cs typeface="B Nazanin" panose="00000400000000000000" pitchFamily="2" charset="-78"/>
            </a:endParaRPr>
          </a:p>
          <a:p>
            <a:pPr marL="0" marR="0" algn="just" rtl="1">
              <a:lnSpc>
                <a:spcPct val="115000"/>
              </a:lnSpc>
              <a:spcBef>
                <a:spcPts val="0"/>
              </a:spcBef>
              <a:spcAft>
                <a:spcPts val="1000"/>
              </a:spcAft>
            </a:pPr>
            <a:endParaRPr lang="fa-IR" dirty="0">
              <a:latin typeface="AdvOT833fb896"/>
              <a:ea typeface="Calibri" panose="020F0502020204030204" pitchFamily="34" charset="0"/>
              <a:cs typeface="B Nazanin" panose="00000400000000000000" pitchFamily="2" charset="-78"/>
            </a:endParaRPr>
          </a:p>
          <a:p>
            <a:pPr marL="0" marR="0" algn="just" rtl="1">
              <a:lnSpc>
                <a:spcPct val="115000"/>
              </a:lnSpc>
              <a:spcBef>
                <a:spcPts val="0"/>
              </a:spcBef>
              <a:spcAft>
                <a:spcPts val="1000"/>
              </a:spcAft>
            </a:pPr>
            <a:endParaRPr lang="en-US" dirty="0">
              <a:latin typeface="Calibri" panose="020F0502020204030204" pitchFamily="34" charset="0"/>
              <a:ea typeface="Calibri" panose="020F0502020204030204" pitchFamily="34" charset="0"/>
              <a:cs typeface="B Nazanin" panose="00000400000000000000" pitchFamily="2" charset="-78"/>
            </a:endParaRPr>
          </a:p>
          <a:p>
            <a:pPr algn="just" rtl="1"/>
            <a:endParaRPr lang="en-US" dirty="0">
              <a:cs typeface="B Nazanin" panose="00000400000000000000" pitchFamily="2" charset="-78"/>
            </a:endParaRPr>
          </a:p>
        </p:txBody>
      </p:sp>
      <p:pic>
        <p:nvPicPr>
          <p:cNvPr id="4" name="Picture 3"/>
          <p:cNvPicPr/>
          <p:nvPr/>
        </p:nvPicPr>
        <p:blipFill>
          <a:blip r:embed="rId2">
            <a:extLst>
              <a:ext uri="{28A0092B-C50C-407E-A947-70E740481C1C}">
                <a14:useLocalDpi xmlns:a14="http://schemas.microsoft.com/office/drawing/2010/main" val="0"/>
              </a:ext>
            </a:extLst>
          </a:blip>
          <a:srcRect/>
          <a:stretch>
            <a:fillRect/>
          </a:stretch>
        </p:blipFill>
        <p:spPr bwMode="auto">
          <a:xfrm>
            <a:off x="677334" y="3953309"/>
            <a:ext cx="3581400" cy="476250"/>
          </a:xfrm>
          <a:prstGeom prst="rect">
            <a:avLst/>
          </a:prstGeom>
          <a:noFill/>
          <a:ln>
            <a:noFill/>
          </a:ln>
        </p:spPr>
      </p:pic>
      <p:pic>
        <p:nvPicPr>
          <p:cNvPr id="5" name="Picture 4"/>
          <p:cNvPicPr/>
          <p:nvPr/>
        </p:nvPicPr>
        <p:blipFill>
          <a:blip r:embed="rId3">
            <a:extLst>
              <a:ext uri="{28A0092B-C50C-407E-A947-70E740481C1C}">
                <a14:useLocalDpi xmlns:a14="http://schemas.microsoft.com/office/drawing/2010/main" val="0"/>
              </a:ext>
            </a:extLst>
          </a:blip>
          <a:srcRect/>
          <a:stretch>
            <a:fillRect/>
          </a:stretch>
        </p:blipFill>
        <p:spPr bwMode="auto">
          <a:xfrm>
            <a:off x="1252105" y="2339038"/>
            <a:ext cx="2705100" cy="1247775"/>
          </a:xfrm>
          <a:prstGeom prst="rect">
            <a:avLst/>
          </a:prstGeom>
          <a:noFill/>
          <a:ln>
            <a:noFill/>
          </a:ln>
        </p:spPr>
      </p:pic>
      <p:pic>
        <p:nvPicPr>
          <p:cNvPr id="6" name="Picture 5"/>
          <p:cNvPicPr/>
          <p:nvPr/>
        </p:nvPicPr>
        <p:blipFill>
          <a:blip r:embed="rId4">
            <a:extLst>
              <a:ext uri="{28A0092B-C50C-407E-A947-70E740481C1C}">
                <a14:useLocalDpi xmlns:a14="http://schemas.microsoft.com/office/drawing/2010/main" val="0"/>
              </a:ext>
            </a:extLst>
          </a:blip>
          <a:srcRect/>
          <a:stretch>
            <a:fillRect/>
          </a:stretch>
        </p:blipFill>
        <p:spPr bwMode="auto">
          <a:xfrm>
            <a:off x="1683761" y="1192429"/>
            <a:ext cx="2219325" cy="485775"/>
          </a:xfrm>
          <a:prstGeom prst="rect">
            <a:avLst/>
          </a:prstGeom>
          <a:noFill/>
          <a:ln>
            <a:noFill/>
          </a:ln>
        </p:spPr>
      </p:pic>
      <p:pic>
        <p:nvPicPr>
          <p:cNvPr id="7" name="Picture 6"/>
          <p:cNvPicPr/>
          <p:nvPr/>
        </p:nvPicPr>
        <p:blipFill>
          <a:blip r:embed="rId5">
            <a:extLst>
              <a:ext uri="{28A0092B-C50C-407E-A947-70E740481C1C}">
                <a14:useLocalDpi xmlns:a14="http://schemas.microsoft.com/office/drawing/2010/main" val="0"/>
              </a:ext>
            </a:extLst>
          </a:blip>
          <a:srcRect/>
          <a:stretch>
            <a:fillRect/>
          </a:stretch>
        </p:blipFill>
        <p:spPr bwMode="auto">
          <a:xfrm>
            <a:off x="423430" y="5162550"/>
            <a:ext cx="3533775" cy="1695450"/>
          </a:xfrm>
          <a:prstGeom prst="rect">
            <a:avLst/>
          </a:prstGeom>
          <a:noFill/>
          <a:ln>
            <a:noFill/>
          </a:ln>
        </p:spPr>
      </p:pic>
    </p:spTree>
    <p:extLst>
      <p:ext uri="{BB962C8B-B14F-4D97-AF65-F5344CB8AC3E}">
        <p14:creationId xmlns:p14="http://schemas.microsoft.com/office/powerpoint/2010/main" val="348938443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124690"/>
            <a:ext cx="8596668" cy="1320800"/>
          </a:xfrm>
        </p:spPr>
        <p:txBody>
          <a:bodyPr/>
          <a:lstStyle/>
          <a:p>
            <a:pPr algn="r" rtl="1"/>
            <a:r>
              <a:rPr lang="en-US" b="1" dirty="0">
                <a:solidFill>
                  <a:srgbClr val="5FCBEF"/>
                </a:solidFill>
                <a:latin typeface="Calibri" panose="020F0502020204030204" pitchFamily="34" charset="0"/>
                <a:ea typeface="Calibri" panose="020F0502020204030204" pitchFamily="34" charset="0"/>
                <a:cs typeface="B Nazanin" panose="00000400000000000000" pitchFamily="2" charset="-78"/>
              </a:rPr>
              <a:t>DCM</a:t>
            </a:r>
            <a:r>
              <a:rPr lang="fa-IR" b="1" dirty="0">
                <a:solidFill>
                  <a:srgbClr val="5FCBEF"/>
                </a:solidFill>
                <a:latin typeface="Calibri" panose="020F0502020204030204" pitchFamily="34" charset="0"/>
                <a:ea typeface="Calibri" panose="020F0502020204030204" pitchFamily="34" charset="0"/>
                <a:cs typeface="B Nazanin" panose="00000400000000000000" pitchFamily="2" charset="-78"/>
              </a:rPr>
              <a:t>: حالت 5</a:t>
            </a:r>
            <a:endParaRPr lang="en-US" dirty="0"/>
          </a:p>
        </p:txBody>
      </p:sp>
      <p:sp>
        <p:nvSpPr>
          <p:cNvPr id="3" name="Content Placeholder 2"/>
          <p:cNvSpPr>
            <a:spLocks noGrp="1"/>
          </p:cNvSpPr>
          <p:nvPr>
            <p:ph idx="1"/>
          </p:nvPr>
        </p:nvSpPr>
        <p:spPr>
          <a:xfrm>
            <a:off x="677334" y="885970"/>
            <a:ext cx="8596668" cy="5791921"/>
          </a:xfrm>
        </p:spPr>
        <p:txBody>
          <a:bodyPr>
            <a:normAutofit/>
          </a:bodyPr>
          <a:lstStyle/>
          <a:p>
            <a:pPr marL="0" marR="0" algn="just" rtl="1">
              <a:lnSpc>
                <a:spcPct val="115000"/>
              </a:lnSpc>
              <a:spcBef>
                <a:spcPts val="0"/>
              </a:spcBef>
              <a:spcAft>
                <a:spcPts val="1000"/>
              </a:spcAft>
            </a:pPr>
            <a:r>
              <a:rPr lang="fa-IR" dirty="0">
                <a:latin typeface="Calibri" panose="020F0502020204030204" pitchFamily="34" charset="0"/>
                <a:ea typeface="Calibri" panose="020F0502020204030204" pitchFamily="34" charset="0"/>
                <a:cs typeface="B Nazanin" panose="00000400000000000000" pitchFamily="2" charset="-78"/>
              </a:rPr>
              <a:t>بااستفاده از معادلات 23 و 32 ، </a:t>
            </a:r>
            <a:r>
              <a:rPr lang="en-US" dirty="0">
                <a:latin typeface="Calibri" panose="020F0502020204030204" pitchFamily="34" charset="0"/>
                <a:ea typeface="Calibri" panose="020F0502020204030204" pitchFamily="34" charset="0"/>
                <a:cs typeface="B Nazanin" panose="00000400000000000000" pitchFamily="2" charset="-78"/>
              </a:rPr>
              <a:t>G</a:t>
            </a:r>
            <a:r>
              <a:rPr lang="en-US" baseline="-25000" dirty="0">
                <a:latin typeface="Calibri" panose="020F0502020204030204" pitchFamily="34" charset="0"/>
                <a:ea typeface="Calibri" panose="020F0502020204030204" pitchFamily="34" charset="0"/>
                <a:cs typeface="B Nazanin" panose="00000400000000000000" pitchFamily="2" charset="-78"/>
              </a:rPr>
              <a:t>(v)DCM</a:t>
            </a:r>
            <a:r>
              <a:rPr lang="fa-IR" dirty="0">
                <a:latin typeface="Calibri" panose="020F0502020204030204" pitchFamily="34" charset="0"/>
                <a:ea typeface="Calibri" panose="020F0502020204030204" pitchFamily="34" charset="0"/>
                <a:cs typeface="B Nazanin" panose="00000400000000000000" pitchFamily="2" charset="-78"/>
              </a:rPr>
              <a:t> را می توان با حروف </a:t>
            </a:r>
            <a:r>
              <a:rPr lang="en-US" dirty="0">
                <a:latin typeface="Calibri" panose="020F0502020204030204" pitchFamily="34" charset="0"/>
                <a:ea typeface="Calibri" panose="020F0502020204030204" pitchFamily="34" charset="0"/>
                <a:cs typeface="B Nazanin" panose="00000400000000000000" pitchFamily="2" charset="-78"/>
              </a:rPr>
              <a:t>D</a:t>
            </a:r>
            <a:r>
              <a:rPr lang="fa-IR" dirty="0">
                <a:latin typeface="Calibri" panose="020F0502020204030204" pitchFamily="34" charset="0"/>
                <a:ea typeface="Calibri" panose="020F0502020204030204" pitchFamily="34" charset="0"/>
                <a:cs typeface="B Nazanin" panose="00000400000000000000" pitchFamily="2" charset="-78"/>
              </a:rPr>
              <a:t>، </a:t>
            </a:r>
            <a:r>
              <a:rPr lang="en-US" dirty="0">
                <a:latin typeface="Calibri" panose="020F0502020204030204" pitchFamily="34" charset="0"/>
                <a:ea typeface="Calibri" panose="020F0502020204030204" pitchFamily="34" charset="0"/>
                <a:cs typeface="B Nazanin" panose="00000400000000000000" pitchFamily="2" charset="-78"/>
              </a:rPr>
              <a:t>R</a:t>
            </a:r>
            <a:r>
              <a:rPr lang="en-US" baseline="-25000" dirty="0">
                <a:latin typeface="Calibri" panose="020F0502020204030204" pitchFamily="34" charset="0"/>
                <a:ea typeface="Calibri" panose="020F0502020204030204" pitchFamily="34" charset="0"/>
                <a:cs typeface="B Nazanin" panose="00000400000000000000" pitchFamily="2" charset="-78"/>
              </a:rPr>
              <a:t>L</a:t>
            </a:r>
            <a:r>
              <a:rPr lang="fa-IR" dirty="0">
                <a:latin typeface="Calibri" panose="020F0502020204030204" pitchFamily="34" charset="0"/>
                <a:ea typeface="Calibri" panose="020F0502020204030204" pitchFamily="34" charset="0"/>
                <a:cs typeface="B Nazanin" panose="00000400000000000000" pitchFamily="2" charset="-78"/>
              </a:rPr>
              <a:t> ، </a:t>
            </a:r>
            <a:r>
              <a:rPr lang="en-US" dirty="0">
                <a:latin typeface="Calibri" panose="020F0502020204030204" pitchFamily="34" charset="0"/>
                <a:ea typeface="Calibri" panose="020F0502020204030204" pitchFamily="34" charset="0"/>
                <a:cs typeface="B Nazanin" panose="00000400000000000000" pitchFamily="2" charset="-78"/>
              </a:rPr>
              <a:t>f</a:t>
            </a:r>
            <a:r>
              <a:rPr lang="fa-IR" dirty="0">
                <a:latin typeface="Calibri" panose="020F0502020204030204" pitchFamily="34" charset="0"/>
                <a:ea typeface="Calibri" panose="020F0502020204030204" pitchFamily="34" charset="0"/>
                <a:cs typeface="B Nazanin" panose="00000400000000000000" pitchFamily="2" charset="-78"/>
              </a:rPr>
              <a:t> و </a:t>
            </a:r>
            <a:r>
              <a:rPr lang="en-US" dirty="0">
                <a:latin typeface="Calibri" panose="020F0502020204030204" pitchFamily="34" charset="0"/>
                <a:ea typeface="Calibri" panose="020F0502020204030204" pitchFamily="34" charset="0"/>
                <a:cs typeface="B Nazanin" panose="00000400000000000000" pitchFamily="2" charset="-78"/>
              </a:rPr>
              <a:t>L</a:t>
            </a:r>
            <a:r>
              <a:rPr lang="en-US" baseline="-25000" dirty="0">
                <a:latin typeface="Calibri" panose="020F0502020204030204" pitchFamily="34" charset="0"/>
                <a:ea typeface="Calibri" panose="020F0502020204030204" pitchFamily="34" charset="0"/>
                <a:cs typeface="B Nazanin" panose="00000400000000000000" pitchFamily="2" charset="-78"/>
              </a:rPr>
              <a:t>3</a:t>
            </a:r>
            <a:r>
              <a:rPr lang="fa-IR" dirty="0">
                <a:latin typeface="Calibri" panose="020F0502020204030204" pitchFamily="34" charset="0"/>
                <a:ea typeface="Calibri" panose="020F0502020204030204" pitchFamily="34" charset="0"/>
                <a:cs typeface="B Nazanin" panose="00000400000000000000" pitchFamily="2" charset="-78"/>
              </a:rPr>
              <a:t> به شکل زیر نوشت:</a:t>
            </a:r>
          </a:p>
          <a:p>
            <a:pPr marL="0" marR="0" algn="just" rtl="1">
              <a:lnSpc>
                <a:spcPct val="115000"/>
              </a:lnSpc>
              <a:spcBef>
                <a:spcPts val="0"/>
              </a:spcBef>
              <a:spcAft>
                <a:spcPts val="1000"/>
              </a:spcAft>
            </a:pPr>
            <a:endParaRPr lang="fa-IR" dirty="0">
              <a:latin typeface="Calibri" panose="020F0502020204030204" pitchFamily="34" charset="0"/>
              <a:ea typeface="Calibri" panose="020F0502020204030204" pitchFamily="34" charset="0"/>
              <a:cs typeface="B Nazanin" panose="00000400000000000000" pitchFamily="2" charset="-78"/>
            </a:endParaRPr>
          </a:p>
          <a:p>
            <a:pPr marL="0" marR="0" algn="just" rtl="1">
              <a:lnSpc>
                <a:spcPct val="115000"/>
              </a:lnSpc>
              <a:spcBef>
                <a:spcPts val="0"/>
              </a:spcBef>
              <a:spcAft>
                <a:spcPts val="1000"/>
              </a:spcAft>
            </a:pPr>
            <a:r>
              <a:rPr lang="fa-IR" dirty="0">
                <a:latin typeface="Calibri" panose="020F0502020204030204" pitchFamily="34" charset="0"/>
                <a:ea typeface="Calibri" panose="020F0502020204030204" pitchFamily="34" charset="0"/>
                <a:cs typeface="B Nazanin" panose="00000400000000000000" pitchFamily="2" charset="-78"/>
              </a:rPr>
              <a:t>زمانیکه جریان های متوسط دیودها به کمتر از نصف ریپل های جریان دیودها برسد، دیودها خاموش خواهند شد و درنتیجه مبدل پیشنهادی تحت شرایط </a:t>
            </a:r>
            <a:r>
              <a:rPr lang="en-US" dirty="0">
                <a:latin typeface="Calibri" panose="020F0502020204030204" pitchFamily="34" charset="0"/>
                <a:ea typeface="Calibri" panose="020F0502020204030204" pitchFamily="34" charset="0"/>
                <a:cs typeface="B Nazanin" panose="00000400000000000000" pitchFamily="2" charset="-78"/>
              </a:rPr>
              <a:t>DCM</a:t>
            </a:r>
            <a:r>
              <a:rPr lang="fa-IR" dirty="0">
                <a:latin typeface="Calibri" panose="020F0502020204030204" pitchFamily="34" charset="0"/>
                <a:ea typeface="Calibri" panose="020F0502020204030204" pitchFamily="34" charset="0"/>
                <a:cs typeface="B Nazanin" panose="00000400000000000000" pitchFamily="2" charset="-78"/>
              </a:rPr>
              <a:t> عمل می کند. جریان متوسط ورودی تحت عملکرد </a:t>
            </a:r>
            <a:r>
              <a:rPr lang="en-US" dirty="0">
                <a:latin typeface="Calibri" panose="020F0502020204030204" pitchFamily="34" charset="0"/>
                <a:ea typeface="Calibri" panose="020F0502020204030204" pitchFamily="34" charset="0"/>
                <a:cs typeface="B Nazanin" panose="00000400000000000000" pitchFamily="2" charset="-78"/>
              </a:rPr>
              <a:t> CCM</a:t>
            </a:r>
            <a:r>
              <a:rPr lang="fa-IR" dirty="0">
                <a:latin typeface="Calibri" panose="020F0502020204030204" pitchFamily="34" charset="0"/>
                <a:ea typeface="Calibri" panose="020F0502020204030204" pitchFamily="34" charset="0"/>
                <a:cs typeface="B Nazanin" panose="00000400000000000000" pitchFamily="2" charset="-78"/>
              </a:rPr>
              <a:t>به شکل زیر است:</a:t>
            </a:r>
            <a:endParaRPr lang="en-US" sz="1400" dirty="0">
              <a:latin typeface="Calibri" panose="020F0502020204030204" pitchFamily="34" charset="0"/>
              <a:ea typeface="Calibri" panose="020F0502020204030204" pitchFamily="34" charset="0"/>
              <a:cs typeface="Arial" panose="020B0604020202020204" pitchFamily="34" charset="0"/>
            </a:endParaRPr>
          </a:p>
          <a:p>
            <a:pPr marL="0" marR="0" algn="just" rtl="1">
              <a:lnSpc>
                <a:spcPct val="115000"/>
              </a:lnSpc>
              <a:spcBef>
                <a:spcPts val="0"/>
              </a:spcBef>
              <a:spcAft>
                <a:spcPts val="1000"/>
              </a:spcAft>
            </a:pPr>
            <a:endParaRPr lang="fa-IR" dirty="0">
              <a:latin typeface="Calibri" panose="020F0502020204030204" pitchFamily="34" charset="0"/>
              <a:ea typeface="Calibri" panose="020F0502020204030204" pitchFamily="34" charset="0"/>
              <a:cs typeface="B Nazanin" panose="00000400000000000000" pitchFamily="2" charset="-78"/>
            </a:endParaRPr>
          </a:p>
          <a:p>
            <a:pPr marL="0" marR="0" algn="just" rtl="1">
              <a:lnSpc>
                <a:spcPct val="115000"/>
              </a:lnSpc>
              <a:spcBef>
                <a:spcPts val="0"/>
              </a:spcBef>
              <a:spcAft>
                <a:spcPts val="1000"/>
              </a:spcAft>
            </a:pPr>
            <a:r>
              <a:rPr lang="fa-IR" dirty="0">
                <a:latin typeface="Calibri" panose="020F0502020204030204" pitchFamily="34" charset="0"/>
                <a:ea typeface="Calibri" panose="020F0502020204030204" pitchFamily="34" charset="0"/>
                <a:cs typeface="B Nazanin" panose="00000400000000000000" pitchFamily="2" charset="-78"/>
              </a:rPr>
              <a:t>دیودها باهم خاموش می شوند بطوریکه معیار عملکرد </a:t>
            </a:r>
            <a:r>
              <a:rPr lang="en-US" dirty="0">
                <a:latin typeface="Calibri" panose="020F0502020204030204" pitchFamily="34" charset="0"/>
                <a:ea typeface="Calibri" panose="020F0502020204030204" pitchFamily="34" charset="0"/>
                <a:cs typeface="B Nazanin" panose="00000400000000000000" pitchFamily="2" charset="-78"/>
              </a:rPr>
              <a:t>DCM</a:t>
            </a:r>
            <a:r>
              <a:rPr lang="fa-IR" dirty="0">
                <a:latin typeface="Calibri" panose="020F0502020204030204" pitchFamily="34" charset="0"/>
                <a:ea typeface="Calibri" panose="020F0502020204030204" pitchFamily="34" charset="0"/>
                <a:cs typeface="B Nazanin" panose="00000400000000000000" pitchFamily="2" charset="-78"/>
              </a:rPr>
              <a:t> برای جریان هردو دیود درنظر گرفته می شود.</a:t>
            </a:r>
            <a:endParaRPr lang="en-US" sz="1400" dirty="0">
              <a:latin typeface="Calibri" panose="020F0502020204030204" pitchFamily="34" charset="0"/>
              <a:ea typeface="Calibri" panose="020F0502020204030204" pitchFamily="34" charset="0"/>
              <a:cs typeface="Arial" panose="020B0604020202020204" pitchFamily="34" charset="0"/>
            </a:endParaRPr>
          </a:p>
          <a:p>
            <a:pPr marL="0" marR="0" algn="just" rtl="1">
              <a:lnSpc>
                <a:spcPct val="115000"/>
              </a:lnSpc>
              <a:spcBef>
                <a:spcPts val="0"/>
              </a:spcBef>
              <a:spcAft>
                <a:spcPts val="1000"/>
              </a:spcAft>
            </a:pPr>
            <a:endParaRPr lang="fa-IR" dirty="0">
              <a:latin typeface="Calibri" panose="020F0502020204030204" pitchFamily="34" charset="0"/>
              <a:ea typeface="Calibri" panose="020F0502020204030204" pitchFamily="34" charset="0"/>
              <a:cs typeface="B Nazanin" panose="00000400000000000000" pitchFamily="2" charset="-78"/>
            </a:endParaRPr>
          </a:p>
          <a:p>
            <a:pPr marL="0" marR="0" algn="just" rtl="1">
              <a:lnSpc>
                <a:spcPct val="115000"/>
              </a:lnSpc>
              <a:spcBef>
                <a:spcPts val="0"/>
              </a:spcBef>
              <a:spcAft>
                <a:spcPts val="1000"/>
              </a:spcAft>
            </a:pPr>
            <a:r>
              <a:rPr lang="fa-IR" dirty="0">
                <a:latin typeface="Calibri" panose="020F0502020204030204" pitchFamily="34" charset="0"/>
                <a:ea typeface="Calibri" panose="020F0502020204030204" pitchFamily="34" charset="0"/>
                <a:cs typeface="B Nazanin" panose="00000400000000000000" pitchFamily="2" charset="-78"/>
              </a:rPr>
              <a:t>با جایگزین کردن ریپل های جریان اندوکتور از معادلات 25 و 26 در معادله 35 و ساده کردن آن، معادله ی زیر حاصل می شود:</a:t>
            </a:r>
          </a:p>
          <a:p>
            <a:pPr marL="0" marR="0" algn="just" rtl="1">
              <a:lnSpc>
                <a:spcPct val="115000"/>
              </a:lnSpc>
              <a:spcBef>
                <a:spcPts val="0"/>
              </a:spcBef>
              <a:spcAft>
                <a:spcPts val="1000"/>
              </a:spcAft>
            </a:pPr>
            <a:r>
              <a:rPr lang="fa-IR" dirty="0">
                <a:latin typeface="Calibri" panose="020F0502020204030204" pitchFamily="34" charset="0"/>
                <a:ea typeface="Calibri" panose="020F0502020204030204" pitchFamily="34" charset="0"/>
                <a:cs typeface="B Nazanin" panose="00000400000000000000" pitchFamily="2" charset="-78"/>
              </a:rPr>
              <a:t>بنابراین، سمت چپ این نامعادله، ثابت زمانی اندوکتور نرمال شده ، می باشد. برای بدست آوردن ساده تر ثابت حد زمانی اندوکتور نرمال شده ، تمام اندوکتورها یکسان درنظر گرفته شدند. بنابراین معادله ی زیر بدست می آید:</a:t>
            </a:r>
            <a:endParaRPr lang="en-US" sz="1400" dirty="0">
              <a:latin typeface="Calibri" panose="020F0502020204030204" pitchFamily="34" charset="0"/>
              <a:ea typeface="Calibri" panose="020F0502020204030204" pitchFamily="34" charset="0"/>
              <a:cs typeface="Arial" panose="020B0604020202020204" pitchFamily="34" charset="0"/>
            </a:endParaRPr>
          </a:p>
          <a:p>
            <a:pPr marL="0" marR="0" algn="just" rtl="1">
              <a:lnSpc>
                <a:spcPct val="115000"/>
              </a:lnSpc>
              <a:spcBef>
                <a:spcPts val="0"/>
              </a:spcBef>
              <a:spcAft>
                <a:spcPts val="1000"/>
              </a:spcAft>
            </a:pPr>
            <a:r>
              <a:rPr lang="fa-IR" dirty="0">
                <a:latin typeface="Calibri" panose="020F0502020204030204" pitchFamily="34" charset="0"/>
                <a:ea typeface="Calibri" panose="020F0502020204030204" pitchFamily="34" charset="0"/>
                <a:cs typeface="B Nazanin" panose="00000400000000000000" pitchFamily="2" charset="-78"/>
              </a:rPr>
              <a:t>با جایگزینی معادله 37 در معادله 33 جذب ولتاژ </a:t>
            </a:r>
            <a:r>
              <a:rPr lang="en-US" dirty="0">
                <a:latin typeface="Calibri" panose="020F0502020204030204" pitchFamily="34" charset="0"/>
                <a:ea typeface="Calibri" panose="020F0502020204030204" pitchFamily="34" charset="0"/>
                <a:cs typeface="B Nazanin" panose="00000400000000000000" pitchFamily="2" charset="-78"/>
              </a:rPr>
              <a:t>DCM</a:t>
            </a:r>
            <a:r>
              <a:rPr lang="fa-IR" dirty="0">
                <a:latin typeface="Calibri" panose="020F0502020204030204" pitchFamily="34" charset="0"/>
                <a:ea typeface="Calibri" panose="020F0502020204030204" pitchFamily="34" charset="0"/>
                <a:cs typeface="B Nazanin" panose="00000400000000000000" pitchFamily="2" charset="-78"/>
              </a:rPr>
              <a:t> را می توان بدست آورد:</a:t>
            </a:r>
            <a:endParaRPr lang="en-US" sz="1400" dirty="0">
              <a:latin typeface="Calibri" panose="020F0502020204030204" pitchFamily="34" charset="0"/>
              <a:ea typeface="Calibri" panose="020F0502020204030204" pitchFamily="34" charset="0"/>
              <a:cs typeface="Arial" panose="020B0604020202020204" pitchFamily="34" charset="0"/>
            </a:endParaRPr>
          </a:p>
          <a:p>
            <a:pPr marL="0" marR="0" algn="just" rtl="1">
              <a:lnSpc>
                <a:spcPct val="115000"/>
              </a:lnSpc>
              <a:spcBef>
                <a:spcPts val="0"/>
              </a:spcBef>
              <a:spcAft>
                <a:spcPts val="1000"/>
              </a:spcAft>
            </a:pPr>
            <a:endParaRPr lang="fa-IR" dirty="0">
              <a:latin typeface="Calibri" panose="020F0502020204030204" pitchFamily="34" charset="0"/>
              <a:ea typeface="Calibri" panose="020F0502020204030204" pitchFamily="34" charset="0"/>
              <a:cs typeface="B Nazanin" panose="00000400000000000000" pitchFamily="2" charset="-78"/>
            </a:endParaRPr>
          </a:p>
          <a:p>
            <a:pPr marL="0" marR="0" algn="just" rtl="1">
              <a:lnSpc>
                <a:spcPct val="115000"/>
              </a:lnSpc>
              <a:spcBef>
                <a:spcPts val="0"/>
              </a:spcBef>
              <a:spcAft>
                <a:spcPts val="1000"/>
              </a:spcAft>
            </a:pPr>
            <a:endParaRPr lang="fa-IR" dirty="0">
              <a:latin typeface="Calibri" panose="020F0502020204030204" pitchFamily="34" charset="0"/>
              <a:ea typeface="Calibri" panose="020F0502020204030204" pitchFamily="34" charset="0"/>
              <a:cs typeface="B Nazanin" panose="00000400000000000000" pitchFamily="2" charset="-78"/>
            </a:endParaRPr>
          </a:p>
          <a:p>
            <a:pPr marL="0" marR="0" algn="just" rtl="1">
              <a:lnSpc>
                <a:spcPct val="115000"/>
              </a:lnSpc>
              <a:spcBef>
                <a:spcPts val="0"/>
              </a:spcBef>
              <a:spcAft>
                <a:spcPts val="1000"/>
              </a:spcAft>
            </a:pPr>
            <a:endParaRPr lang="fa-IR" dirty="0">
              <a:latin typeface="Calibri" panose="020F0502020204030204" pitchFamily="34" charset="0"/>
              <a:ea typeface="Calibri" panose="020F0502020204030204" pitchFamily="34" charset="0"/>
              <a:cs typeface="B Nazanin" panose="00000400000000000000" pitchFamily="2" charset="-78"/>
            </a:endParaRPr>
          </a:p>
          <a:p>
            <a:pPr marL="0" marR="0" algn="just" rtl="1">
              <a:lnSpc>
                <a:spcPct val="115000"/>
              </a:lnSpc>
              <a:spcBef>
                <a:spcPts val="0"/>
              </a:spcBef>
              <a:spcAft>
                <a:spcPts val="1000"/>
              </a:spcAft>
            </a:pPr>
            <a:endParaRPr lang="fa-IR" dirty="0">
              <a:latin typeface="Calibri" panose="020F0502020204030204" pitchFamily="34" charset="0"/>
              <a:ea typeface="Calibri" panose="020F0502020204030204" pitchFamily="34" charset="0"/>
              <a:cs typeface="B Nazanin" panose="00000400000000000000" pitchFamily="2" charset="-78"/>
            </a:endParaRPr>
          </a:p>
          <a:p>
            <a:pPr marL="0" marR="0" algn="just" rtl="1">
              <a:lnSpc>
                <a:spcPct val="115000"/>
              </a:lnSpc>
              <a:spcBef>
                <a:spcPts val="0"/>
              </a:spcBef>
              <a:spcAft>
                <a:spcPts val="1000"/>
              </a:spcAft>
            </a:pPr>
            <a:endParaRPr lang="fa-IR" dirty="0">
              <a:latin typeface="Calibri" panose="020F0502020204030204" pitchFamily="34" charset="0"/>
              <a:ea typeface="Calibri" panose="020F0502020204030204" pitchFamily="34" charset="0"/>
              <a:cs typeface="B Nazanin" panose="00000400000000000000" pitchFamily="2" charset="-78"/>
            </a:endParaRPr>
          </a:p>
          <a:p>
            <a:pPr marL="0" marR="0" algn="just" rtl="1">
              <a:lnSpc>
                <a:spcPct val="115000"/>
              </a:lnSpc>
              <a:spcBef>
                <a:spcPts val="0"/>
              </a:spcBef>
              <a:spcAft>
                <a:spcPts val="1000"/>
              </a:spcAft>
            </a:pPr>
            <a:endParaRPr lang="fa-IR" dirty="0">
              <a:latin typeface="Calibri" panose="020F0502020204030204" pitchFamily="34" charset="0"/>
              <a:ea typeface="Calibri" panose="020F0502020204030204" pitchFamily="34" charset="0"/>
              <a:cs typeface="B Nazanin" panose="00000400000000000000" pitchFamily="2" charset="-78"/>
            </a:endParaRPr>
          </a:p>
          <a:p>
            <a:pPr marL="0" marR="0" algn="just" rtl="1">
              <a:lnSpc>
                <a:spcPct val="115000"/>
              </a:lnSpc>
              <a:spcBef>
                <a:spcPts val="0"/>
              </a:spcBef>
              <a:spcAft>
                <a:spcPts val="1000"/>
              </a:spcAft>
            </a:pPr>
            <a:endParaRPr lang="fa-IR" dirty="0">
              <a:latin typeface="Calibri" panose="020F0502020204030204" pitchFamily="34" charset="0"/>
              <a:ea typeface="Calibri" panose="020F0502020204030204" pitchFamily="34" charset="0"/>
              <a:cs typeface="B Nazanin" panose="00000400000000000000" pitchFamily="2" charset="-78"/>
            </a:endParaRPr>
          </a:p>
          <a:p>
            <a:pPr marL="0" marR="0" algn="just" rtl="1">
              <a:lnSpc>
                <a:spcPct val="115000"/>
              </a:lnSpc>
              <a:spcBef>
                <a:spcPts val="0"/>
              </a:spcBef>
              <a:spcAft>
                <a:spcPts val="1000"/>
              </a:spcAft>
            </a:pPr>
            <a:endParaRPr lang="fa-IR" dirty="0">
              <a:latin typeface="Calibri" panose="020F0502020204030204" pitchFamily="34" charset="0"/>
              <a:ea typeface="Calibri" panose="020F0502020204030204" pitchFamily="34" charset="0"/>
              <a:cs typeface="B Nazanin" panose="00000400000000000000" pitchFamily="2" charset="-78"/>
            </a:endParaRPr>
          </a:p>
          <a:p>
            <a:pPr marL="0" marR="0" algn="just" rtl="1">
              <a:lnSpc>
                <a:spcPct val="115000"/>
              </a:lnSpc>
              <a:spcBef>
                <a:spcPts val="0"/>
              </a:spcBef>
              <a:spcAft>
                <a:spcPts val="1000"/>
              </a:spcAft>
            </a:pPr>
            <a:endParaRPr lang="fa-IR" dirty="0">
              <a:latin typeface="Calibri" panose="020F0502020204030204" pitchFamily="34" charset="0"/>
              <a:ea typeface="Calibri" panose="020F0502020204030204" pitchFamily="34" charset="0"/>
              <a:cs typeface="B Nazanin" panose="00000400000000000000" pitchFamily="2" charset="-78"/>
            </a:endParaRPr>
          </a:p>
          <a:p>
            <a:pPr marL="0" marR="0" algn="just" rtl="1">
              <a:lnSpc>
                <a:spcPct val="115000"/>
              </a:lnSpc>
              <a:spcBef>
                <a:spcPts val="0"/>
              </a:spcBef>
              <a:spcAft>
                <a:spcPts val="1000"/>
              </a:spcAft>
            </a:pPr>
            <a:endParaRPr lang="fa-IR" dirty="0">
              <a:latin typeface="Calibri" panose="020F0502020204030204" pitchFamily="34" charset="0"/>
              <a:ea typeface="Calibri" panose="020F0502020204030204" pitchFamily="34" charset="0"/>
              <a:cs typeface="B Nazanin" panose="00000400000000000000" pitchFamily="2" charset="-78"/>
            </a:endParaRPr>
          </a:p>
          <a:p>
            <a:pPr marL="0" marR="0" algn="just" rtl="1">
              <a:lnSpc>
                <a:spcPct val="115000"/>
              </a:lnSpc>
              <a:spcBef>
                <a:spcPts val="0"/>
              </a:spcBef>
              <a:spcAft>
                <a:spcPts val="1000"/>
              </a:spcAft>
            </a:pPr>
            <a:endParaRPr lang="en-US" dirty="0">
              <a:latin typeface="Calibri" panose="020F0502020204030204" pitchFamily="34" charset="0"/>
              <a:ea typeface="Calibri" panose="020F0502020204030204" pitchFamily="34" charset="0"/>
              <a:cs typeface="B Nazanin" panose="00000400000000000000" pitchFamily="2" charset="-78"/>
            </a:endParaRPr>
          </a:p>
          <a:p>
            <a:pPr algn="just" rtl="1"/>
            <a:endParaRPr lang="en-US" dirty="0">
              <a:cs typeface="B Nazanin" panose="00000400000000000000" pitchFamily="2" charset="-78"/>
            </a:endParaRPr>
          </a:p>
        </p:txBody>
      </p:sp>
      <p:pic>
        <p:nvPicPr>
          <p:cNvPr id="4" name="Picture 3"/>
          <p:cNvPicPr/>
          <p:nvPr/>
        </p:nvPicPr>
        <p:blipFill>
          <a:blip r:embed="rId2">
            <a:extLst>
              <a:ext uri="{28A0092B-C50C-407E-A947-70E740481C1C}">
                <a14:useLocalDpi xmlns:a14="http://schemas.microsoft.com/office/drawing/2010/main" val="0"/>
              </a:ext>
            </a:extLst>
          </a:blip>
          <a:srcRect/>
          <a:stretch>
            <a:fillRect/>
          </a:stretch>
        </p:blipFill>
        <p:spPr bwMode="auto">
          <a:xfrm>
            <a:off x="3183948" y="4511387"/>
            <a:ext cx="2609850" cy="495300"/>
          </a:xfrm>
          <a:prstGeom prst="rect">
            <a:avLst/>
          </a:prstGeom>
          <a:noFill/>
          <a:ln>
            <a:noFill/>
          </a:ln>
        </p:spPr>
      </p:pic>
      <p:pic>
        <p:nvPicPr>
          <p:cNvPr id="5" name="Picture 4"/>
          <p:cNvPicPr/>
          <p:nvPr/>
        </p:nvPicPr>
        <p:blipFill>
          <a:blip r:embed="rId3">
            <a:extLst>
              <a:ext uri="{28A0092B-C50C-407E-A947-70E740481C1C}">
                <a14:useLocalDpi xmlns:a14="http://schemas.microsoft.com/office/drawing/2010/main" val="0"/>
              </a:ext>
            </a:extLst>
          </a:blip>
          <a:srcRect/>
          <a:stretch>
            <a:fillRect/>
          </a:stretch>
        </p:blipFill>
        <p:spPr bwMode="auto">
          <a:xfrm>
            <a:off x="3183948" y="3835472"/>
            <a:ext cx="2562225" cy="295275"/>
          </a:xfrm>
          <a:prstGeom prst="rect">
            <a:avLst/>
          </a:prstGeom>
          <a:noFill/>
          <a:ln>
            <a:noFill/>
          </a:ln>
        </p:spPr>
      </p:pic>
      <p:pic>
        <p:nvPicPr>
          <p:cNvPr id="6" name="Picture 5"/>
          <p:cNvPicPr/>
          <p:nvPr/>
        </p:nvPicPr>
        <p:blipFill>
          <a:blip r:embed="rId4">
            <a:extLst>
              <a:ext uri="{28A0092B-C50C-407E-A947-70E740481C1C}">
                <a14:useLocalDpi xmlns:a14="http://schemas.microsoft.com/office/drawing/2010/main" val="0"/>
              </a:ext>
            </a:extLst>
          </a:blip>
          <a:srcRect/>
          <a:stretch>
            <a:fillRect/>
          </a:stretch>
        </p:blipFill>
        <p:spPr bwMode="auto">
          <a:xfrm>
            <a:off x="3183948" y="2764126"/>
            <a:ext cx="2466975" cy="428625"/>
          </a:xfrm>
          <a:prstGeom prst="rect">
            <a:avLst/>
          </a:prstGeom>
          <a:noFill/>
          <a:ln>
            <a:noFill/>
          </a:ln>
        </p:spPr>
      </p:pic>
      <p:pic>
        <p:nvPicPr>
          <p:cNvPr id="7" name="Picture 6"/>
          <p:cNvPicPr/>
          <p:nvPr/>
        </p:nvPicPr>
        <p:blipFill>
          <a:blip r:embed="rId5">
            <a:extLst>
              <a:ext uri="{28A0092B-C50C-407E-A947-70E740481C1C}">
                <a14:useLocalDpi xmlns:a14="http://schemas.microsoft.com/office/drawing/2010/main" val="0"/>
              </a:ext>
            </a:extLst>
          </a:blip>
          <a:srcRect/>
          <a:stretch>
            <a:fillRect/>
          </a:stretch>
        </p:blipFill>
        <p:spPr bwMode="auto">
          <a:xfrm>
            <a:off x="334241" y="1234353"/>
            <a:ext cx="2628900" cy="676275"/>
          </a:xfrm>
          <a:prstGeom prst="rect">
            <a:avLst/>
          </a:prstGeom>
          <a:noFill/>
          <a:ln>
            <a:noFill/>
          </a:ln>
        </p:spPr>
      </p:pic>
      <p:pic>
        <p:nvPicPr>
          <p:cNvPr id="8" name="Picture 7"/>
          <p:cNvPicPr/>
          <p:nvPr/>
        </p:nvPicPr>
        <p:blipFill>
          <a:blip r:embed="rId6">
            <a:extLst>
              <a:ext uri="{28A0092B-C50C-407E-A947-70E740481C1C}">
                <a14:useLocalDpi xmlns:a14="http://schemas.microsoft.com/office/drawing/2010/main" val="0"/>
              </a:ext>
            </a:extLst>
          </a:blip>
          <a:srcRect/>
          <a:stretch>
            <a:fillRect/>
          </a:stretch>
        </p:blipFill>
        <p:spPr bwMode="auto">
          <a:xfrm>
            <a:off x="581891" y="5634472"/>
            <a:ext cx="2381250" cy="523875"/>
          </a:xfrm>
          <a:prstGeom prst="rect">
            <a:avLst/>
          </a:prstGeom>
          <a:noFill/>
          <a:ln>
            <a:noFill/>
          </a:ln>
        </p:spPr>
      </p:pic>
      <p:pic>
        <p:nvPicPr>
          <p:cNvPr id="9" name="Picture 8"/>
          <p:cNvPicPr/>
          <p:nvPr/>
        </p:nvPicPr>
        <p:blipFill>
          <a:blip r:embed="rId7">
            <a:extLst>
              <a:ext uri="{28A0092B-C50C-407E-A947-70E740481C1C}">
                <a14:useLocalDpi xmlns:a14="http://schemas.microsoft.com/office/drawing/2010/main" val="0"/>
              </a:ext>
            </a:extLst>
          </a:blip>
          <a:srcRect/>
          <a:stretch>
            <a:fillRect/>
          </a:stretch>
        </p:blipFill>
        <p:spPr bwMode="auto">
          <a:xfrm>
            <a:off x="2963141" y="6251863"/>
            <a:ext cx="2428875" cy="457200"/>
          </a:xfrm>
          <a:prstGeom prst="rect">
            <a:avLst/>
          </a:prstGeom>
          <a:noFill/>
          <a:ln>
            <a:noFill/>
          </a:ln>
        </p:spPr>
      </p:pic>
    </p:spTree>
    <p:extLst>
      <p:ext uri="{BB962C8B-B14F-4D97-AF65-F5344CB8AC3E}">
        <p14:creationId xmlns:p14="http://schemas.microsoft.com/office/powerpoint/2010/main" val="111411953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fa-IR" b="1" dirty="0">
                <a:latin typeface="Calibri" panose="020F0502020204030204" pitchFamily="34" charset="0"/>
                <a:ea typeface="Calibri" panose="020F0502020204030204" pitchFamily="34" charset="0"/>
                <a:cs typeface="B Nazanin" panose="00000400000000000000" pitchFamily="2" charset="-78"/>
              </a:rPr>
              <a:t>حد شرایط عملکردی مبدل پیشنهادی:</a:t>
            </a:r>
            <a:endParaRPr lang="en-US" dirty="0"/>
          </a:p>
        </p:txBody>
      </p:sp>
      <p:sp>
        <p:nvSpPr>
          <p:cNvPr id="3" name="Content Placeholder 2"/>
          <p:cNvSpPr>
            <a:spLocks noGrp="1"/>
          </p:cNvSpPr>
          <p:nvPr>
            <p:ph idx="1"/>
          </p:nvPr>
        </p:nvSpPr>
        <p:spPr>
          <a:xfrm>
            <a:off x="5777344" y="1514156"/>
            <a:ext cx="4258657" cy="3880773"/>
          </a:xfrm>
        </p:spPr>
        <p:txBody>
          <a:bodyPr>
            <a:normAutofit/>
          </a:bodyPr>
          <a:lstStyle/>
          <a:p>
            <a:pPr marL="0" marR="0" algn="just" rtl="1">
              <a:lnSpc>
                <a:spcPct val="115000"/>
              </a:lnSpc>
              <a:spcBef>
                <a:spcPts val="0"/>
              </a:spcBef>
              <a:spcAft>
                <a:spcPts val="1000"/>
              </a:spcAft>
            </a:pPr>
            <a:r>
              <a:rPr lang="fa-IR" dirty="0">
                <a:latin typeface="Calibri" panose="020F0502020204030204" pitchFamily="34" charset="0"/>
                <a:ea typeface="Calibri" panose="020F0502020204030204" pitchFamily="34" charset="0"/>
                <a:cs typeface="B Nazanin" panose="00000400000000000000" pitchFamily="2" charset="-78"/>
              </a:rPr>
              <a:t>در حالت حد، جذب ولتاژ </a:t>
            </a:r>
            <a:r>
              <a:rPr lang="en-US" dirty="0">
                <a:latin typeface="Calibri" panose="020F0502020204030204" pitchFamily="34" charset="0"/>
                <a:ea typeface="Calibri" panose="020F0502020204030204" pitchFamily="34" charset="0"/>
                <a:cs typeface="B Nazanin" panose="00000400000000000000" pitchFamily="2" charset="-78"/>
              </a:rPr>
              <a:t>CCM</a:t>
            </a:r>
            <a:r>
              <a:rPr lang="fa-IR" dirty="0">
                <a:latin typeface="Calibri" panose="020F0502020204030204" pitchFamily="34" charset="0"/>
                <a:ea typeface="Calibri" panose="020F0502020204030204" pitchFamily="34" charset="0"/>
                <a:cs typeface="B Nazanin" panose="00000400000000000000" pitchFamily="2" charset="-78"/>
              </a:rPr>
              <a:t> برابر با جذب ولتاژ </a:t>
            </a:r>
            <a:r>
              <a:rPr lang="en-US" dirty="0">
                <a:latin typeface="Calibri" panose="020F0502020204030204" pitchFamily="34" charset="0"/>
                <a:ea typeface="Calibri" panose="020F0502020204030204" pitchFamily="34" charset="0"/>
                <a:cs typeface="B Nazanin" panose="00000400000000000000" pitchFamily="2" charset="-78"/>
              </a:rPr>
              <a:t>DCM</a:t>
            </a:r>
            <a:r>
              <a:rPr lang="fa-IR" dirty="0">
                <a:latin typeface="Calibri" panose="020F0502020204030204" pitchFamily="34" charset="0"/>
                <a:ea typeface="Calibri" panose="020F0502020204030204" pitchFamily="34" charset="0"/>
                <a:cs typeface="B Nazanin" panose="00000400000000000000" pitchFamily="2" charset="-78"/>
              </a:rPr>
              <a:t> می باشد. از معادله ی 13 تا 38 ، حد ثابت زمانی اندوکتور نرمال شده ، </a:t>
            </a:r>
            <a:r>
              <a:rPr lang="en-US" baseline="-25000" dirty="0">
                <a:latin typeface="Calibri" panose="020F0502020204030204" pitchFamily="34" charset="0"/>
                <a:ea typeface="Calibri" panose="020F0502020204030204" pitchFamily="34" charset="0"/>
                <a:cs typeface="B Nazanin" panose="00000400000000000000" pitchFamily="2" charset="-78"/>
              </a:rPr>
              <a:t>L,B</a:t>
            </a:r>
            <a:r>
              <a:rPr lang="fa-IR" dirty="0">
                <a:latin typeface="Calibri" panose="020F0502020204030204" pitchFamily="34" charset="0"/>
                <a:ea typeface="Calibri" panose="020F0502020204030204" pitchFamily="34" charset="0"/>
                <a:cs typeface="B Nazanin" panose="00000400000000000000" pitchFamily="2" charset="-78"/>
              </a:rPr>
              <a:t>Ƭ را می توان به صورت زیر ارائه کرد:</a:t>
            </a:r>
            <a:endParaRPr lang="en-US" dirty="0">
              <a:latin typeface="Calibri" panose="020F0502020204030204" pitchFamily="34" charset="0"/>
              <a:ea typeface="Calibri" panose="020F0502020204030204" pitchFamily="34" charset="0"/>
              <a:cs typeface="B Nazanin" panose="00000400000000000000" pitchFamily="2" charset="-78"/>
            </a:endParaRPr>
          </a:p>
          <a:p>
            <a:pPr algn="just" rtl="1"/>
            <a:endParaRPr lang="fa-IR" dirty="0">
              <a:cs typeface="B Nazanin" panose="00000400000000000000" pitchFamily="2" charset="-78"/>
            </a:endParaRPr>
          </a:p>
          <a:p>
            <a:pPr algn="just" rtl="1"/>
            <a:endParaRPr lang="fa-IR" dirty="0">
              <a:cs typeface="B Nazanin" panose="00000400000000000000" pitchFamily="2" charset="-78"/>
            </a:endParaRPr>
          </a:p>
          <a:p>
            <a:pPr marL="0" marR="0" algn="just" rtl="1">
              <a:lnSpc>
                <a:spcPct val="115000"/>
              </a:lnSpc>
              <a:spcBef>
                <a:spcPts val="0"/>
              </a:spcBef>
              <a:spcAft>
                <a:spcPts val="1000"/>
              </a:spcAft>
            </a:pPr>
            <a:r>
              <a:rPr lang="fa-IR" dirty="0">
                <a:latin typeface="Calibri" panose="020F0502020204030204" pitchFamily="34" charset="0"/>
                <a:ea typeface="Calibri" panose="020F0502020204030204" pitchFamily="34" charset="0"/>
                <a:cs typeface="B Nazanin" panose="00000400000000000000" pitchFamily="2" charset="-78"/>
              </a:rPr>
              <a:t>نمودار </a:t>
            </a:r>
            <a:r>
              <a:rPr lang="en-US" baseline="-25000" dirty="0">
                <a:latin typeface="Calibri" panose="020F0502020204030204" pitchFamily="34" charset="0"/>
                <a:ea typeface="Calibri" panose="020F0502020204030204" pitchFamily="34" charset="0"/>
                <a:cs typeface="B Nazanin" panose="00000400000000000000" pitchFamily="2" charset="-78"/>
              </a:rPr>
              <a:t>L,B</a:t>
            </a:r>
            <a:r>
              <a:rPr lang="fa-IR" dirty="0">
                <a:latin typeface="Calibri" panose="020F0502020204030204" pitchFamily="34" charset="0"/>
                <a:ea typeface="Calibri" panose="020F0502020204030204" pitchFamily="34" charset="0"/>
                <a:cs typeface="Cambria" panose="02040503050406030204" pitchFamily="18" charset="0"/>
              </a:rPr>
              <a:t>Ƭ</a:t>
            </a:r>
            <a:r>
              <a:rPr lang="fa-IR" dirty="0">
                <a:latin typeface="Calibri" panose="020F0502020204030204" pitchFamily="34" charset="0"/>
                <a:ea typeface="Calibri" panose="020F0502020204030204" pitchFamily="34" charset="0"/>
                <a:cs typeface="B Nazanin" panose="00000400000000000000" pitchFamily="2" charset="-78"/>
              </a:rPr>
              <a:t> در شکل 5 نشان داده شد. اگر </a:t>
            </a:r>
            <a:r>
              <a:rPr lang="en-US" baseline="-25000" dirty="0">
                <a:latin typeface="Calibri" panose="020F0502020204030204" pitchFamily="34" charset="0"/>
                <a:ea typeface="Calibri" panose="020F0502020204030204" pitchFamily="34" charset="0"/>
                <a:cs typeface="B Nazanin" panose="00000400000000000000" pitchFamily="2" charset="-78"/>
              </a:rPr>
              <a:t>L</a:t>
            </a:r>
            <a:r>
              <a:rPr lang="fa-IR" dirty="0">
                <a:latin typeface="Calibri" panose="020F0502020204030204" pitchFamily="34" charset="0"/>
                <a:ea typeface="Calibri" panose="020F0502020204030204" pitchFamily="34" charset="0"/>
                <a:cs typeface="Cambria" panose="02040503050406030204" pitchFamily="18" charset="0"/>
              </a:rPr>
              <a:t>Ƭ</a:t>
            </a:r>
            <a:r>
              <a:rPr lang="fa-IR" dirty="0">
                <a:latin typeface="Calibri" panose="020F0502020204030204" pitchFamily="34" charset="0"/>
                <a:ea typeface="Calibri" panose="020F0502020204030204" pitchFamily="34" charset="0"/>
                <a:cs typeface="B Nazanin" panose="00000400000000000000" pitchFamily="2" charset="-78"/>
              </a:rPr>
              <a:t> بزرگتر از </a:t>
            </a:r>
            <a:r>
              <a:rPr lang="en-US" baseline="-25000" dirty="0">
                <a:latin typeface="Calibri" panose="020F0502020204030204" pitchFamily="34" charset="0"/>
                <a:ea typeface="Calibri" panose="020F0502020204030204" pitchFamily="34" charset="0"/>
                <a:cs typeface="B Nazanin" panose="00000400000000000000" pitchFamily="2" charset="-78"/>
              </a:rPr>
              <a:t>L,B</a:t>
            </a:r>
            <a:r>
              <a:rPr lang="fa-IR" dirty="0">
                <a:latin typeface="Calibri" panose="020F0502020204030204" pitchFamily="34" charset="0"/>
                <a:ea typeface="Calibri" panose="020F0502020204030204" pitchFamily="34" charset="0"/>
                <a:cs typeface="Cambria" panose="02040503050406030204" pitchFamily="18" charset="0"/>
              </a:rPr>
              <a:t>Ƭ</a:t>
            </a:r>
            <a:r>
              <a:rPr lang="fa-IR" dirty="0">
                <a:latin typeface="Calibri" panose="020F0502020204030204" pitchFamily="34" charset="0"/>
                <a:ea typeface="Calibri" panose="020F0502020204030204" pitchFamily="34" charset="0"/>
                <a:cs typeface="B Nazanin" panose="00000400000000000000" pitchFamily="2" charset="-78"/>
              </a:rPr>
              <a:t> باشد، مبدل پیشنهادی در شرایط </a:t>
            </a:r>
            <a:r>
              <a:rPr lang="en-US" dirty="0">
                <a:latin typeface="Calibri" panose="020F0502020204030204" pitchFamily="34" charset="0"/>
                <a:ea typeface="Calibri" panose="020F0502020204030204" pitchFamily="34" charset="0"/>
                <a:cs typeface="B Nazanin" panose="00000400000000000000" pitchFamily="2" charset="-78"/>
              </a:rPr>
              <a:t>CCM</a:t>
            </a:r>
            <a:r>
              <a:rPr lang="en-US" dirty="0">
                <a:latin typeface="B Nazanin" panose="00000400000000000000" pitchFamily="2" charset="-78"/>
                <a:ea typeface="Calibri" panose="020F0502020204030204" pitchFamily="34" charset="0"/>
                <a:cs typeface="Arial" panose="020B0604020202020204" pitchFamily="34" charset="0"/>
              </a:rPr>
              <a:t> </a:t>
            </a:r>
            <a:r>
              <a:rPr lang="fa-IR" dirty="0">
                <a:latin typeface="B Nazanin" panose="00000400000000000000" pitchFamily="2" charset="-78"/>
                <a:ea typeface="Calibri" panose="020F0502020204030204" pitchFamily="34" charset="0"/>
                <a:cs typeface="Arial" panose="020B0604020202020204" pitchFamily="34" charset="0"/>
              </a:rPr>
              <a:t>عمل می کند.</a:t>
            </a:r>
            <a:endParaRPr lang="en-US" sz="1400" dirty="0">
              <a:latin typeface="Calibri" panose="020F0502020204030204" pitchFamily="34" charset="0"/>
              <a:ea typeface="Calibri" panose="020F0502020204030204" pitchFamily="34" charset="0"/>
              <a:cs typeface="Arial" panose="020B0604020202020204" pitchFamily="34" charset="0"/>
            </a:endParaRPr>
          </a:p>
          <a:p>
            <a:pPr algn="just" rtl="1"/>
            <a:endParaRPr lang="en-US" dirty="0">
              <a:cs typeface="B Nazanin" panose="00000400000000000000" pitchFamily="2" charset="-78"/>
            </a:endParaRPr>
          </a:p>
        </p:txBody>
      </p:sp>
      <p:pic>
        <p:nvPicPr>
          <p:cNvPr id="4" name="Picture 3"/>
          <p:cNvPicPr/>
          <p:nvPr/>
        </p:nvPicPr>
        <p:blipFill>
          <a:blip r:embed="rId2">
            <a:extLst>
              <a:ext uri="{28A0092B-C50C-407E-A947-70E740481C1C}">
                <a14:useLocalDpi xmlns:a14="http://schemas.microsoft.com/office/drawing/2010/main" val="0"/>
              </a:ext>
            </a:extLst>
          </a:blip>
          <a:srcRect/>
          <a:stretch>
            <a:fillRect/>
          </a:stretch>
        </p:blipFill>
        <p:spPr bwMode="auto">
          <a:xfrm>
            <a:off x="6897987" y="2987817"/>
            <a:ext cx="2667000" cy="466725"/>
          </a:xfrm>
          <a:prstGeom prst="rect">
            <a:avLst/>
          </a:prstGeom>
          <a:noFill/>
          <a:ln>
            <a:noFill/>
          </a:ln>
        </p:spPr>
      </p:pic>
      <p:pic>
        <p:nvPicPr>
          <p:cNvPr id="5" name="Picture 4"/>
          <p:cNvPicPr/>
          <p:nvPr/>
        </p:nvPicPr>
        <p:blipFill>
          <a:blip r:embed="rId3">
            <a:extLst>
              <a:ext uri="{28A0092B-C50C-407E-A947-70E740481C1C}">
                <a14:useLocalDpi xmlns:a14="http://schemas.microsoft.com/office/drawing/2010/main" val="0"/>
              </a:ext>
            </a:extLst>
          </a:blip>
          <a:srcRect/>
          <a:stretch>
            <a:fillRect/>
          </a:stretch>
        </p:blipFill>
        <p:spPr bwMode="auto">
          <a:xfrm>
            <a:off x="888952" y="1514156"/>
            <a:ext cx="4676775" cy="3590925"/>
          </a:xfrm>
          <a:prstGeom prst="rect">
            <a:avLst/>
          </a:prstGeom>
          <a:noFill/>
          <a:ln>
            <a:noFill/>
          </a:ln>
        </p:spPr>
      </p:pic>
    </p:spTree>
    <p:extLst>
      <p:ext uri="{BB962C8B-B14F-4D97-AF65-F5344CB8AC3E}">
        <p14:creationId xmlns:p14="http://schemas.microsoft.com/office/powerpoint/2010/main" val="388555610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96982"/>
            <a:ext cx="8596668" cy="1320800"/>
          </a:xfrm>
        </p:spPr>
        <p:txBody>
          <a:bodyPr/>
          <a:lstStyle/>
          <a:p>
            <a:pPr algn="r" rtl="1"/>
            <a:r>
              <a:rPr lang="fa-IR" b="1" dirty="0">
                <a:latin typeface="Calibri" panose="020F0502020204030204" pitchFamily="34" charset="0"/>
                <a:ea typeface="Calibri" panose="020F0502020204030204" pitchFamily="34" charset="0"/>
                <a:cs typeface="B Nazanin" panose="00000400000000000000" pitchFamily="2" charset="-78"/>
              </a:rPr>
              <a:t>نتایج طراحی و آزمایشات:</a:t>
            </a:r>
            <a:endParaRPr lang="en-US" dirty="0"/>
          </a:p>
        </p:txBody>
      </p:sp>
      <p:sp>
        <p:nvSpPr>
          <p:cNvPr id="3" name="Content Placeholder 2"/>
          <p:cNvSpPr>
            <a:spLocks noGrp="1"/>
          </p:cNvSpPr>
          <p:nvPr>
            <p:ph idx="1"/>
          </p:nvPr>
        </p:nvSpPr>
        <p:spPr>
          <a:xfrm>
            <a:off x="677334" y="858262"/>
            <a:ext cx="8596668" cy="5667229"/>
          </a:xfrm>
        </p:spPr>
        <p:txBody>
          <a:bodyPr/>
          <a:lstStyle/>
          <a:p>
            <a:pPr algn="just" rtl="1"/>
            <a:r>
              <a:rPr lang="fa-IR" dirty="0">
                <a:latin typeface="Calibri" panose="020F0502020204030204" pitchFamily="34" charset="0"/>
                <a:ea typeface="Calibri" panose="020F0502020204030204" pitchFamily="34" charset="0"/>
                <a:cs typeface="B Nazanin" panose="00000400000000000000" pitchFamily="2" charset="-78"/>
              </a:rPr>
              <a:t>جهت بررسی عملکرد مبدل پیشنهادی، نتایج آزمایشات بدست آمدند. خصوصیات مدار اجراشده در جدول 1 ارائه شد. هنگامیکه </a:t>
            </a:r>
            <a:r>
              <a:rPr lang="en-US" dirty="0">
                <a:latin typeface="Calibri" panose="020F0502020204030204" pitchFamily="34" charset="0"/>
                <a:ea typeface="Calibri" panose="020F0502020204030204" pitchFamily="34" charset="0"/>
                <a:cs typeface="B Nazanin" panose="00000400000000000000" pitchFamily="2" charset="-78"/>
              </a:rPr>
              <a:t>Ƭ</a:t>
            </a:r>
            <a:r>
              <a:rPr lang="en-US" baseline="-25000" dirty="0">
                <a:latin typeface="Calibri" panose="020F0502020204030204" pitchFamily="34" charset="0"/>
                <a:ea typeface="Calibri" panose="020F0502020204030204" pitchFamily="34" charset="0"/>
                <a:cs typeface="B Nazanin" panose="00000400000000000000" pitchFamily="2" charset="-78"/>
              </a:rPr>
              <a:t>L</a:t>
            </a:r>
            <a:r>
              <a:rPr lang="fa-IR" dirty="0">
                <a:latin typeface="Calibri" panose="020F0502020204030204" pitchFamily="34" charset="0"/>
                <a:ea typeface="Calibri" panose="020F0502020204030204" pitchFamily="34" charset="0"/>
                <a:cs typeface="B Nazanin" panose="00000400000000000000" pitchFamily="2" charset="-78"/>
              </a:rPr>
              <a:t> بزرگتر از </a:t>
            </a:r>
            <a:r>
              <a:rPr lang="en-US" dirty="0">
                <a:latin typeface="Calibri" panose="020F0502020204030204" pitchFamily="34" charset="0"/>
                <a:ea typeface="Calibri" panose="020F0502020204030204" pitchFamily="34" charset="0"/>
                <a:cs typeface="B Nazanin" panose="00000400000000000000" pitchFamily="2" charset="-78"/>
              </a:rPr>
              <a:t>Ƭ</a:t>
            </a:r>
            <a:r>
              <a:rPr lang="en-US" baseline="-25000" dirty="0">
                <a:latin typeface="Calibri" panose="020F0502020204030204" pitchFamily="34" charset="0"/>
                <a:ea typeface="Calibri" panose="020F0502020204030204" pitchFamily="34" charset="0"/>
                <a:cs typeface="B Nazanin" panose="00000400000000000000" pitchFamily="2" charset="-78"/>
              </a:rPr>
              <a:t>L,B</a:t>
            </a:r>
            <a:r>
              <a:rPr lang="en-US" baseline="-25000" dirty="0">
                <a:latin typeface="B Nazanin" panose="00000400000000000000" pitchFamily="2" charset="-78"/>
                <a:ea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باشد، مبدل پیشنهادی در </a:t>
            </a:r>
            <a:r>
              <a:rPr lang="en-US" dirty="0">
                <a:latin typeface="Calibri" panose="020F0502020204030204" pitchFamily="34" charset="0"/>
                <a:ea typeface="Calibri" panose="020F0502020204030204" pitchFamily="34" charset="0"/>
                <a:cs typeface="B Nazanin" panose="00000400000000000000" pitchFamily="2" charset="-78"/>
              </a:rPr>
              <a:t>CCM</a:t>
            </a:r>
            <a:r>
              <a:rPr lang="fa-IR" dirty="0">
                <a:latin typeface="Calibri" panose="020F0502020204030204" pitchFamily="34" charset="0"/>
                <a:ea typeface="Calibri" panose="020F0502020204030204" pitchFamily="34" charset="0"/>
                <a:cs typeface="B Nazanin" panose="00000400000000000000" pitchFamily="2" charset="-78"/>
              </a:rPr>
              <a:t> کار می کند. با جایگزین کردن پارامترهی موجود در جدول 1 در معادله های 37 و 39 ، حداقل مقادیر اندوکتورها به این شکل حاصل می شود:</a:t>
            </a:r>
          </a:p>
          <a:p>
            <a:pPr algn="just" rtl="1"/>
            <a:endParaRPr lang="fa-IR" dirty="0">
              <a:latin typeface="Calibri" panose="020F0502020204030204" pitchFamily="34" charset="0"/>
              <a:ea typeface="Calibri" panose="020F0502020204030204" pitchFamily="34" charset="0"/>
              <a:cs typeface="B Nazanin" panose="00000400000000000000" pitchFamily="2" charset="-78"/>
            </a:endParaRPr>
          </a:p>
          <a:p>
            <a:pPr algn="just" rtl="1"/>
            <a:endParaRPr lang="fa-IR" dirty="0">
              <a:latin typeface="Calibri" panose="020F0502020204030204" pitchFamily="34" charset="0"/>
              <a:ea typeface="Calibri" panose="020F0502020204030204" pitchFamily="34" charset="0"/>
              <a:cs typeface="B Nazanin" panose="00000400000000000000" pitchFamily="2" charset="-78"/>
            </a:endParaRPr>
          </a:p>
          <a:p>
            <a:pPr marL="0" marR="0" algn="just" rtl="1">
              <a:lnSpc>
                <a:spcPct val="115000"/>
              </a:lnSpc>
              <a:spcBef>
                <a:spcPts val="0"/>
              </a:spcBef>
              <a:spcAft>
                <a:spcPts val="1000"/>
              </a:spcAft>
            </a:pPr>
            <a:r>
              <a:rPr lang="fa-IR" dirty="0">
                <a:latin typeface="Calibri" panose="020F0502020204030204" pitchFamily="34" charset="0"/>
                <a:ea typeface="Calibri" panose="020F0502020204030204" pitchFamily="34" charset="0"/>
                <a:cs typeface="B Nazanin" panose="00000400000000000000" pitchFamily="2" charset="-78"/>
              </a:rPr>
              <a:t>کم کردن ریپل ولتاژ خروجی تا حد قابل تحمل اصلی ترین ملاحظه می باشد. بعلاوه، ظرفیت خازنی محاسبه شده به موارد زیر بستگی دارد:</a:t>
            </a:r>
            <a:endParaRPr lang="en-US" sz="1400" dirty="0">
              <a:latin typeface="Calibri" panose="020F0502020204030204" pitchFamily="34" charset="0"/>
              <a:ea typeface="Calibri" panose="020F0502020204030204" pitchFamily="34" charset="0"/>
              <a:cs typeface="Arial" panose="020B0604020202020204" pitchFamily="34" charset="0"/>
            </a:endParaRPr>
          </a:p>
          <a:p>
            <a:pPr algn="just" rtl="1"/>
            <a:endParaRPr lang="fa-IR" dirty="0">
              <a:latin typeface="Calibri" panose="020F0502020204030204" pitchFamily="34" charset="0"/>
              <a:ea typeface="Calibri" panose="020F0502020204030204" pitchFamily="34" charset="0"/>
              <a:cs typeface="B Nazanin" panose="00000400000000000000" pitchFamily="2" charset="-78"/>
            </a:endParaRPr>
          </a:p>
          <a:p>
            <a:pPr algn="just" rtl="1"/>
            <a:endParaRPr lang="fa-IR" dirty="0">
              <a:latin typeface="Calibri" panose="020F0502020204030204" pitchFamily="34" charset="0"/>
              <a:cs typeface="B Nazanin" panose="00000400000000000000" pitchFamily="2" charset="-78"/>
            </a:endParaRPr>
          </a:p>
          <a:p>
            <a:pPr algn="just" rtl="1"/>
            <a:endParaRPr lang="fa-IR" dirty="0">
              <a:latin typeface="Calibri" panose="020F0502020204030204" pitchFamily="34" charset="0"/>
              <a:cs typeface="B Nazanin" panose="00000400000000000000" pitchFamily="2" charset="-78"/>
            </a:endParaRPr>
          </a:p>
          <a:p>
            <a:pPr algn="just" rtl="1"/>
            <a:endParaRPr lang="fa-IR" dirty="0">
              <a:latin typeface="Calibri" panose="020F0502020204030204" pitchFamily="34" charset="0"/>
              <a:cs typeface="B Nazanin" panose="00000400000000000000" pitchFamily="2" charset="-78"/>
            </a:endParaRPr>
          </a:p>
          <a:p>
            <a:pPr algn="just" rtl="1"/>
            <a:endParaRPr lang="fa-IR" dirty="0">
              <a:latin typeface="Calibri" panose="020F0502020204030204" pitchFamily="34" charset="0"/>
              <a:cs typeface="B Nazanin" panose="00000400000000000000" pitchFamily="2" charset="-78"/>
            </a:endParaRPr>
          </a:p>
          <a:p>
            <a:pPr algn="just" rtl="1"/>
            <a:endParaRPr lang="fa-IR" dirty="0">
              <a:latin typeface="Calibri" panose="020F0502020204030204" pitchFamily="34" charset="0"/>
              <a:cs typeface="B Nazanin" panose="00000400000000000000" pitchFamily="2" charset="-78"/>
            </a:endParaRPr>
          </a:p>
          <a:p>
            <a:pPr algn="just" rtl="1"/>
            <a:endParaRPr lang="fa-IR" dirty="0">
              <a:latin typeface="Calibri" panose="020F0502020204030204" pitchFamily="34" charset="0"/>
              <a:cs typeface="B Nazanin" panose="00000400000000000000" pitchFamily="2" charset="-78"/>
            </a:endParaRPr>
          </a:p>
          <a:p>
            <a:pPr algn="just" rtl="1"/>
            <a:endParaRPr lang="fa-IR" dirty="0">
              <a:latin typeface="Calibri" panose="020F0502020204030204" pitchFamily="34" charset="0"/>
              <a:cs typeface="B Nazanin" panose="00000400000000000000" pitchFamily="2" charset="-78"/>
            </a:endParaRPr>
          </a:p>
          <a:p>
            <a:pPr algn="just" rtl="1"/>
            <a:endParaRPr lang="fa-IR" dirty="0">
              <a:latin typeface="Calibri" panose="020F0502020204030204" pitchFamily="34" charset="0"/>
              <a:cs typeface="B Nazanin" panose="00000400000000000000" pitchFamily="2" charset="-78"/>
            </a:endParaRPr>
          </a:p>
          <a:p>
            <a:pPr algn="just" rtl="1"/>
            <a:endParaRPr lang="fa-IR" dirty="0">
              <a:latin typeface="Calibri" panose="020F0502020204030204" pitchFamily="34" charset="0"/>
              <a:cs typeface="B Nazanin" panose="00000400000000000000" pitchFamily="2" charset="-78"/>
            </a:endParaRPr>
          </a:p>
          <a:p>
            <a:pPr algn="just" rtl="1"/>
            <a:endParaRPr lang="fa-IR" dirty="0">
              <a:latin typeface="Calibri" panose="020F0502020204030204" pitchFamily="34" charset="0"/>
              <a:cs typeface="B Nazanin" panose="00000400000000000000" pitchFamily="2" charset="-78"/>
            </a:endParaRPr>
          </a:p>
          <a:p>
            <a:pPr algn="just" rtl="1"/>
            <a:endParaRPr lang="fa-IR" dirty="0">
              <a:latin typeface="Calibri" panose="020F0502020204030204" pitchFamily="34" charset="0"/>
              <a:cs typeface="B Nazanin" panose="00000400000000000000" pitchFamily="2" charset="-78"/>
            </a:endParaRPr>
          </a:p>
          <a:p>
            <a:pPr algn="just" rtl="1"/>
            <a:endParaRPr lang="en-US" dirty="0"/>
          </a:p>
        </p:txBody>
      </p:sp>
      <p:pic>
        <p:nvPicPr>
          <p:cNvPr id="4" name="Picture 3"/>
          <p:cNvPicPr/>
          <p:nvPr/>
        </p:nvPicPr>
        <p:blipFill>
          <a:blip r:embed="rId2">
            <a:extLst>
              <a:ext uri="{28A0092B-C50C-407E-A947-70E740481C1C}">
                <a14:useLocalDpi xmlns:a14="http://schemas.microsoft.com/office/drawing/2010/main" val="0"/>
              </a:ext>
            </a:extLst>
          </a:blip>
          <a:srcRect/>
          <a:stretch>
            <a:fillRect/>
          </a:stretch>
        </p:blipFill>
        <p:spPr bwMode="auto">
          <a:xfrm>
            <a:off x="3458874" y="1902837"/>
            <a:ext cx="2447925" cy="276225"/>
          </a:xfrm>
          <a:prstGeom prst="rect">
            <a:avLst/>
          </a:prstGeom>
          <a:noFill/>
          <a:ln>
            <a:noFill/>
          </a:ln>
        </p:spPr>
      </p:pic>
      <p:pic>
        <p:nvPicPr>
          <p:cNvPr id="5" name="Picture 4"/>
          <p:cNvPicPr/>
          <p:nvPr/>
        </p:nvPicPr>
        <p:blipFill>
          <a:blip r:embed="rId3">
            <a:extLst>
              <a:ext uri="{28A0092B-C50C-407E-A947-70E740481C1C}">
                <a14:useLocalDpi xmlns:a14="http://schemas.microsoft.com/office/drawing/2010/main" val="0"/>
              </a:ext>
            </a:extLst>
          </a:blip>
          <a:srcRect/>
          <a:stretch>
            <a:fillRect/>
          </a:stretch>
        </p:blipFill>
        <p:spPr bwMode="auto">
          <a:xfrm>
            <a:off x="3377911" y="3083935"/>
            <a:ext cx="2609850" cy="1438275"/>
          </a:xfrm>
          <a:prstGeom prst="rect">
            <a:avLst/>
          </a:prstGeom>
          <a:noFill/>
          <a:ln>
            <a:noFill/>
          </a:ln>
        </p:spPr>
      </p:pic>
      <p:pic>
        <p:nvPicPr>
          <p:cNvPr id="6" name="Picture 5"/>
          <p:cNvPicPr/>
          <p:nvPr/>
        </p:nvPicPr>
        <p:blipFill>
          <a:blip r:embed="rId4">
            <a:extLst>
              <a:ext uri="{28A0092B-C50C-407E-A947-70E740481C1C}">
                <a14:useLocalDpi xmlns:a14="http://schemas.microsoft.com/office/drawing/2010/main" val="0"/>
              </a:ext>
            </a:extLst>
          </a:blip>
          <a:srcRect/>
          <a:stretch>
            <a:fillRect/>
          </a:stretch>
        </p:blipFill>
        <p:spPr bwMode="auto">
          <a:xfrm>
            <a:off x="3104005" y="4648994"/>
            <a:ext cx="3743325" cy="1590675"/>
          </a:xfrm>
          <a:prstGeom prst="rect">
            <a:avLst/>
          </a:prstGeom>
          <a:noFill/>
          <a:ln>
            <a:noFill/>
          </a:ln>
        </p:spPr>
      </p:pic>
    </p:spTree>
    <p:extLst>
      <p:ext uri="{BB962C8B-B14F-4D97-AF65-F5344CB8AC3E}">
        <p14:creationId xmlns:p14="http://schemas.microsoft.com/office/powerpoint/2010/main" val="223987233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190212"/>
            <a:ext cx="8596668" cy="1320800"/>
          </a:xfrm>
        </p:spPr>
        <p:txBody>
          <a:bodyPr/>
          <a:lstStyle/>
          <a:p>
            <a:pPr algn="r" rtl="1"/>
            <a:r>
              <a:rPr lang="fa-IR" b="1" dirty="0">
                <a:cs typeface="B Nazanin" panose="00000400000000000000" pitchFamily="2" charset="-78"/>
              </a:rPr>
              <a:t>خروجی شبیه سازی: شکل 9</a:t>
            </a:r>
            <a:endParaRPr lang="en-US" b="1" dirty="0">
              <a:cs typeface="B Nazanin" panose="00000400000000000000" pitchFamily="2" charset="-78"/>
            </a:endParaRPr>
          </a:p>
        </p:txBody>
      </p:sp>
      <p:sp>
        <p:nvSpPr>
          <p:cNvPr id="3" name="Content Placeholder 2"/>
          <p:cNvSpPr>
            <a:spLocks noGrp="1"/>
          </p:cNvSpPr>
          <p:nvPr>
            <p:ph idx="1"/>
          </p:nvPr>
        </p:nvSpPr>
        <p:spPr>
          <a:xfrm>
            <a:off x="601134" y="850612"/>
            <a:ext cx="8596668" cy="5278582"/>
          </a:xfrm>
        </p:spPr>
        <p:txBody>
          <a:bodyPr>
            <a:normAutofit/>
          </a:bodyPr>
          <a:lstStyle/>
          <a:p>
            <a:pPr algn="just" rtl="1"/>
            <a:r>
              <a:rPr lang="fa-IR" dirty="0">
                <a:latin typeface="AdvOT833fb896"/>
                <a:ea typeface="Calibri" panose="020F0502020204030204" pitchFamily="34" charset="0"/>
                <a:cs typeface="B Nazanin" panose="00000400000000000000" pitchFamily="2" charset="-78"/>
              </a:rPr>
              <a:t> شکل 9 نتایج آزمایشات مبدل پیشنهادی را نشان می دهد که در شکل </a:t>
            </a:r>
            <a:r>
              <a:rPr lang="en-US" dirty="0">
                <a:latin typeface="AdvOT833fb896"/>
                <a:ea typeface="Calibri" panose="020F0502020204030204" pitchFamily="34" charset="0"/>
                <a:cs typeface="B Nazanin" panose="00000400000000000000" pitchFamily="2" charset="-78"/>
              </a:rPr>
              <a:t>CCM</a:t>
            </a:r>
            <a:r>
              <a:rPr lang="fa-IR" dirty="0">
                <a:latin typeface="AdvOT833fb896"/>
                <a:ea typeface="Calibri" panose="020F0502020204030204" pitchFamily="34" charset="0"/>
                <a:cs typeface="B Nazanin" panose="00000400000000000000" pitchFamily="2" charset="-78"/>
              </a:rPr>
              <a:t> عمل می کند. شکل </a:t>
            </a:r>
            <a:r>
              <a:rPr lang="en-US" dirty="0">
                <a:latin typeface="AdvOT833fb896"/>
                <a:ea typeface="Calibri" panose="020F0502020204030204" pitchFamily="34" charset="0"/>
                <a:cs typeface="B Nazanin" panose="00000400000000000000" pitchFamily="2" charset="-78"/>
              </a:rPr>
              <a:t>9a</a:t>
            </a:r>
            <a:r>
              <a:rPr lang="fa-IR" dirty="0">
                <a:latin typeface="AdvOT833fb896"/>
                <a:ea typeface="Calibri" panose="020F0502020204030204" pitchFamily="34" charset="0"/>
                <a:cs typeface="B Nazanin" panose="00000400000000000000" pitchFamily="2" charset="-78"/>
              </a:rPr>
              <a:t> پالسی را نشان می دهد که برای سوئیچ بکار گرفته شد. ولتاژ خروجی نیز در شکل </a:t>
            </a:r>
            <a:r>
              <a:rPr lang="en-US" dirty="0">
                <a:latin typeface="AdvOT833fb896"/>
                <a:ea typeface="Calibri" panose="020F0502020204030204" pitchFamily="34" charset="0"/>
                <a:cs typeface="B Nazanin" panose="00000400000000000000" pitchFamily="2" charset="-78"/>
              </a:rPr>
              <a:t>9b</a:t>
            </a:r>
            <a:r>
              <a:rPr lang="fa-IR" dirty="0">
                <a:latin typeface="AdvOT833fb896"/>
                <a:ea typeface="Calibri" panose="020F0502020204030204" pitchFamily="34" charset="0"/>
                <a:cs typeface="B Nazanin" panose="00000400000000000000" pitchFamily="2" charset="-78"/>
              </a:rPr>
              <a:t> ترسیم شد. طبق این شکل، ولتاژ خروجی </a:t>
            </a:r>
            <a:r>
              <a:rPr lang="en-US" dirty="0">
                <a:latin typeface="AdvOT833fb896"/>
                <a:ea typeface="Calibri" panose="020F0502020204030204" pitchFamily="34" charset="0"/>
                <a:cs typeface="B Nazanin" panose="00000400000000000000" pitchFamily="2" charset="-78"/>
              </a:rPr>
              <a:t>50V</a:t>
            </a:r>
            <a:r>
              <a:rPr lang="fa-IR" dirty="0">
                <a:latin typeface="AdvOT833fb896"/>
                <a:ea typeface="Calibri" panose="020F0502020204030204" pitchFamily="34" charset="0"/>
                <a:cs typeface="B Nazanin" panose="00000400000000000000" pitchFamily="2" charset="-78"/>
              </a:rPr>
              <a:t> می باشد. به منظور اندازه گیری جریان های ناشی از اندوکتورها، یک مقاومت الکتریکی </a:t>
            </a:r>
            <a:r>
              <a:rPr lang="en-US" dirty="0">
                <a:latin typeface="AdvOT833fb896"/>
                <a:ea typeface="Calibri" panose="020F0502020204030204" pitchFamily="34" charset="0"/>
                <a:cs typeface="B Nazanin" panose="00000400000000000000" pitchFamily="2" charset="-78"/>
              </a:rPr>
              <a:t>0.5 </a:t>
            </a:r>
            <a:r>
              <a:rPr lang="en-US" dirty="0">
                <a:latin typeface="Times New Roman" panose="02020603050405020304" pitchFamily="18" charset="0"/>
                <a:ea typeface="Calibri" panose="020F0502020204030204" pitchFamily="34" charset="0"/>
                <a:cs typeface="B Nazanin" panose="00000400000000000000" pitchFamily="2" charset="-78"/>
              </a:rPr>
              <a:t>Ω</a:t>
            </a:r>
            <a:r>
              <a:rPr lang="en-US" dirty="0">
                <a:latin typeface="B Nazanin" panose="00000400000000000000" pitchFamily="2" charset="-78"/>
                <a:ea typeface="Calibri" panose="020F0502020204030204" pitchFamily="34" charset="0"/>
                <a:cs typeface="B Nazanin" panose="00000400000000000000" pitchFamily="2" charset="-78"/>
              </a:rPr>
              <a:t> </a:t>
            </a:r>
            <a:r>
              <a:rPr lang="fa-IR" dirty="0">
                <a:latin typeface="B Nazanin" panose="00000400000000000000" pitchFamily="2" charset="-78"/>
                <a:ea typeface="Calibri" panose="020F0502020204030204" pitchFamily="34" charset="0"/>
                <a:cs typeface="B Nazanin" panose="00000400000000000000" pitchFamily="2" charset="-78"/>
              </a:rPr>
              <a:t>به صورت سری با اندوکتورها مورد استفاده قرار گرفت. شکل های موج جریان اندوکتورهای </a:t>
            </a:r>
            <a:r>
              <a:rPr lang="en-US" dirty="0">
                <a:latin typeface="AdvOT833fb896"/>
                <a:ea typeface="Calibri" panose="020F0502020204030204" pitchFamily="34" charset="0"/>
                <a:cs typeface="B Nazanin" panose="00000400000000000000" pitchFamily="2" charset="-78"/>
              </a:rPr>
              <a:t>L</a:t>
            </a:r>
            <a:r>
              <a:rPr lang="en-US" baseline="-25000" dirty="0">
                <a:latin typeface="AdvOT833fb896"/>
                <a:ea typeface="Calibri" panose="020F0502020204030204" pitchFamily="34" charset="0"/>
                <a:cs typeface="B Nazanin" panose="00000400000000000000" pitchFamily="2" charset="-78"/>
              </a:rPr>
              <a:t>1</a:t>
            </a:r>
            <a:r>
              <a:rPr lang="fa-IR" dirty="0">
                <a:latin typeface="AdvOT833fb896"/>
                <a:ea typeface="Calibri" panose="020F0502020204030204" pitchFamily="34" charset="0"/>
                <a:cs typeface="B Nazanin" panose="00000400000000000000" pitchFamily="2" charset="-78"/>
              </a:rPr>
              <a:t> و </a:t>
            </a:r>
            <a:r>
              <a:rPr lang="en-US" dirty="0">
                <a:latin typeface="AdvOT833fb896"/>
                <a:ea typeface="Calibri" panose="020F0502020204030204" pitchFamily="34" charset="0"/>
                <a:cs typeface="B Nazanin" panose="00000400000000000000" pitchFamily="2" charset="-78"/>
              </a:rPr>
              <a:t>L</a:t>
            </a:r>
            <a:r>
              <a:rPr lang="en-US" baseline="-25000" dirty="0">
                <a:latin typeface="AdvOT833fb896"/>
                <a:ea typeface="Calibri" panose="020F0502020204030204" pitchFamily="34" charset="0"/>
                <a:cs typeface="B Nazanin" panose="00000400000000000000" pitchFamily="2" charset="-78"/>
              </a:rPr>
              <a:t>2</a:t>
            </a:r>
            <a:r>
              <a:rPr lang="fa-IR" dirty="0">
                <a:latin typeface="AdvOT833fb896"/>
                <a:ea typeface="Calibri" panose="020F0502020204030204" pitchFamily="34" charset="0"/>
                <a:cs typeface="B Nazanin" panose="00000400000000000000" pitchFamily="2" charset="-78"/>
              </a:rPr>
              <a:t> به ترتیب در شکل های </a:t>
            </a:r>
            <a:r>
              <a:rPr lang="en-US" dirty="0">
                <a:latin typeface="AdvOT833fb896"/>
                <a:ea typeface="Calibri" panose="020F0502020204030204" pitchFamily="34" charset="0"/>
                <a:cs typeface="B Nazanin" panose="00000400000000000000" pitchFamily="2" charset="-78"/>
              </a:rPr>
              <a:t>9c</a:t>
            </a:r>
            <a:r>
              <a:rPr lang="fa-IR" dirty="0">
                <a:latin typeface="AdvOT833fb896"/>
                <a:ea typeface="Calibri" panose="020F0502020204030204" pitchFamily="34" charset="0"/>
                <a:cs typeface="B Nazanin" panose="00000400000000000000" pitchFamily="2" charset="-78"/>
              </a:rPr>
              <a:t> و </a:t>
            </a:r>
            <a:r>
              <a:rPr lang="en-US" dirty="0">
                <a:latin typeface="AdvOT833fb896"/>
                <a:ea typeface="Calibri" panose="020F0502020204030204" pitchFamily="34" charset="0"/>
                <a:cs typeface="B Nazanin" panose="00000400000000000000" pitchFamily="2" charset="-78"/>
              </a:rPr>
              <a:t>9d</a:t>
            </a:r>
            <a:r>
              <a:rPr lang="fa-IR" dirty="0">
                <a:latin typeface="AdvOT833fb896"/>
                <a:ea typeface="Calibri" panose="020F0502020204030204" pitchFamily="34" charset="0"/>
                <a:cs typeface="B Nazanin" panose="00000400000000000000" pitchFamily="2" charset="-78"/>
              </a:rPr>
              <a:t> نشان داده شدند. عملکرد مبدل پیشنهادی نیز در حالت </a:t>
            </a:r>
            <a:r>
              <a:rPr lang="en-US" dirty="0">
                <a:latin typeface="AdvOT833fb896"/>
                <a:ea typeface="Calibri" panose="020F0502020204030204" pitchFamily="34" charset="0"/>
                <a:cs typeface="B Nazanin" panose="00000400000000000000" pitchFamily="2" charset="-78"/>
              </a:rPr>
              <a:t>DCM</a:t>
            </a:r>
            <a:r>
              <a:rPr lang="fa-IR" dirty="0">
                <a:latin typeface="AdvOT833fb896"/>
                <a:ea typeface="Calibri" panose="020F0502020204030204" pitchFamily="34" charset="0"/>
                <a:cs typeface="B Nazanin" panose="00000400000000000000" pitchFamily="2" charset="-78"/>
              </a:rPr>
              <a:t> تست شد. </a:t>
            </a:r>
            <a:endParaRPr lang="en-US" dirty="0">
              <a:cs typeface="B Nazanin" panose="00000400000000000000" pitchFamily="2" charset="-78"/>
            </a:endParaRPr>
          </a:p>
        </p:txBody>
      </p:sp>
      <p:pic>
        <p:nvPicPr>
          <p:cNvPr id="4" name="Picture 3"/>
          <p:cNvPicPr/>
          <p:nvPr/>
        </p:nvPicPr>
        <p:blipFill rotWithShape="1">
          <a:blip r:embed="rId2">
            <a:extLst>
              <a:ext uri="{28A0092B-C50C-407E-A947-70E740481C1C}">
                <a14:useLocalDpi xmlns:a14="http://schemas.microsoft.com/office/drawing/2010/main" val="0"/>
              </a:ext>
            </a:extLst>
          </a:blip>
          <a:srcRect t="10781"/>
          <a:stretch/>
        </p:blipFill>
        <p:spPr bwMode="auto">
          <a:xfrm>
            <a:off x="1683327" y="2286000"/>
            <a:ext cx="5943600" cy="4572000"/>
          </a:xfrm>
          <a:prstGeom prst="rect">
            <a:avLst/>
          </a:prstGeom>
          <a:noFill/>
          <a:ln>
            <a:noFill/>
          </a:ln>
        </p:spPr>
      </p:pic>
    </p:spTree>
    <p:extLst>
      <p:ext uri="{BB962C8B-B14F-4D97-AF65-F5344CB8AC3E}">
        <p14:creationId xmlns:p14="http://schemas.microsoft.com/office/powerpoint/2010/main" val="54569836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fa-IR" b="1" dirty="0">
                <a:cs typeface="B Nazanin" panose="00000400000000000000" pitchFamily="2" charset="-78"/>
              </a:rPr>
              <a:t>خروجی شبیه سازی: شکل 10</a:t>
            </a:r>
            <a:endParaRPr lang="en-US" dirty="0"/>
          </a:p>
        </p:txBody>
      </p:sp>
      <p:sp>
        <p:nvSpPr>
          <p:cNvPr id="3" name="Content Placeholder 2"/>
          <p:cNvSpPr>
            <a:spLocks noGrp="1"/>
          </p:cNvSpPr>
          <p:nvPr>
            <p:ph idx="1"/>
          </p:nvPr>
        </p:nvSpPr>
        <p:spPr>
          <a:xfrm>
            <a:off x="6511636" y="1510147"/>
            <a:ext cx="3302694" cy="4822162"/>
          </a:xfrm>
        </p:spPr>
        <p:txBody>
          <a:bodyPr>
            <a:normAutofit/>
          </a:bodyPr>
          <a:lstStyle/>
          <a:p>
            <a:pPr algn="just" rtl="1"/>
            <a:r>
              <a:rPr lang="fa-IR" dirty="0">
                <a:latin typeface="AdvOT833fb896"/>
                <a:ea typeface="Calibri" panose="020F0502020204030204" pitchFamily="34" charset="0"/>
                <a:cs typeface="B Nazanin" panose="00000400000000000000" pitchFamily="2" charset="-78"/>
              </a:rPr>
              <a:t>شکل 10 نتایج آزمایشات مبدل پیشنهادی را نشان می دهد که در  حالت </a:t>
            </a:r>
            <a:r>
              <a:rPr lang="en-US" dirty="0">
                <a:latin typeface="AdvOT833fb896"/>
                <a:ea typeface="Calibri" panose="020F0502020204030204" pitchFamily="34" charset="0"/>
                <a:cs typeface="B Nazanin" panose="00000400000000000000" pitchFamily="2" charset="-78"/>
              </a:rPr>
              <a:t>DCM</a:t>
            </a:r>
            <a:r>
              <a:rPr lang="fa-IR" dirty="0">
                <a:latin typeface="AdvOT833fb896"/>
                <a:ea typeface="Calibri" panose="020F0502020204030204" pitchFamily="34" charset="0"/>
                <a:cs typeface="B Nazanin" panose="00000400000000000000" pitchFamily="2" charset="-78"/>
              </a:rPr>
              <a:t> عمل می کند. شکل </a:t>
            </a:r>
            <a:r>
              <a:rPr lang="en-US" dirty="0">
                <a:latin typeface="AdvOT833fb896"/>
                <a:ea typeface="Calibri" panose="020F0502020204030204" pitchFamily="34" charset="0"/>
                <a:cs typeface="B Nazanin" panose="00000400000000000000" pitchFamily="2" charset="-78"/>
              </a:rPr>
              <a:t>10a</a:t>
            </a:r>
            <a:r>
              <a:rPr lang="fa-IR" dirty="0">
                <a:latin typeface="AdvOT833fb896"/>
                <a:ea typeface="Calibri" panose="020F0502020204030204" pitchFamily="34" charset="0"/>
                <a:cs typeface="B Nazanin" panose="00000400000000000000" pitchFamily="2" charset="-78"/>
              </a:rPr>
              <a:t> پالسی را نشان می دهد که برای سوئیچ استفاده شد. ولتاژ خروجی نیز در شکل </a:t>
            </a:r>
            <a:r>
              <a:rPr lang="en-US" dirty="0">
                <a:latin typeface="AdvOT833fb896"/>
                <a:ea typeface="Calibri" panose="020F0502020204030204" pitchFamily="34" charset="0"/>
                <a:cs typeface="B Nazanin" panose="00000400000000000000" pitchFamily="2" charset="-78"/>
              </a:rPr>
              <a:t>10b</a:t>
            </a:r>
            <a:r>
              <a:rPr lang="fa-IR" dirty="0">
                <a:latin typeface="AdvOT833fb896"/>
                <a:ea typeface="Calibri" panose="020F0502020204030204" pitchFamily="34" charset="0"/>
                <a:cs typeface="B Nazanin" panose="00000400000000000000" pitchFamily="2" charset="-78"/>
              </a:rPr>
              <a:t> ترسیم شد. طبق این شکل، ولتاژ خروجی </a:t>
            </a:r>
            <a:r>
              <a:rPr lang="en-US" dirty="0">
                <a:latin typeface="AdvOT833fb896"/>
                <a:ea typeface="Calibri" panose="020F0502020204030204" pitchFamily="34" charset="0"/>
                <a:cs typeface="B Nazanin" panose="00000400000000000000" pitchFamily="2" charset="-78"/>
              </a:rPr>
              <a:t>20 V</a:t>
            </a:r>
            <a:r>
              <a:rPr lang="fa-IR" dirty="0">
                <a:latin typeface="AdvOT833fb896"/>
                <a:ea typeface="Calibri" panose="020F0502020204030204" pitchFamily="34" charset="0"/>
                <a:cs typeface="B Nazanin" panose="00000400000000000000" pitchFamily="2" charset="-78"/>
              </a:rPr>
              <a:t> می باشد. شکل های موج جریان اندوکتورهای </a:t>
            </a:r>
            <a:r>
              <a:rPr lang="en-US" dirty="0">
                <a:latin typeface="AdvOT833fb896"/>
                <a:ea typeface="Calibri" panose="020F0502020204030204" pitchFamily="34" charset="0"/>
                <a:cs typeface="B Nazanin" panose="00000400000000000000" pitchFamily="2" charset="-78"/>
              </a:rPr>
              <a:t>L</a:t>
            </a:r>
            <a:r>
              <a:rPr lang="en-US" baseline="-25000" dirty="0">
                <a:latin typeface="AdvOT833fb896"/>
                <a:ea typeface="Calibri" panose="020F0502020204030204" pitchFamily="34" charset="0"/>
                <a:cs typeface="B Nazanin" panose="00000400000000000000" pitchFamily="2" charset="-78"/>
              </a:rPr>
              <a:t>1</a:t>
            </a:r>
            <a:r>
              <a:rPr lang="fa-IR" dirty="0">
                <a:latin typeface="AdvOT833fb896"/>
                <a:ea typeface="Calibri" panose="020F0502020204030204" pitchFamily="34" charset="0"/>
                <a:cs typeface="B Nazanin" panose="00000400000000000000" pitchFamily="2" charset="-78"/>
              </a:rPr>
              <a:t> و </a:t>
            </a:r>
            <a:r>
              <a:rPr lang="en-US" dirty="0">
                <a:latin typeface="AdvOT833fb896"/>
                <a:ea typeface="Calibri" panose="020F0502020204030204" pitchFamily="34" charset="0"/>
                <a:cs typeface="B Nazanin" panose="00000400000000000000" pitchFamily="2" charset="-78"/>
              </a:rPr>
              <a:t>L</a:t>
            </a:r>
            <a:r>
              <a:rPr lang="en-US" baseline="-25000" dirty="0">
                <a:latin typeface="AdvOT833fb896"/>
                <a:ea typeface="Calibri" panose="020F0502020204030204" pitchFamily="34" charset="0"/>
                <a:cs typeface="B Nazanin" panose="00000400000000000000" pitchFamily="2" charset="-78"/>
              </a:rPr>
              <a:t>2</a:t>
            </a:r>
            <a:r>
              <a:rPr lang="fa-IR" dirty="0">
                <a:latin typeface="AdvOT833fb896"/>
                <a:ea typeface="Calibri" panose="020F0502020204030204" pitchFamily="34" charset="0"/>
                <a:cs typeface="B Nazanin" panose="00000400000000000000" pitchFamily="2" charset="-78"/>
              </a:rPr>
              <a:t> به ترتیب در شکل های </a:t>
            </a:r>
            <a:r>
              <a:rPr lang="en-US" dirty="0">
                <a:latin typeface="AdvOT833fb896"/>
                <a:ea typeface="Calibri" panose="020F0502020204030204" pitchFamily="34" charset="0"/>
                <a:cs typeface="B Nazanin" panose="00000400000000000000" pitchFamily="2" charset="-78"/>
              </a:rPr>
              <a:t>10c</a:t>
            </a:r>
            <a:r>
              <a:rPr lang="fa-IR" dirty="0">
                <a:latin typeface="AdvOT833fb896"/>
                <a:ea typeface="Calibri" panose="020F0502020204030204" pitchFamily="34" charset="0"/>
                <a:cs typeface="B Nazanin" panose="00000400000000000000" pitchFamily="2" charset="-78"/>
              </a:rPr>
              <a:t> و </a:t>
            </a:r>
            <a:r>
              <a:rPr lang="en-US" dirty="0">
                <a:latin typeface="AdvOT833fb896"/>
                <a:ea typeface="Calibri" panose="020F0502020204030204" pitchFamily="34" charset="0"/>
                <a:cs typeface="B Nazanin" panose="00000400000000000000" pitchFamily="2" charset="-78"/>
              </a:rPr>
              <a:t>10d</a:t>
            </a:r>
            <a:r>
              <a:rPr lang="fa-IR" dirty="0">
                <a:latin typeface="AdvOT833fb896"/>
                <a:ea typeface="Calibri" panose="020F0502020204030204" pitchFamily="34" charset="0"/>
                <a:cs typeface="B Nazanin" panose="00000400000000000000" pitchFamily="2" charset="-78"/>
              </a:rPr>
              <a:t> نشان داده شدند.همانطور که در این شکل ها نشان داده شد، مقادیر جریان صفر نیستند و </a:t>
            </a:r>
            <a:r>
              <a:rPr lang="en-US" dirty="0" err="1">
                <a:latin typeface="AdvOT833fb896"/>
                <a:ea typeface="Calibri" panose="020F0502020204030204" pitchFamily="34" charset="0"/>
                <a:cs typeface="B Nazanin" panose="00000400000000000000" pitchFamily="2" charset="-78"/>
              </a:rPr>
              <a:t>I</a:t>
            </a:r>
            <a:r>
              <a:rPr lang="en-US" baseline="-25000" dirty="0" err="1">
                <a:latin typeface="AdvOT833fb896"/>
                <a:ea typeface="Calibri" panose="020F0502020204030204" pitchFamily="34" charset="0"/>
                <a:cs typeface="B Nazanin" panose="00000400000000000000" pitchFamily="2" charset="-78"/>
              </a:rPr>
              <a:t>Lo</a:t>
            </a:r>
            <a:r>
              <a:rPr lang="fa-IR" dirty="0">
                <a:latin typeface="AdvOT833fb896"/>
                <a:ea typeface="Calibri" panose="020F0502020204030204" pitchFamily="34" charset="0"/>
                <a:cs typeface="B Nazanin" panose="00000400000000000000" pitchFamily="2" charset="-78"/>
              </a:rPr>
              <a:t> که در معادله 30 محاسبه شد، واضح است. نتایج آزمایشات عملکرد و تحلیل های مبدل پیشنهادی را در هر دو حالت </a:t>
            </a:r>
            <a:r>
              <a:rPr lang="en-US" dirty="0">
                <a:latin typeface="AdvOT833fb896"/>
                <a:ea typeface="Calibri" panose="020F0502020204030204" pitchFamily="34" charset="0"/>
                <a:cs typeface="B Nazanin" panose="00000400000000000000" pitchFamily="2" charset="-78"/>
              </a:rPr>
              <a:t>CCM</a:t>
            </a:r>
            <a:r>
              <a:rPr lang="fa-IR" dirty="0">
                <a:latin typeface="AdvOT833fb896"/>
                <a:ea typeface="Calibri" panose="020F0502020204030204" pitchFamily="34" charset="0"/>
                <a:cs typeface="B Nazanin" panose="00000400000000000000" pitchFamily="2" charset="-78"/>
              </a:rPr>
              <a:t> و </a:t>
            </a:r>
            <a:r>
              <a:rPr lang="en-US" dirty="0">
                <a:latin typeface="AdvOT833fb896"/>
                <a:ea typeface="Calibri" panose="020F0502020204030204" pitchFamily="34" charset="0"/>
                <a:cs typeface="B Nazanin" panose="00000400000000000000" pitchFamily="2" charset="-78"/>
              </a:rPr>
              <a:t>DCM</a:t>
            </a:r>
            <a:r>
              <a:rPr lang="fa-IR" dirty="0">
                <a:latin typeface="AdvOT833fb896"/>
                <a:ea typeface="Calibri" panose="020F0502020204030204" pitchFamily="34" charset="0"/>
                <a:cs typeface="B Nazanin" panose="00000400000000000000" pitchFamily="2" charset="-78"/>
              </a:rPr>
              <a:t> تایید می کنند.</a:t>
            </a:r>
            <a:endParaRPr lang="en-US" dirty="0">
              <a:cs typeface="B Nazanin" panose="00000400000000000000" pitchFamily="2" charset="-78"/>
            </a:endParaRPr>
          </a:p>
        </p:txBody>
      </p:sp>
      <p:pic>
        <p:nvPicPr>
          <p:cNvPr id="4" name="Picture 3"/>
          <p:cNvPicPr/>
          <p:nvPr/>
        </p:nvPicPr>
        <p:blipFill>
          <a:blip r:embed="rId2">
            <a:extLst>
              <a:ext uri="{28A0092B-C50C-407E-A947-70E740481C1C}">
                <a14:useLocalDpi xmlns:a14="http://schemas.microsoft.com/office/drawing/2010/main" val="0"/>
              </a:ext>
            </a:extLst>
          </a:blip>
          <a:srcRect/>
          <a:stretch>
            <a:fillRect/>
          </a:stretch>
        </p:blipFill>
        <p:spPr bwMode="auto">
          <a:xfrm>
            <a:off x="401782" y="1409180"/>
            <a:ext cx="5943600" cy="4621530"/>
          </a:xfrm>
          <a:prstGeom prst="rect">
            <a:avLst/>
          </a:prstGeom>
          <a:noFill/>
          <a:ln>
            <a:noFill/>
          </a:ln>
        </p:spPr>
      </p:pic>
    </p:spTree>
    <p:extLst>
      <p:ext uri="{BB962C8B-B14F-4D97-AF65-F5344CB8AC3E}">
        <p14:creationId xmlns:p14="http://schemas.microsoft.com/office/powerpoint/2010/main" val="356141388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fa-IR" b="1" dirty="0">
                <a:solidFill>
                  <a:srgbClr val="5FCBEF"/>
                </a:solidFill>
                <a:cs typeface="B Nazanin" panose="00000400000000000000" pitchFamily="2" charset="-78"/>
              </a:rPr>
              <a:t>اجزا و مزایای مبدل پیشنهادی:</a:t>
            </a:r>
            <a:endParaRPr lang="en-US" b="1" dirty="0">
              <a:cs typeface="B Nazanin" panose="00000400000000000000" pitchFamily="2" charset="-78"/>
            </a:endParaRPr>
          </a:p>
        </p:txBody>
      </p:sp>
      <p:sp>
        <p:nvSpPr>
          <p:cNvPr id="3" name="Content Placeholder 2"/>
          <p:cNvSpPr>
            <a:spLocks noGrp="1"/>
          </p:cNvSpPr>
          <p:nvPr>
            <p:ph idx="1"/>
          </p:nvPr>
        </p:nvSpPr>
        <p:spPr>
          <a:xfrm>
            <a:off x="677334" y="2160589"/>
            <a:ext cx="8596668" cy="4489593"/>
          </a:xfrm>
        </p:spPr>
        <p:txBody>
          <a:bodyPr>
            <a:normAutofit/>
          </a:bodyPr>
          <a:lstStyle/>
          <a:p>
            <a:pPr marL="0" indent="0" algn="just" rtl="1">
              <a:lnSpc>
                <a:spcPct val="150000"/>
              </a:lnSpc>
              <a:buNone/>
            </a:pPr>
            <a:r>
              <a:rPr lang="fa-IR" dirty="0">
                <a:latin typeface="Calibri" panose="020F0502020204030204" pitchFamily="34" charset="0"/>
                <a:ea typeface="Calibri" panose="020F0502020204030204" pitchFamily="34" charset="0"/>
                <a:cs typeface="B Nazanin" panose="00000400000000000000" pitchFamily="2" charset="-78"/>
              </a:rPr>
              <a:t>در این تحقیق، یک مبدل </a:t>
            </a:r>
            <a:r>
              <a:rPr lang="en-US" dirty="0">
                <a:latin typeface="Calibri" panose="020F0502020204030204" pitchFamily="34" charset="0"/>
                <a:ea typeface="Calibri" panose="020F0502020204030204" pitchFamily="34" charset="0"/>
                <a:cs typeface="B Nazanin" panose="00000400000000000000" pitchFamily="2" charset="-78"/>
              </a:rPr>
              <a:t>DC/DC</a:t>
            </a:r>
            <a:r>
              <a:rPr lang="fa-IR" dirty="0">
                <a:latin typeface="Calibri" panose="020F0502020204030204" pitchFamily="34" charset="0"/>
                <a:ea typeface="Calibri" panose="020F0502020204030204" pitchFamily="34" charset="0"/>
                <a:cs typeface="B Nazanin" panose="00000400000000000000" pitchFamily="2" charset="-78"/>
              </a:rPr>
              <a:t> جدید افزایش-تقویت ارائه شده است. ساختار مدار مبدل پیشنهادی شامل تک سوئیچ نیرو، دو دیود و چند مولفه ی ذخیره سازی انرژی است. </a:t>
            </a:r>
            <a:endParaRPr lang="en-US" dirty="0">
              <a:latin typeface="Calibri" panose="020F0502020204030204" pitchFamily="34" charset="0"/>
              <a:ea typeface="Calibri" panose="020F0502020204030204" pitchFamily="34" charset="0"/>
              <a:cs typeface="B Nazanin" panose="00000400000000000000" pitchFamily="2" charset="-78"/>
            </a:endParaRPr>
          </a:p>
          <a:p>
            <a:pPr algn="just" rtl="1">
              <a:lnSpc>
                <a:spcPct val="150000"/>
              </a:lnSpc>
            </a:pPr>
            <a:r>
              <a:rPr lang="fa-IR" dirty="0">
                <a:latin typeface="Calibri" panose="020F0502020204030204" pitchFamily="34" charset="0"/>
                <a:cs typeface="B Nazanin" panose="00000400000000000000" pitchFamily="2" charset="-78"/>
              </a:rPr>
              <a:t>مزایای مبدل پیشنهادی:</a:t>
            </a:r>
          </a:p>
          <a:p>
            <a:pPr algn="just" rtl="1">
              <a:lnSpc>
                <a:spcPct val="150000"/>
              </a:lnSpc>
              <a:buFont typeface="Wingdings" panose="05000000000000000000" pitchFamily="2" charset="2"/>
              <a:buChar char="v"/>
            </a:pPr>
            <a:r>
              <a:rPr lang="fa-IR" dirty="0">
                <a:latin typeface="Calibri" panose="020F0502020204030204" pitchFamily="34" charset="0"/>
                <a:ea typeface="Calibri" panose="020F0502020204030204" pitchFamily="34" charset="0"/>
                <a:cs typeface="B Nazanin" panose="00000400000000000000" pitchFamily="2" charset="-78"/>
              </a:rPr>
              <a:t>بکار گرفتن فقط یک تک سوئیچ نیرو، هزینه ی اجرایی و اتلافات نیروی سوئیچینگ را کاهش می دهد.</a:t>
            </a:r>
          </a:p>
          <a:p>
            <a:pPr algn="just" rtl="1">
              <a:lnSpc>
                <a:spcPct val="150000"/>
              </a:lnSpc>
              <a:buFont typeface="Wingdings" panose="05000000000000000000" pitchFamily="2" charset="2"/>
              <a:buChar char="v"/>
            </a:pPr>
            <a:r>
              <a:rPr lang="fa-IR" dirty="0">
                <a:latin typeface="Calibri" panose="020F0502020204030204" pitchFamily="34" charset="0"/>
                <a:ea typeface="Calibri" panose="020F0502020204030204" pitchFamily="34" charset="0"/>
                <a:cs typeface="B Nazanin" panose="00000400000000000000" pitchFamily="2" charset="-78"/>
              </a:rPr>
              <a:t> مبدل پیشنهادی در حالت بالاتر جذب ولتاژ بیشتری نسبت به مبدل مرسوم افزایش-تقویت و </a:t>
            </a:r>
            <a:r>
              <a:rPr lang="en-US" dirty="0" err="1">
                <a:latin typeface="Calibri" panose="020F0502020204030204" pitchFamily="34" charset="0"/>
                <a:ea typeface="Calibri" panose="020F0502020204030204" pitchFamily="34" charset="0"/>
                <a:cs typeface="B Nazanin" panose="00000400000000000000" pitchFamily="2" charset="-78"/>
              </a:rPr>
              <a:t>Cuk</a:t>
            </a:r>
            <a:r>
              <a:rPr lang="fa-IR" dirty="0">
                <a:latin typeface="Calibri" panose="020F0502020204030204" pitchFamily="34" charset="0"/>
                <a:ea typeface="Calibri" panose="020F0502020204030204" pitchFamily="34" charset="0"/>
                <a:cs typeface="B Nazanin" panose="00000400000000000000" pitchFamily="2" charset="-78"/>
              </a:rPr>
              <a:t> دارد. </a:t>
            </a:r>
          </a:p>
          <a:p>
            <a:pPr algn="just" rtl="1">
              <a:lnSpc>
                <a:spcPct val="150000"/>
              </a:lnSpc>
              <a:buFont typeface="Wingdings" panose="05000000000000000000" pitchFamily="2" charset="2"/>
              <a:buChar char="v"/>
            </a:pPr>
            <a:r>
              <a:rPr lang="fa-IR" dirty="0">
                <a:latin typeface="Calibri" panose="020F0502020204030204" pitchFamily="34" charset="0"/>
                <a:ea typeface="Calibri" panose="020F0502020204030204" pitchFamily="34" charset="0"/>
                <a:cs typeface="B Nazanin" panose="00000400000000000000" pitchFamily="2" charset="-78"/>
              </a:rPr>
              <a:t>این مبدل منطقه ی عملکردی حالت رسانش دائم </a:t>
            </a:r>
            <a:r>
              <a:rPr lang="en-US" dirty="0">
                <a:latin typeface="Calibri" panose="020F0502020204030204" pitchFamily="34" charset="0"/>
                <a:ea typeface="Calibri" panose="020F0502020204030204" pitchFamily="34" charset="0"/>
                <a:cs typeface="B Nazanin" panose="00000400000000000000" pitchFamily="2" charset="-78"/>
              </a:rPr>
              <a:t>(CCM)</a:t>
            </a:r>
            <a:r>
              <a:rPr lang="fa-IR" dirty="0">
                <a:latin typeface="Calibri" panose="020F0502020204030204" pitchFamily="34" charset="0"/>
                <a:ea typeface="Calibri" panose="020F0502020204030204" pitchFamily="34" charset="0"/>
                <a:cs typeface="B Nazanin" panose="00000400000000000000" pitchFamily="2" charset="-78"/>
              </a:rPr>
              <a:t> را گسترش می دهد. </a:t>
            </a:r>
          </a:p>
          <a:p>
            <a:pPr algn="just" rtl="1">
              <a:lnSpc>
                <a:spcPct val="150000"/>
              </a:lnSpc>
              <a:buFont typeface="Wingdings" panose="05000000000000000000" pitchFamily="2" charset="2"/>
              <a:buChar char="v"/>
            </a:pPr>
            <a:r>
              <a:rPr lang="fa-IR" dirty="0">
                <a:latin typeface="Calibri" panose="020F0502020204030204" pitchFamily="34" charset="0"/>
                <a:ea typeface="Calibri" panose="020F0502020204030204" pitchFamily="34" charset="0"/>
                <a:cs typeface="B Nazanin" panose="00000400000000000000" pitchFamily="2" charset="-78"/>
              </a:rPr>
              <a:t>مبدل ارائه شده سه حالت عملیاتی در </a:t>
            </a:r>
            <a:r>
              <a:rPr lang="en-US" dirty="0">
                <a:latin typeface="Calibri" panose="020F0502020204030204" pitchFamily="34" charset="0"/>
                <a:ea typeface="Calibri" panose="020F0502020204030204" pitchFamily="34" charset="0"/>
                <a:cs typeface="B Nazanin" panose="00000400000000000000" pitchFamily="2" charset="-78"/>
              </a:rPr>
              <a:t>CCM</a:t>
            </a:r>
            <a:r>
              <a:rPr lang="fa-IR" dirty="0">
                <a:latin typeface="Calibri" panose="020F0502020204030204" pitchFamily="34" charset="0"/>
                <a:ea typeface="Calibri" panose="020F0502020204030204" pitchFamily="34" charset="0"/>
                <a:cs typeface="B Nazanin" panose="00000400000000000000" pitchFamily="2" charset="-78"/>
              </a:rPr>
              <a:t> دارد. حالت دوم فشارهای ولتاژی بر خازن ها را کاهش می دهد. </a:t>
            </a:r>
          </a:p>
          <a:p>
            <a:pPr algn="just" rtl="1">
              <a:lnSpc>
                <a:spcPct val="150000"/>
              </a:lnSpc>
              <a:buFont typeface="Wingdings" panose="05000000000000000000" pitchFamily="2" charset="2"/>
              <a:buChar char="v"/>
            </a:pPr>
            <a:r>
              <a:rPr lang="fa-IR" dirty="0">
                <a:latin typeface="Calibri" panose="020F0502020204030204" pitchFamily="34" charset="0"/>
                <a:ea typeface="Calibri" panose="020F0502020204030204" pitchFamily="34" charset="0"/>
                <a:cs typeface="B Nazanin" panose="00000400000000000000" pitchFamily="2" charset="-78"/>
              </a:rPr>
              <a:t>بنابراین فشارهای جریان بر دیودها نیز کم می شوند. </a:t>
            </a:r>
            <a:endParaRPr lang="en-US" dirty="0"/>
          </a:p>
        </p:txBody>
      </p:sp>
    </p:spTree>
    <p:extLst>
      <p:ext uri="{BB962C8B-B14F-4D97-AF65-F5344CB8AC3E}">
        <p14:creationId xmlns:p14="http://schemas.microsoft.com/office/powerpoint/2010/main" val="357606579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fa-IR" b="1" dirty="0">
                <a:latin typeface="AdvOT833fb896"/>
                <a:ea typeface="Calibri" panose="020F0502020204030204" pitchFamily="34" charset="0"/>
                <a:cs typeface="B Nazanin" panose="00000400000000000000" pitchFamily="2" charset="-78"/>
              </a:rPr>
              <a:t>نتیجه گیری:</a:t>
            </a:r>
            <a:endParaRPr lang="en-US" dirty="0"/>
          </a:p>
        </p:txBody>
      </p:sp>
      <p:sp>
        <p:nvSpPr>
          <p:cNvPr id="3" name="Content Placeholder 2"/>
          <p:cNvSpPr>
            <a:spLocks noGrp="1"/>
          </p:cNvSpPr>
          <p:nvPr>
            <p:ph idx="1"/>
          </p:nvPr>
        </p:nvSpPr>
        <p:spPr/>
        <p:txBody>
          <a:bodyPr>
            <a:normAutofit/>
          </a:bodyPr>
          <a:lstStyle/>
          <a:p>
            <a:pPr marL="0" marR="0" algn="just" rtl="1">
              <a:lnSpc>
                <a:spcPct val="150000"/>
              </a:lnSpc>
              <a:spcBef>
                <a:spcPts val="0"/>
              </a:spcBef>
              <a:spcAft>
                <a:spcPts val="1000"/>
              </a:spcAft>
            </a:pPr>
            <a:r>
              <a:rPr lang="fa-IR" dirty="0">
                <a:latin typeface="AdvOT833fb896"/>
                <a:ea typeface="Calibri" panose="020F0502020204030204" pitchFamily="34" charset="0"/>
                <a:cs typeface="B Nazanin" panose="00000400000000000000" pitchFamily="2" charset="-78"/>
              </a:rPr>
              <a:t>یک مبدل بوست-افزایش </a:t>
            </a:r>
            <a:r>
              <a:rPr lang="en-US" dirty="0">
                <a:latin typeface="AdvOT833fb896"/>
                <a:ea typeface="Calibri" panose="020F0502020204030204" pitchFamily="34" charset="0"/>
                <a:cs typeface="B Nazanin" panose="00000400000000000000" pitchFamily="2" charset="-78"/>
              </a:rPr>
              <a:t>DC/DC</a:t>
            </a:r>
            <a:r>
              <a:rPr lang="fa-IR" dirty="0">
                <a:latin typeface="AdvOT833fb896"/>
                <a:ea typeface="Calibri" panose="020F0502020204030204" pitchFamily="34" charset="0"/>
                <a:cs typeface="B Nazanin" panose="00000400000000000000" pitchFamily="2" charset="-78"/>
              </a:rPr>
              <a:t> جدید پیشنهاد  شد. تحلیل مبدل پیشنهادی در هر دو حالت عملکردی </a:t>
            </a:r>
            <a:r>
              <a:rPr lang="en-US" dirty="0">
                <a:latin typeface="AdvOT833fb896"/>
                <a:ea typeface="Calibri" panose="020F0502020204030204" pitchFamily="34" charset="0"/>
                <a:cs typeface="B Nazanin" panose="00000400000000000000" pitchFamily="2" charset="-78"/>
              </a:rPr>
              <a:t>CCM</a:t>
            </a:r>
            <a:r>
              <a:rPr lang="fa-IR" dirty="0">
                <a:latin typeface="AdvOT833fb896"/>
                <a:ea typeface="Calibri" panose="020F0502020204030204" pitchFamily="34" charset="0"/>
                <a:cs typeface="B Nazanin" panose="00000400000000000000" pitchFamily="2" charset="-78"/>
              </a:rPr>
              <a:t> و </a:t>
            </a:r>
            <a:r>
              <a:rPr lang="en-US" dirty="0">
                <a:latin typeface="AdvOT833fb896"/>
                <a:ea typeface="Calibri" panose="020F0502020204030204" pitchFamily="34" charset="0"/>
                <a:cs typeface="B Nazanin" panose="00000400000000000000" pitchFamily="2" charset="-78"/>
              </a:rPr>
              <a:t>DCM</a:t>
            </a:r>
            <a:r>
              <a:rPr lang="en-US" dirty="0">
                <a:latin typeface="B Nazanin" panose="00000400000000000000" pitchFamily="2" charset="-78"/>
                <a:ea typeface="Calibri" panose="020F0502020204030204" pitchFamily="34" charset="0"/>
                <a:cs typeface="B Nazanin" panose="00000400000000000000" pitchFamily="2" charset="-78"/>
              </a:rPr>
              <a:t> </a:t>
            </a:r>
            <a:r>
              <a:rPr lang="fa-IR" dirty="0">
                <a:latin typeface="B Nazanin" panose="00000400000000000000" pitchFamily="2" charset="-78"/>
                <a:ea typeface="Calibri" panose="020F0502020204030204" pitchFamily="34" charset="0"/>
                <a:cs typeface="B Nazanin" panose="00000400000000000000" pitchFamily="2" charset="-78"/>
              </a:rPr>
              <a:t>ارائه شد. این مبدل دارای مزیت های زیادی ازجمله جذب بالای ولتاژ در مقایسه بامبدل های </a:t>
            </a:r>
            <a:r>
              <a:rPr lang="en-US" dirty="0" err="1">
                <a:latin typeface="AdvOT833fb896"/>
                <a:ea typeface="Calibri" panose="020F0502020204030204" pitchFamily="34" charset="0"/>
                <a:cs typeface="B Nazanin" panose="00000400000000000000" pitchFamily="2" charset="-78"/>
              </a:rPr>
              <a:t>Cuk</a:t>
            </a:r>
            <a:r>
              <a:rPr lang="fa-IR" dirty="0">
                <a:latin typeface="AdvOT833fb896"/>
                <a:ea typeface="Calibri" panose="020F0502020204030204" pitchFamily="34" charset="0"/>
                <a:cs typeface="B Nazanin" panose="00000400000000000000" pitchFamily="2" charset="-78"/>
              </a:rPr>
              <a:t> و بوست-افزایش مرسوم و ناحیه ی عملکردی گسترده </a:t>
            </a:r>
            <a:r>
              <a:rPr lang="en-US" dirty="0">
                <a:latin typeface="AdvOT833fb896"/>
                <a:ea typeface="Calibri" panose="020F0502020204030204" pitchFamily="34" charset="0"/>
                <a:cs typeface="B Nazanin" panose="00000400000000000000" pitchFamily="2" charset="-78"/>
              </a:rPr>
              <a:t>CCM</a:t>
            </a:r>
            <a:r>
              <a:rPr lang="fa-IR" dirty="0">
                <a:latin typeface="AdvOT833fb896"/>
                <a:ea typeface="Calibri" panose="020F0502020204030204" pitchFamily="34" charset="0"/>
                <a:cs typeface="B Nazanin" panose="00000400000000000000" pitchFamily="2" charset="-78"/>
              </a:rPr>
              <a:t> هستند. حالت دوم فشارهای ولتاژی بر خازن ها را کاهش می دهد. بنابراین، فشارهای جریان بر دیودها نیز کم می شود. در این موقعیت مکانی، فقط یک سوئیچ نیرو استفاده می شود که اتلافات نیروی سوئیچینگ و هزینه ی اجرای مبدل پیشنهادی را کاهش می دهد. نتایج آزمایشات برای بررسی امکان پذیری مبدل پیشنهادی فراهم آمده است.</a:t>
            </a:r>
            <a:endParaRPr lang="en-US" dirty="0">
              <a:latin typeface="Calibri" panose="020F0502020204030204" pitchFamily="34" charset="0"/>
              <a:ea typeface="Calibri" panose="020F0502020204030204" pitchFamily="34" charset="0"/>
              <a:cs typeface="B Nazanin" panose="00000400000000000000" pitchFamily="2" charset="-78"/>
            </a:endParaRPr>
          </a:p>
          <a:p>
            <a:pPr>
              <a:lnSpc>
                <a:spcPct val="150000"/>
              </a:lnSpc>
            </a:pPr>
            <a:endParaRPr lang="en-US" dirty="0">
              <a:cs typeface="B Nazanin" panose="00000400000000000000" pitchFamily="2" charset="-78"/>
            </a:endParaRPr>
          </a:p>
        </p:txBody>
      </p:sp>
    </p:spTree>
    <p:extLst>
      <p:ext uri="{BB962C8B-B14F-4D97-AF65-F5344CB8AC3E}">
        <p14:creationId xmlns:p14="http://schemas.microsoft.com/office/powerpoint/2010/main" val="421275577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fa-IR" b="1" dirty="0">
                <a:latin typeface="Calibri" panose="020F0502020204030204" pitchFamily="34" charset="0"/>
                <a:ea typeface="Calibri" panose="020F0502020204030204" pitchFamily="34" charset="0"/>
                <a:cs typeface="B Nazanin" panose="00000400000000000000" pitchFamily="2" charset="-78"/>
              </a:rPr>
              <a:t>ساختار مبدل پیشنهادی:</a:t>
            </a:r>
            <a:endParaRPr lang="en-US" dirty="0"/>
          </a:p>
        </p:txBody>
      </p:sp>
      <p:sp>
        <p:nvSpPr>
          <p:cNvPr id="3" name="Content Placeholder 2"/>
          <p:cNvSpPr>
            <a:spLocks noGrp="1"/>
          </p:cNvSpPr>
          <p:nvPr>
            <p:ph idx="1"/>
          </p:nvPr>
        </p:nvSpPr>
        <p:spPr/>
        <p:txBody>
          <a:bodyPr/>
          <a:lstStyle/>
          <a:p>
            <a:pPr algn="just" rtl="1">
              <a:buFont typeface="Wingdings" panose="05000000000000000000" pitchFamily="2" charset="2"/>
              <a:buChar char="v"/>
            </a:pPr>
            <a:r>
              <a:rPr lang="fa-IR" dirty="0">
                <a:latin typeface="Calibri" panose="020F0502020204030204" pitchFamily="34" charset="0"/>
                <a:ea typeface="Calibri" panose="020F0502020204030204" pitchFamily="34" charset="0"/>
                <a:cs typeface="B Nazanin" panose="00000400000000000000" pitchFamily="2" charset="-78"/>
              </a:rPr>
              <a:t>ترکیب بندی مدار مربوط به مبدل پیشنهادی در شکل 1 نشان داده شد. طبق شکل 1 ، مبدل پیشنهادی شامل سه خازن ، دو اندوکتور ، یک سوئیچ نیرو و دو دیود است</a:t>
            </a:r>
          </a:p>
          <a:p>
            <a:pPr algn="just" rtl="1"/>
            <a:endParaRPr lang="fa-IR" dirty="0">
              <a:latin typeface="Calibri" panose="020F0502020204030204" pitchFamily="34" charset="0"/>
              <a:cs typeface="B Nazanin" panose="00000400000000000000" pitchFamily="2" charset="-78"/>
            </a:endParaRPr>
          </a:p>
          <a:p>
            <a:pPr algn="just" rtl="1"/>
            <a:endParaRPr lang="fa-IR" dirty="0">
              <a:latin typeface="Calibri" panose="020F0502020204030204" pitchFamily="34" charset="0"/>
              <a:cs typeface="B Nazanin" panose="00000400000000000000" pitchFamily="2" charset="-78"/>
            </a:endParaRPr>
          </a:p>
          <a:p>
            <a:pPr algn="just" rtl="1"/>
            <a:endParaRPr lang="fa-IR" dirty="0">
              <a:latin typeface="Calibri" panose="020F0502020204030204" pitchFamily="34" charset="0"/>
              <a:cs typeface="B Nazanin" panose="00000400000000000000" pitchFamily="2" charset="-78"/>
            </a:endParaRPr>
          </a:p>
          <a:p>
            <a:pPr algn="just" rtl="1"/>
            <a:endParaRPr lang="fa-IR" dirty="0">
              <a:latin typeface="Calibri" panose="020F0502020204030204" pitchFamily="34" charset="0"/>
              <a:cs typeface="B Nazanin" panose="00000400000000000000" pitchFamily="2" charset="-78"/>
            </a:endParaRPr>
          </a:p>
          <a:p>
            <a:pPr algn="just" rtl="1"/>
            <a:endParaRPr lang="fa-IR" dirty="0">
              <a:latin typeface="Calibri" panose="020F0502020204030204" pitchFamily="34" charset="0"/>
              <a:cs typeface="B Nazanin" panose="00000400000000000000" pitchFamily="2" charset="-78"/>
            </a:endParaRPr>
          </a:p>
          <a:p>
            <a:pPr algn="just" rtl="1"/>
            <a:endParaRPr lang="fa-IR" dirty="0">
              <a:latin typeface="Calibri" panose="020F0502020204030204" pitchFamily="34" charset="0"/>
              <a:cs typeface="B Nazanin" panose="00000400000000000000" pitchFamily="2" charset="-78"/>
            </a:endParaRPr>
          </a:p>
          <a:p>
            <a:pPr algn="just" rtl="1"/>
            <a:endParaRPr lang="fa-IR" dirty="0">
              <a:latin typeface="Calibri" panose="020F0502020204030204" pitchFamily="34" charset="0"/>
              <a:cs typeface="B Nazanin" panose="00000400000000000000" pitchFamily="2" charset="-78"/>
            </a:endParaRPr>
          </a:p>
          <a:p>
            <a:pPr algn="just" rtl="1">
              <a:buFont typeface="Wingdings" panose="05000000000000000000" pitchFamily="2" charset="2"/>
              <a:buChar char="v"/>
            </a:pPr>
            <a:r>
              <a:rPr lang="fa-IR" dirty="0">
                <a:latin typeface="Calibri" panose="020F0502020204030204" pitchFamily="34" charset="0"/>
                <a:ea typeface="Calibri" panose="020F0502020204030204" pitchFamily="34" charset="0"/>
                <a:cs typeface="B Nazanin" panose="00000400000000000000" pitchFamily="2" charset="-78"/>
              </a:rPr>
              <a:t>مبدل پیشنهادی در سه حالت در </a:t>
            </a:r>
            <a:r>
              <a:rPr lang="en-US" dirty="0">
                <a:latin typeface="Calibri" panose="020F0502020204030204" pitchFamily="34" charset="0"/>
                <a:ea typeface="Calibri" panose="020F0502020204030204" pitchFamily="34" charset="0"/>
                <a:cs typeface="B Nazanin" panose="00000400000000000000" pitchFamily="2" charset="-78"/>
              </a:rPr>
              <a:t>CCM</a:t>
            </a:r>
            <a:r>
              <a:rPr lang="fa-IR" dirty="0">
                <a:latin typeface="Calibri" panose="020F0502020204030204" pitchFamily="34" charset="0"/>
                <a:ea typeface="Calibri" panose="020F0502020204030204" pitchFamily="34" charset="0"/>
                <a:cs typeface="B Nazanin" panose="00000400000000000000" pitchFamily="2" charset="-78"/>
              </a:rPr>
              <a:t> کار می کند</a:t>
            </a:r>
            <a:endParaRPr lang="en-US" dirty="0"/>
          </a:p>
        </p:txBody>
      </p:sp>
      <p:pic>
        <p:nvPicPr>
          <p:cNvPr id="4" name="Picture 3"/>
          <p:cNvPicPr/>
          <p:nvPr/>
        </p:nvPicPr>
        <p:blipFill>
          <a:blip r:embed="rId2">
            <a:extLst>
              <a:ext uri="{28A0092B-C50C-407E-A947-70E740481C1C}">
                <a14:useLocalDpi xmlns:a14="http://schemas.microsoft.com/office/drawing/2010/main" val="0"/>
              </a:ext>
            </a:extLst>
          </a:blip>
          <a:srcRect/>
          <a:stretch>
            <a:fillRect/>
          </a:stretch>
        </p:blipFill>
        <p:spPr bwMode="auto">
          <a:xfrm>
            <a:off x="2556318" y="2796050"/>
            <a:ext cx="4838700" cy="2609850"/>
          </a:xfrm>
          <a:prstGeom prst="rect">
            <a:avLst/>
          </a:prstGeom>
          <a:noFill/>
          <a:ln>
            <a:noFill/>
          </a:ln>
        </p:spPr>
      </p:pic>
    </p:spTree>
    <p:extLst>
      <p:ext uri="{BB962C8B-B14F-4D97-AF65-F5344CB8AC3E}">
        <p14:creationId xmlns:p14="http://schemas.microsoft.com/office/powerpoint/2010/main" val="23404617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fa-IR" b="1" dirty="0">
                <a:latin typeface="Calibri" panose="020F0502020204030204" pitchFamily="34" charset="0"/>
                <a:ea typeface="Calibri" panose="020F0502020204030204" pitchFamily="34" charset="0"/>
                <a:cs typeface="B Nazanin" panose="00000400000000000000" pitchFamily="2" charset="-78"/>
              </a:rPr>
              <a:t>اصول عملکردی مبدل پیشنهادی:</a:t>
            </a:r>
            <a:endParaRPr lang="en-US" dirty="0"/>
          </a:p>
        </p:txBody>
      </p:sp>
      <p:sp>
        <p:nvSpPr>
          <p:cNvPr id="3" name="Content Placeholder 2"/>
          <p:cNvSpPr>
            <a:spLocks noGrp="1"/>
          </p:cNvSpPr>
          <p:nvPr>
            <p:ph idx="1"/>
          </p:nvPr>
        </p:nvSpPr>
        <p:spPr>
          <a:xfrm>
            <a:off x="6620934" y="1699491"/>
            <a:ext cx="4508039" cy="3880773"/>
          </a:xfrm>
        </p:spPr>
        <p:txBody>
          <a:bodyPr/>
          <a:lstStyle/>
          <a:p>
            <a:pPr marL="0" marR="0" algn="just" rtl="1">
              <a:lnSpc>
                <a:spcPct val="115000"/>
              </a:lnSpc>
              <a:spcBef>
                <a:spcPts val="0"/>
              </a:spcBef>
              <a:spcAft>
                <a:spcPts val="1000"/>
              </a:spcAft>
            </a:pPr>
            <a:r>
              <a:rPr lang="fa-IR" dirty="0">
                <a:latin typeface="Calibri" panose="020F0502020204030204" pitchFamily="34" charset="0"/>
                <a:ea typeface="Calibri" panose="020F0502020204030204" pitchFamily="34" charset="0"/>
                <a:cs typeface="B Nazanin" panose="00000400000000000000" pitchFamily="2" charset="-78"/>
              </a:rPr>
              <a:t>برای ساده تر کردن این تحلیل ، فرضیات زیر درنظر گرفته شدند.</a:t>
            </a:r>
            <a:endParaRPr lang="en-US" sz="1400" dirty="0">
              <a:latin typeface="Calibri" panose="020F0502020204030204" pitchFamily="34" charset="0"/>
              <a:ea typeface="Calibri" panose="020F0502020204030204" pitchFamily="34" charset="0"/>
              <a:cs typeface="Arial" panose="020B0604020202020204" pitchFamily="34" charset="0"/>
            </a:endParaRPr>
          </a:p>
          <a:p>
            <a:pPr marL="0" marR="0" algn="just" rtl="1">
              <a:lnSpc>
                <a:spcPct val="115000"/>
              </a:lnSpc>
              <a:spcBef>
                <a:spcPts val="0"/>
              </a:spcBef>
              <a:spcAft>
                <a:spcPts val="1000"/>
              </a:spcAft>
            </a:pPr>
            <a:r>
              <a:rPr lang="fa-IR" dirty="0">
                <a:latin typeface="Calibri" panose="020F0502020204030204" pitchFamily="34" charset="0"/>
                <a:ea typeface="Calibri" panose="020F0502020204030204" pitchFamily="34" charset="0"/>
                <a:cs typeface="B Nazanin" panose="00000400000000000000" pitchFamily="2" charset="-78"/>
              </a:rPr>
              <a:t>1) همه ی خازن ها به اندازه ی کافی بزرگ هستند. بعلاوه،از امواج ولتاژی خازن ها صرف نظر شد تا جذب ولتاژ در عملکرد حالت ثابت بدست آید.</a:t>
            </a:r>
            <a:endParaRPr lang="en-US" sz="1400" dirty="0">
              <a:latin typeface="Calibri" panose="020F0502020204030204" pitchFamily="34" charset="0"/>
              <a:ea typeface="Calibri" panose="020F0502020204030204" pitchFamily="34" charset="0"/>
              <a:cs typeface="Arial" panose="020B0604020202020204" pitchFamily="34" charset="0"/>
            </a:endParaRPr>
          </a:p>
          <a:p>
            <a:pPr marL="0" marR="0" algn="just" rtl="1">
              <a:lnSpc>
                <a:spcPct val="115000"/>
              </a:lnSpc>
              <a:spcBef>
                <a:spcPts val="0"/>
              </a:spcBef>
              <a:spcAft>
                <a:spcPts val="1000"/>
              </a:spcAft>
            </a:pPr>
            <a:r>
              <a:rPr lang="fa-IR" dirty="0">
                <a:latin typeface="Calibri" panose="020F0502020204030204" pitchFamily="34" charset="0"/>
                <a:ea typeface="Calibri" panose="020F0502020204030204" pitchFamily="34" charset="0"/>
                <a:cs typeface="B Nazanin" panose="00000400000000000000" pitchFamily="2" charset="-78"/>
              </a:rPr>
              <a:t>2) سوئیچ های نیرو ایده آل هستند و خازن پارازیتی سوئیچ نیرو نادیده گرفته شده است.</a:t>
            </a:r>
            <a:endParaRPr lang="en-US" sz="1400" dirty="0">
              <a:latin typeface="Calibri" panose="020F0502020204030204" pitchFamily="34" charset="0"/>
              <a:ea typeface="Calibri" panose="020F0502020204030204" pitchFamily="34" charset="0"/>
              <a:cs typeface="Arial" panose="020B0604020202020204" pitchFamily="34" charset="0"/>
            </a:endParaRPr>
          </a:p>
          <a:p>
            <a:pPr algn="just" rtl="1"/>
            <a:r>
              <a:rPr lang="fa-IR" dirty="0">
                <a:latin typeface="Calibri" panose="020F0502020204030204" pitchFamily="34" charset="0"/>
                <a:ea typeface="Calibri" panose="020F0502020204030204" pitchFamily="34" charset="0"/>
                <a:cs typeface="B Nazanin" panose="00000400000000000000" pitchFamily="2" charset="-78"/>
              </a:rPr>
              <a:t>تحلیل حالت ثابت مبدل پیشنهادی در </a:t>
            </a:r>
            <a:r>
              <a:rPr lang="en-US" dirty="0">
                <a:latin typeface="Calibri" panose="020F0502020204030204" pitchFamily="34" charset="0"/>
                <a:ea typeface="Calibri" panose="020F0502020204030204" pitchFamily="34" charset="0"/>
                <a:cs typeface="B Nazanin" panose="00000400000000000000" pitchFamily="2" charset="-78"/>
              </a:rPr>
              <a:t>CCM</a:t>
            </a:r>
            <a:r>
              <a:rPr lang="fa-IR" dirty="0">
                <a:latin typeface="Calibri" panose="020F0502020204030204" pitchFamily="34" charset="0"/>
                <a:ea typeface="Calibri" panose="020F0502020204030204" pitchFamily="34" charset="0"/>
                <a:cs typeface="B Nazanin" panose="00000400000000000000" pitchFamily="2" charset="-78"/>
              </a:rPr>
              <a:t> و </a:t>
            </a:r>
            <a:r>
              <a:rPr lang="en-US" dirty="0">
                <a:latin typeface="Calibri" panose="020F0502020204030204" pitchFamily="34" charset="0"/>
                <a:ea typeface="Calibri" panose="020F0502020204030204" pitchFamily="34" charset="0"/>
                <a:cs typeface="B Nazanin" panose="00000400000000000000" pitchFamily="2" charset="-78"/>
              </a:rPr>
              <a:t>DCM</a:t>
            </a:r>
            <a:r>
              <a:rPr lang="en-US" dirty="0">
                <a:latin typeface="B Nazanin" panose="00000400000000000000" pitchFamily="2" charset="-78"/>
                <a:ea typeface="Calibri" panose="020F0502020204030204" pitchFamily="34" charset="0"/>
              </a:rPr>
              <a:t> </a:t>
            </a:r>
            <a:endParaRPr lang="en-US" dirty="0"/>
          </a:p>
        </p:txBody>
      </p:sp>
      <p:pic>
        <p:nvPicPr>
          <p:cNvPr id="4" name="Picture 3"/>
          <p:cNvPicPr/>
          <p:nvPr/>
        </p:nvPicPr>
        <p:blipFill>
          <a:blip r:embed="rId2">
            <a:extLst>
              <a:ext uri="{28A0092B-C50C-407E-A947-70E740481C1C}">
                <a14:useLocalDpi xmlns:a14="http://schemas.microsoft.com/office/drawing/2010/main" val="0"/>
              </a:ext>
            </a:extLst>
          </a:blip>
          <a:srcRect/>
          <a:stretch>
            <a:fillRect/>
          </a:stretch>
        </p:blipFill>
        <p:spPr bwMode="auto">
          <a:xfrm>
            <a:off x="533400" y="1246909"/>
            <a:ext cx="5943600" cy="5595860"/>
          </a:xfrm>
          <a:prstGeom prst="rect">
            <a:avLst/>
          </a:prstGeom>
          <a:noFill/>
          <a:ln>
            <a:noFill/>
          </a:ln>
        </p:spPr>
      </p:pic>
    </p:spTree>
    <p:extLst>
      <p:ext uri="{BB962C8B-B14F-4D97-AF65-F5344CB8AC3E}">
        <p14:creationId xmlns:p14="http://schemas.microsoft.com/office/powerpoint/2010/main" val="289025325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fa-IR" b="1" dirty="0">
                <a:latin typeface="Calibri" panose="020F0502020204030204" pitchFamily="34" charset="0"/>
                <a:ea typeface="Calibri" panose="020F0502020204030204" pitchFamily="34" charset="0"/>
                <a:cs typeface="B Nazanin" panose="00000400000000000000" pitchFamily="2" charset="-78"/>
              </a:rPr>
              <a:t>عملکرد </a:t>
            </a:r>
            <a:r>
              <a:rPr lang="en-US" b="1" dirty="0">
                <a:latin typeface="Calibri" panose="020F0502020204030204" pitchFamily="34" charset="0"/>
                <a:ea typeface="Calibri" panose="020F0502020204030204" pitchFamily="34" charset="0"/>
                <a:cs typeface="B Nazanin" panose="00000400000000000000" pitchFamily="2" charset="-78"/>
              </a:rPr>
              <a:t>CCM</a:t>
            </a:r>
            <a:r>
              <a:rPr lang="en-US" b="1" dirty="0">
                <a:latin typeface="B Nazanin" panose="00000400000000000000" pitchFamily="2" charset="-78"/>
                <a:ea typeface="Calibri" panose="020F0502020204030204" pitchFamily="34" charset="0"/>
              </a:rPr>
              <a:t> </a:t>
            </a:r>
            <a:r>
              <a:rPr lang="fa-IR" b="1" dirty="0">
                <a:latin typeface="B Nazanin" panose="00000400000000000000" pitchFamily="2" charset="-78"/>
                <a:ea typeface="Calibri" panose="020F0502020204030204" pitchFamily="34" charset="0"/>
              </a:rPr>
              <a:t>:</a:t>
            </a:r>
            <a:endParaRPr lang="en-US" dirty="0"/>
          </a:p>
        </p:txBody>
      </p:sp>
      <p:sp>
        <p:nvSpPr>
          <p:cNvPr id="3" name="Content Placeholder 2"/>
          <p:cNvSpPr>
            <a:spLocks noGrp="1"/>
          </p:cNvSpPr>
          <p:nvPr>
            <p:ph idx="1"/>
          </p:nvPr>
        </p:nvSpPr>
        <p:spPr/>
        <p:txBody>
          <a:bodyPr/>
          <a:lstStyle/>
          <a:p>
            <a:pPr marL="0" marR="0" algn="just" rtl="1">
              <a:lnSpc>
                <a:spcPct val="115000"/>
              </a:lnSpc>
              <a:spcBef>
                <a:spcPts val="0"/>
              </a:spcBef>
              <a:spcAft>
                <a:spcPts val="1000"/>
              </a:spcAft>
            </a:pPr>
            <a:r>
              <a:rPr lang="fa-IR" dirty="0">
                <a:latin typeface="Calibri" panose="020F0502020204030204" pitchFamily="34" charset="0"/>
                <a:ea typeface="Calibri" panose="020F0502020204030204" pitchFamily="34" charset="0"/>
                <a:cs typeface="B Nazanin" panose="00000400000000000000" pitchFamily="2" charset="-78"/>
              </a:rPr>
              <a:t>شکل موج های نوعی مربوط به مبدل پیشنهادی در </a:t>
            </a:r>
            <a:r>
              <a:rPr lang="en-US" dirty="0">
                <a:latin typeface="Calibri" panose="020F0502020204030204" pitchFamily="34" charset="0"/>
                <a:ea typeface="Calibri" panose="020F0502020204030204" pitchFamily="34" charset="0"/>
                <a:cs typeface="B Nazanin" panose="00000400000000000000" pitchFamily="2" charset="-78"/>
              </a:rPr>
              <a:t>CCM</a:t>
            </a:r>
            <a:r>
              <a:rPr lang="fa-IR" dirty="0">
                <a:latin typeface="Calibri" panose="020F0502020204030204" pitchFamily="34" charset="0"/>
                <a:ea typeface="Calibri" panose="020F0502020204030204" pitchFamily="34" charset="0"/>
                <a:cs typeface="B Nazanin" panose="00000400000000000000" pitchFamily="2" charset="-78"/>
              </a:rPr>
              <a:t> در تصویر </a:t>
            </a:r>
            <a:r>
              <a:rPr lang="en-US" dirty="0">
                <a:latin typeface="Calibri" panose="020F0502020204030204" pitchFamily="34" charset="0"/>
                <a:ea typeface="Calibri" panose="020F0502020204030204" pitchFamily="34" charset="0"/>
                <a:cs typeface="B Nazanin" panose="00000400000000000000" pitchFamily="2" charset="-78"/>
              </a:rPr>
              <a:t>2a</a:t>
            </a:r>
            <a:r>
              <a:rPr lang="fa-IR" dirty="0">
                <a:latin typeface="Calibri" panose="020F0502020204030204" pitchFamily="34" charset="0"/>
                <a:ea typeface="Calibri" panose="020F0502020204030204" pitchFamily="34" charset="0"/>
                <a:cs typeface="B Nazanin" panose="00000400000000000000" pitchFamily="2" charset="-78"/>
              </a:rPr>
              <a:t> ترسیم شده اند. مسیرهای جریان حالت های مختلف در عملکرد </a:t>
            </a:r>
            <a:r>
              <a:rPr lang="en-US" dirty="0">
                <a:latin typeface="Calibri" panose="020F0502020204030204" pitchFamily="34" charset="0"/>
                <a:ea typeface="Calibri" panose="020F0502020204030204" pitchFamily="34" charset="0"/>
                <a:cs typeface="B Nazanin" panose="00000400000000000000" pitchFamily="2" charset="-78"/>
              </a:rPr>
              <a:t>CCM</a:t>
            </a:r>
            <a:r>
              <a:rPr lang="fa-IR" dirty="0">
                <a:latin typeface="Calibri" panose="020F0502020204030204" pitchFamily="34" charset="0"/>
                <a:ea typeface="Calibri" panose="020F0502020204030204" pitchFamily="34" charset="0"/>
                <a:cs typeface="B Nazanin" panose="00000400000000000000" pitchFamily="2" charset="-78"/>
              </a:rPr>
              <a:t> نیز در شکل 3 نشان داده شده اند.</a:t>
            </a:r>
            <a:endParaRPr lang="en-US" sz="1400" dirty="0">
              <a:latin typeface="Calibri" panose="020F0502020204030204" pitchFamily="34" charset="0"/>
              <a:ea typeface="Calibri" panose="020F0502020204030204" pitchFamily="34" charset="0"/>
              <a:cs typeface="Arial" panose="020B0604020202020204" pitchFamily="34" charset="0"/>
            </a:endParaRPr>
          </a:p>
          <a:p>
            <a:pPr algn="just" rtl="1"/>
            <a:endParaRPr lang="en-US" dirty="0"/>
          </a:p>
        </p:txBody>
      </p:sp>
      <p:pic>
        <p:nvPicPr>
          <p:cNvPr id="4" name="Picture 3"/>
          <p:cNvPicPr/>
          <p:nvPr/>
        </p:nvPicPr>
        <p:blipFill>
          <a:blip r:embed="rId2">
            <a:extLst>
              <a:ext uri="{28A0092B-C50C-407E-A947-70E740481C1C}">
                <a14:useLocalDpi xmlns:a14="http://schemas.microsoft.com/office/drawing/2010/main" val="0"/>
              </a:ext>
            </a:extLst>
          </a:blip>
          <a:srcRect/>
          <a:stretch>
            <a:fillRect/>
          </a:stretch>
        </p:blipFill>
        <p:spPr bwMode="auto">
          <a:xfrm>
            <a:off x="2003868" y="2959100"/>
            <a:ext cx="5943600" cy="3898900"/>
          </a:xfrm>
          <a:prstGeom prst="rect">
            <a:avLst/>
          </a:prstGeom>
          <a:noFill/>
          <a:ln>
            <a:noFill/>
          </a:ln>
        </p:spPr>
      </p:pic>
    </p:spTree>
    <p:extLst>
      <p:ext uri="{BB962C8B-B14F-4D97-AF65-F5344CB8AC3E}">
        <p14:creationId xmlns:p14="http://schemas.microsoft.com/office/powerpoint/2010/main" val="127020978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en-US" b="1" dirty="0">
                <a:latin typeface="Calibri" panose="020F0502020204030204" pitchFamily="34" charset="0"/>
                <a:ea typeface="Calibri" panose="020F0502020204030204" pitchFamily="34" charset="0"/>
                <a:cs typeface="B Nazanin" panose="00000400000000000000" pitchFamily="2" charset="-78"/>
              </a:rPr>
              <a:t>CCM</a:t>
            </a:r>
            <a:r>
              <a:rPr lang="fa-IR" b="1" dirty="0">
                <a:latin typeface="Calibri" panose="020F0502020204030204" pitchFamily="34" charset="0"/>
                <a:ea typeface="Calibri" panose="020F0502020204030204" pitchFamily="34" charset="0"/>
                <a:cs typeface="B Nazanin" panose="00000400000000000000" pitchFamily="2" charset="-78"/>
              </a:rPr>
              <a:t>: حالت 1</a:t>
            </a:r>
            <a:endParaRPr lang="en-US" dirty="0"/>
          </a:p>
        </p:txBody>
      </p:sp>
      <p:sp>
        <p:nvSpPr>
          <p:cNvPr id="3" name="Content Placeholder 2"/>
          <p:cNvSpPr>
            <a:spLocks noGrp="1"/>
          </p:cNvSpPr>
          <p:nvPr>
            <p:ph idx="1"/>
          </p:nvPr>
        </p:nvSpPr>
        <p:spPr>
          <a:xfrm>
            <a:off x="677334" y="2160589"/>
            <a:ext cx="8596668" cy="4475738"/>
          </a:xfrm>
        </p:spPr>
        <p:txBody>
          <a:bodyPr>
            <a:normAutofit/>
          </a:bodyPr>
          <a:lstStyle/>
          <a:p>
            <a:pPr marL="0" marR="0" algn="just" rtl="1">
              <a:lnSpc>
                <a:spcPct val="150000"/>
              </a:lnSpc>
              <a:spcBef>
                <a:spcPts val="0"/>
              </a:spcBef>
              <a:spcAft>
                <a:spcPts val="1000"/>
              </a:spcAft>
            </a:pPr>
            <a:r>
              <a:rPr lang="fa-IR" dirty="0">
                <a:latin typeface="Calibri" panose="020F0502020204030204" pitchFamily="34" charset="0"/>
                <a:ea typeface="Calibri" panose="020F0502020204030204" pitchFamily="34" charset="0"/>
                <a:cs typeface="B Nazanin" panose="00000400000000000000" pitchFamily="2" charset="-78"/>
              </a:rPr>
              <a:t>در طی فاصله ی زمانی</a:t>
            </a:r>
            <a:r>
              <a:rPr lang="en-US" dirty="0">
                <a:latin typeface="Calibri" panose="020F0502020204030204" pitchFamily="34" charset="0"/>
                <a:ea typeface="Calibri" panose="020F0502020204030204" pitchFamily="34" charset="0"/>
                <a:cs typeface="B Nazanin" panose="00000400000000000000" pitchFamily="2" charset="-78"/>
              </a:rPr>
              <a:t>t</a:t>
            </a:r>
            <a:r>
              <a:rPr lang="en-US" baseline="-25000" dirty="0">
                <a:latin typeface="Calibri" panose="020F0502020204030204" pitchFamily="34" charset="0"/>
                <a:ea typeface="Calibri" panose="020F0502020204030204" pitchFamily="34" charset="0"/>
                <a:cs typeface="B Nazanin" panose="00000400000000000000" pitchFamily="2" charset="-78"/>
              </a:rPr>
              <a:t>1</a:t>
            </a:r>
            <a:r>
              <a:rPr lang="en-US" dirty="0">
                <a:latin typeface="Calibri" panose="020F0502020204030204" pitchFamily="34" charset="0"/>
                <a:ea typeface="Calibri" panose="020F0502020204030204" pitchFamily="34" charset="0"/>
                <a:cs typeface="B Nazanin" panose="00000400000000000000" pitchFamily="2" charset="-78"/>
              </a:rPr>
              <a:t>] </a:t>
            </a:r>
            <a:r>
              <a:rPr lang="en-US" dirty="0">
                <a:latin typeface="B Nazanin" panose="00000400000000000000" pitchFamily="2" charset="-78"/>
                <a:ea typeface="Calibri" panose="020F0502020204030204" pitchFamily="34" charset="0"/>
                <a:cs typeface="Arial" panose="020B0604020202020204" pitchFamily="34" charset="0"/>
              </a:rPr>
              <a:t> </a:t>
            </a:r>
            <a:r>
              <a:rPr lang="en-US" dirty="0">
                <a:latin typeface="Calibri" panose="020F0502020204030204" pitchFamily="34" charset="0"/>
                <a:ea typeface="Calibri" panose="020F0502020204030204" pitchFamily="34" charset="0"/>
                <a:cs typeface="B Nazanin" panose="00000400000000000000" pitchFamily="2" charset="-78"/>
              </a:rPr>
              <a:t>[t</a:t>
            </a:r>
            <a:r>
              <a:rPr lang="en-US" baseline="-25000" dirty="0">
                <a:latin typeface="Calibri" panose="020F0502020204030204" pitchFamily="34" charset="0"/>
                <a:ea typeface="Calibri" panose="020F0502020204030204" pitchFamily="34" charset="0"/>
                <a:cs typeface="B Nazanin" panose="00000400000000000000" pitchFamily="2" charset="-78"/>
              </a:rPr>
              <a:t>0</a:t>
            </a:r>
            <a:r>
              <a:rPr lang="en-US" dirty="0">
                <a:latin typeface="Calibri" panose="020F0502020204030204" pitchFamily="34" charset="0"/>
                <a:ea typeface="Calibri" panose="020F0502020204030204" pitchFamily="34" charset="0"/>
                <a:cs typeface="B Nazanin" panose="00000400000000000000" pitchFamily="2" charset="-78"/>
              </a:rPr>
              <a:t> ,</a:t>
            </a:r>
            <a:r>
              <a:rPr lang="fa-IR" dirty="0">
                <a:latin typeface="Calibri" panose="020F0502020204030204" pitchFamily="34" charset="0"/>
                <a:ea typeface="Calibri" panose="020F0502020204030204" pitchFamily="34" charset="0"/>
                <a:cs typeface="B Nazanin" panose="00000400000000000000" pitchFamily="2" charset="-78"/>
              </a:rPr>
              <a:t> ، سوئیچ </a:t>
            </a:r>
            <a:r>
              <a:rPr lang="en-US" dirty="0">
                <a:latin typeface="Calibri" panose="020F0502020204030204" pitchFamily="34" charset="0"/>
                <a:ea typeface="Calibri" panose="020F0502020204030204" pitchFamily="34" charset="0"/>
                <a:cs typeface="B Nazanin" panose="00000400000000000000" pitchFamily="2" charset="-78"/>
              </a:rPr>
              <a:t>(S)</a:t>
            </a:r>
            <a:r>
              <a:rPr lang="fa-IR" dirty="0">
                <a:latin typeface="Calibri" panose="020F0502020204030204" pitchFamily="34" charset="0"/>
                <a:ea typeface="Calibri" panose="020F0502020204030204" pitchFamily="34" charset="0"/>
                <a:cs typeface="B Nazanin" panose="00000400000000000000" pitchFamily="2" charset="-78"/>
              </a:rPr>
              <a:t> روشن و دیودها</a:t>
            </a:r>
            <a:r>
              <a:rPr lang="en-US" dirty="0">
                <a:latin typeface="Calibri" panose="020F0502020204030204" pitchFamily="34" charset="0"/>
                <a:ea typeface="Calibri" panose="020F0502020204030204" pitchFamily="34" charset="0"/>
                <a:cs typeface="B Nazanin" panose="00000400000000000000" pitchFamily="2" charset="-78"/>
              </a:rPr>
              <a:t>  (D</a:t>
            </a:r>
            <a:r>
              <a:rPr lang="en-US" baseline="-25000" dirty="0">
                <a:latin typeface="Calibri" panose="020F0502020204030204" pitchFamily="34" charset="0"/>
                <a:ea typeface="Calibri" panose="020F0502020204030204" pitchFamily="34" charset="0"/>
                <a:cs typeface="B Nazanin" panose="00000400000000000000" pitchFamily="2" charset="-78"/>
              </a:rPr>
              <a:t>1</a:t>
            </a:r>
            <a:r>
              <a:rPr lang="en-US" dirty="0">
                <a:latin typeface="Calibri" panose="020F0502020204030204" pitchFamily="34" charset="0"/>
                <a:ea typeface="Calibri" panose="020F0502020204030204" pitchFamily="34" charset="0"/>
                <a:cs typeface="B Nazanin" panose="00000400000000000000" pitchFamily="2" charset="-78"/>
              </a:rPr>
              <a:t> , D</a:t>
            </a:r>
            <a:r>
              <a:rPr lang="en-US" baseline="-25000" dirty="0">
                <a:latin typeface="Calibri" panose="020F0502020204030204" pitchFamily="34" charset="0"/>
                <a:ea typeface="Calibri" panose="020F0502020204030204" pitchFamily="34" charset="0"/>
                <a:cs typeface="B Nazanin" panose="00000400000000000000" pitchFamily="2" charset="-78"/>
              </a:rPr>
              <a:t>2</a:t>
            </a:r>
            <a:r>
              <a:rPr lang="en-US" dirty="0">
                <a:latin typeface="Calibri" panose="020F0502020204030204" pitchFamily="34" charset="0"/>
                <a:ea typeface="Calibri" panose="020F0502020204030204" pitchFamily="34" charset="0"/>
                <a:cs typeface="B Nazanin" panose="00000400000000000000" pitchFamily="2" charset="-78"/>
              </a:rPr>
              <a:t>)</a:t>
            </a:r>
            <a:r>
              <a:rPr lang="fa-IR" dirty="0">
                <a:latin typeface="Calibri" panose="020F0502020204030204" pitchFamily="34" charset="0"/>
                <a:ea typeface="Calibri" panose="020F0502020204030204" pitchFamily="34" charset="0"/>
                <a:cs typeface="B Nazanin" panose="00000400000000000000" pitchFamily="2" charset="-78"/>
              </a:rPr>
              <a:t>خاموش می شوند. طبق شکل </a:t>
            </a:r>
            <a:r>
              <a:rPr lang="en-US" dirty="0">
                <a:latin typeface="Calibri" panose="020F0502020204030204" pitchFamily="34" charset="0"/>
                <a:ea typeface="Calibri" panose="020F0502020204030204" pitchFamily="34" charset="0"/>
                <a:cs typeface="B Nazanin" panose="00000400000000000000" pitchFamily="2" charset="-78"/>
              </a:rPr>
              <a:t>3a</a:t>
            </a:r>
            <a:r>
              <a:rPr lang="fa-IR" dirty="0">
                <a:latin typeface="Calibri" panose="020F0502020204030204" pitchFamily="34" charset="0"/>
                <a:ea typeface="Calibri" panose="020F0502020204030204" pitchFamily="34" charset="0"/>
                <a:cs typeface="B Nazanin" panose="00000400000000000000" pitchFamily="2" charset="-78"/>
              </a:rPr>
              <a:t> ، اندوکتور </a:t>
            </a:r>
            <a:r>
              <a:rPr lang="en-US" dirty="0">
                <a:latin typeface="Calibri" panose="020F0502020204030204" pitchFamily="34" charset="0"/>
                <a:ea typeface="Calibri" panose="020F0502020204030204" pitchFamily="34" charset="0"/>
                <a:cs typeface="B Nazanin" panose="00000400000000000000" pitchFamily="2" charset="-78"/>
              </a:rPr>
              <a:t>L</a:t>
            </a:r>
            <a:r>
              <a:rPr lang="en-US" baseline="-25000" dirty="0">
                <a:latin typeface="Calibri" panose="020F0502020204030204" pitchFamily="34" charset="0"/>
                <a:ea typeface="Calibri" panose="020F0502020204030204" pitchFamily="34" charset="0"/>
                <a:cs typeface="B Nazanin" panose="00000400000000000000" pitchFamily="2" charset="-78"/>
              </a:rPr>
              <a:t>1</a:t>
            </a:r>
            <a:r>
              <a:rPr lang="fa-IR" dirty="0">
                <a:latin typeface="Calibri" panose="020F0502020204030204" pitchFamily="34" charset="0"/>
                <a:ea typeface="Calibri" panose="020F0502020204030204" pitchFamily="34" charset="0"/>
                <a:cs typeface="B Nazanin" panose="00000400000000000000" pitchFamily="2" charset="-78"/>
              </a:rPr>
              <a:t> با ولتاژ ورودی انرژی دهی می شود. همانطور که در شکل </a:t>
            </a:r>
            <a:r>
              <a:rPr lang="en-US" dirty="0">
                <a:latin typeface="Calibri" panose="020F0502020204030204" pitchFamily="34" charset="0"/>
                <a:ea typeface="Calibri" panose="020F0502020204030204" pitchFamily="34" charset="0"/>
                <a:cs typeface="B Nazanin" panose="00000400000000000000" pitchFamily="2" charset="-78"/>
              </a:rPr>
              <a:t>2a</a:t>
            </a:r>
            <a:r>
              <a:rPr lang="fa-IR" dirty="0">
                <a:latin typeface="Calibri" panose="020F0502020204030204" pitchFamily="34" charset="0"/>
                <a:ea typeface="Calibri" panose="020F0502020204030204" pitchFamily="34" charset="0"/>
                <a:cs typeface="B Nazanin" panose="00000400000000000000" pitchFamily="2" charset="-78"/>
              </a:rPr>
              <a:t> دیده می شود، اندوکتور </a:t>
            </a:r>
            <a:r>
              <a:rPr lang="en-US" dirty="0">
                <a:latin typeface="Calibri" panose="020F0502020204030204" pitchFamily="34" charset="0"/>
                <a:ea typeface="Calibri" panose="020F0502020204030204" pitchFamily="34" charset="0"/>
                <a:cs typeface="B Nazanin" panose="00000400000000000000" pitchFamily="2" charset="-78"/>
              </a:rPr>
              <a:t>L</a:t>
            </a:r>
            <a:r>
              <a:rPr lang="en-US" baseline="-25000" dirty="0">
                <a:latin typeface="Calibri" panose="020F0502020204030204" pitchFamily="34" charset="0"/>
                <a:ea typeface="Calibri" panose="020F0502020204030204" pitchFamily="34" charset="0"/>
                <a:cs typeface="B Nazanin" panose="00000400000000000000" pitchFamily="2" charset="-78"/>
              </a:rPr>
              <a:t>2</a:t>
            </a:r>
            <a:r>
              <a:rPr lang="fa-IR" dirty="0">
                <a:latin typeface="Calibri" panose="020F0502020204030204" pitchFamily="34" charset="0"/>
                <a:ea typeface="Calibri" panose="020F0502020204030204" pitchFamily="34" charset="0"/>
                <a:cs typeface="B Nazanin" panose="00000400000000000000" pitchFamily="2" charset="-78"/>
              </a:rPr>
              <a:t> نیز بوسیله ی </a:t>
            </a:r>
            <a:r>
              <a:rPr lang="en-US" dirty="0">
                <a:latin typeface="Calibri" panose="020F0502020204030204" pitchFamily="34" charset="0"/>
                <a:ea typeface="Calibri" panose="020F0502020204030204" pitchFamily="34" charset="0"/>
                <a:cs typeface="B Nazanin" panose="00000400000000000000" pitchFamily="2" charset="-78"/>
              </a:rPr>
              <a:t>C</a:t>
            </a:r>
            <a:r>
              <a:rPr lang="en-US" baseline="-25000" dirty="0">
                <a:latin typeface="Calibri" panose="020F0502020204030204" pitchFamily="34" charset="0"/>
                <a:ea typeface="Calibri" panose="020F0502020204030204" pitchFamily="34" charset="0"/>
                <a:cs typeface="B Nazanin" panose="00000400000000000000" pitchFamily="2" charset="-78"/>
              </a:rPr>
              <a:t>1</a:t>
            </a:r>
            <a:r>
              <a:rPr lang="fa-IR" dirty="0">
                <a:latin typeface="Calibri" panose="020F0502020204030204" pitchFamily="34" charset="0"/>
                <a:ea typeface="Calibri" panose="020F0502020204030204" pitchFamily="34" charset="0"/>
                <a:cs typeface="B Nazanin" panose="00000400000000000000" pitchFamily="2" charset="-78"/>
              </a:rPr>
              <a:t> و </a:t>
            </a:r>
            <a:r>
              <a:rPr lang="en-US" dirty="0">
                <a:latin typeface="Calibri" panose="020F0502020204030204" pitchFamily="34" charset="0"/>
                <a:ea typeface="Calibri" panose="020F0502020204030204" pitchFamily="34" charset="0"/>
                <a:cs typeface="B Nazanin" panose="00000400000000000000" pitchFamily="2" charset="-78"/>
              </a:rPr>
              <a:t>C</a:t>
            </a:r>
            <a:r>
              <a:rPr lang="en-US" baseline="-25000" dirty="0">
                <a:latin typeface="Calibri" panose="020F0502020204030204" pitchFamily="34" charset="0"/>
                <a:ea typeface="Calibri" panose="020F0502020204030204" pitchFamily="34" charset="0"/>
                <a:cs typeface="B Nazanin" panose="00000400000000000000" pitchFamily="2" charset="-78"/>
              </a:rPr>
              <a:t>3</a:t>
            </a:r>
            <a:r>
              <a:rPr lang="fa-IR" dirty="0">
                <a:latin typeface="Calibri" panose="020F0502020204030204" pitchFamily="34" charset="0"/>
                <a:ea typeface="Calibri" panose="020F0502020204030204" pitchFamily="34" charset="0"/>
                <a:cs typeface="B Nazanin" panose="00000400000000000000" pitchFamily="2" charset="-78"/>
              </a:rPr>
              <a:t> و ولتاژ ورودی مغناطیسی می شود. علاوه بر این، انرژی ذخیره شده در خازن های </a:t>
            </a:r>
            <a:r>
              <a:rPr lang="en-US" dirty="0">
                <a:latin typeface="Calibri" panose="020F0502020204030204" pitchFamily="34" charset="0"/>
                <a:ea typeface="Calibri" panose="020F0502020204030204" pitchFamily="34" charset="0"/>
                <a:cs typeface="B Nazanin" panose="00000400000000000000" pitchFamily="2" charset="-78"/>
              </a:rPr>
              <a:t>C</a:t>
            </a:r>
            <a:r>
              <a:rPr lang="en-US" baseline="-25000" dirty="0">
                <a:latin typeface="Calibri" panose="020F0502020204030204" pitchFamily="34" charset="0"/>
                <a:ea typeface="Calibri" panose="020F0502020204030204" pitchFamily="34" charset="0"/>
                <a:cs typeface="B Nazanin" panose="00000400000000000000" pitchFamily="2" charset="-78"/>
              </a:rPr>
              <a:t>2</a:t>
            </a:r>
            <a:r>
              <a:rPr lang="en-US" baseline="-25000" dirty="0">
                <a:latin typeface="B Nazanin" panose="00000400000000000000" pitchFamily="2" charset="-78"/>
                <a:ea typeface="Calibri" panose="020F0502020204030204" pitchFamily="34" charset="0"/>
                <a:cs typeface="Arial" panose="020B060402020202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و </a:t>
            </a:r>
            <a:r>
              <a:rPr lang="en-US" dirty="0">
                <a:latin typeface="Calibri" panose="020F0502020204030204" pitchFamily="34" charset="0"/>
                <a:ea typeface="Calibri" panose="020F0502020204030204" pitchFamily="34" charset="0"/>
                <a:cs typeface="B Nazanin" panose="00000400000000000000" pitchFamily="2" charset="-78"/>
              </a:rPr>
              <a:t>C</a:t>
            </a:r>
            <a:r>
              <a:rPr lang="en-US" baseline="-25000" dirty="0">
                <a:latin typeface="Calibri" panose="020F0502020204030204" pitchFamily="34" charset="0"/>
                <a:ea typeface="Calibri" panose="020F0502020204030204" pitchFamily="34" charset="0"/>
                <a:cs typeface="B Nazanin" panose="00000400000000000000" pitchFamily="2" charset="-78"/>
              </a:rPr>
              <a:t>3</a:t>
            </a:r>
            <a:r>
              <a:rPr lang="en-US" dirty="0">
                <a:latin typeface="B Nazanin" panose="00000400000000000000" pitchFamily="2" charset="-78"/>
                <a:ea typeface="Calibri" panose="020F0502020204030204" pitchFamily="34" charset="0"/>
                <a:cs typeface="Arial" panose="020B0604020202020204" pitchFamily="34" charset="0"/>
              </a:rPr>
              <a:t> </a:t>
            </a:r>
            <a:r>
              <a:rPr lang="fa-IR" dirty="0">
                <a:latin typeface="B Nazanin" panose="00000400000000000000" pitchFamily="2" charset="-78"/>
                <a:ea typeface="Calibri" panose="020F0502020204030204" pitchFamily="34" charset="0"/>
                <a:cs typeface="Arial" panose="020B0604020202020204" pitchFamily="34" charset="0"/>
              </a:rPr>
              <a:t>تخلیه ی بار می شوند. ازاینرو، معادلات زیر را می توان بدست آورد:</a:t>
            </a:r>
          </a:p>
          <a:p>
            <a:pPr marL="0" marR="0" algn="just" rtl="1">
              <a:lnSpc>
                <a:spcPct val="150000"/>
              </a:lnSpc>
              <a:spcBef>
                <a:spcPts val="0"/>
              </a:spcBef>
              <a:spcAft>
                <a:spcPts val="1000"/>
              </a:spcAft>
            </a:pPr>
            <a:endParaRPr lang="fa-IR" sz="1400" dirty="0">
              <a:latin typeface="Calibri" panose="020F0502020204030204" pitchFamily="34" charset="0"/>
              <a:ea typeface="Calibri" panose="020F0502020204030204" pitchFamily="34" charset="0"/>
              <a:cs typeface="Arial" panose="020B0604020202020204" pitchFamily="34" charset="0"/>
            </a:endParaRPr>
          </a:p>
          <a:p>
            <a:pPr marL="0" marR="0" algn="just" rtl="1">
              <a:lnSpc>
                <a:spcPct val="150000"/>
              </a:lnSpc>
              <a:spcBef>
                <a:spcPts val="0"/>
              </a:spcBef>
              <a:spcAft>
                <a:spcPts val="1000"/>
              </a:spcAft>
            </a:pPr>
            <a:endParaRPr lang="fa-IR" sz="1400" dirty="0">
              <a:latin typeface="Calibri" panose="020F0502020204030204" pitchFamily="34" charset="0"/>
              <a:ea typeface="Calibri" panose="020F0502020204030204" pitchFamily="34" charset="0"/>
              <a:cs typeface="Arial" panose="020B0604020202020204" pitchFamily="34" charset="0"/>
            </a:endParaRPr>
          </a:p>
          <a:p>
            <a:pPr marL="0" marR="0" algn="just" rtl="1">
              <a:lnSpc>
                <a:spcPct val="150000"/>
              </a:lnSpc>
              <a:spcBef>
                <a:spcPts val="0"/>
              </a:spcBef>
              <a:spcAft>
                <a:spcPts val="1000"/>
              </a:spcAft>
            </a:pPr>
            <a:endParaRPr lang="fa-IR" sz="1400" dirty="0">
              <a:latin typeface="Calibri" panose="020F0502020204030204" pitchFamily="34" charset="0"/>
              <a:ea typeface="Calibri" panose="020F0502020204030204" pitchFamily="34" charset="0"/>
              <a:cs typeface="Arial" panose="020B0604020202020204" pitchFamily="34" charset="0"/>
            </a:endParaRPr>
          </a:p>
          <a:p>
            <a:pPr marL="0" marR="0" algn="just" rtl="1">
              <a:lnSpc>
                <a:spcPct val="150000"/>
              </a:lnSpc>
              <a:spcBef>
                <a:spcPts val="0"/>
              </a:spcBef>
              <a:spcAft>
                <a:spcPts val="1000"/>
              </a:spcAft>
            </a:pPr>
            <a:endParaRPr lang="en-US" sz="1400" dirty="0">
              <a:latin typeface="Calibri" panose="020F0502020204030204" pitchFamily="34" charset="0"/>
              <a:ea typeface="Calibri" panose="020F0502020204030204" pitchFamily="34" charset="0"/>
              <a:cs typeface="Arial" panose="020B0604020202020204" pitchFamily="34" charset="0"/>
            </a:endParaRPr>
          </a:p>
          <a:p>
            <a:pPr>
              <a:lnSpc>
                <a:spcPct val="150000"/>
              </a:lnSpc>
            </a:pPr>
            <a:endParaRPr lang="en-US" dirty="0"/>
          </a:p>
        </p:txBody>
      </p:sp>
      <p:pic>
        <p:nvPicPr>
          <p:cNvPr id="4" name="Picture 3"/>
          <p:cNvPicPr/>
          <p:nvPr/>
        </p:nvPicPr>
        <p:blipFill>
          <a:blip r:embed="rId2">
            <a:extLst>
              <a:ext uri="{28A0092B-C50C-407E-A947-70E740481C1C}">
                <a14:useLocalDpi xmlns:a14="http://schemas.microsoft.com/office/drawing/2010/main" val="0"/>
              </a:ext>
            </a:extLst>
          </a:blip>
          <a:srcRect/>
          <a:stretch>
            <a:fillRect/>
          </a:stretch>
        </p:blipFill>
        <p:spPr bwMode="auto">
          <a:xfrm>
            <a:off x="3975821" y="4100975"/>
            <a:ext cx="2466975" cy="628650"/>
          </a:xfrm>
          <a:prstGeom prst="rect">
            <a:avLst/>
          </a:prstGeom>
          <a:noFill/>
          <a:ln>
            <a:noFill/>
          </a:ln>
        </p:spPr>
      </p:pic>
    </p:spTree>
    <p:extLst>
      <p:ext uri="{BB962C8B-B14F-4D97-AF65-F5344CB8AC3E}">
        <p14:creationId xmlns:p14="http://schemas.microsoft.com/office/powerpoint/2010/main" val="327742650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en-US" b="1" dirty="0">
                <a:latin typeface="Calibri" panose="020F0502020204030204" pitchFamily="34" charset="0"/>
                <a:ea typeface="Calibri" panose="020F0502020204030204" pitchFamily="34" charset="0"/>
                <a:cs typeface="B Nazanin" panose="00000400000000000000" pitchFamily="2" charset="-78"/>
              </a:rPr>
              <a:t>CCM</a:t>
            </a:r>
            <a:r>
              <a:rPr lang="fa-IR" b="1" dirty="0">
                <a:latin typeface="Calibri" panose="020F0502020204030204" pitchFamily="34" charset="0"/>
                <a:ea typeface="Calibri" panose="020F0502020204030204" pitchFamily="34" charset="0"/>
                <a:cs typeface="B Nazanin" panose="00000400000000000000" pitchFamily="2" charset="-78"/>
              </a:rPr>
              <a:t>: حالت 2</a:t>
            </a:r>
            <a:endParaRPr lang="en-US" dirty="0"/>
          </a:p>
        </p:txBody>
      </p:sp>
      <p:sp>
        <p:nvSpPr>
          <p:cNvPr id="3" name="Content Placeholder 2"/>
          <p:cNvSpPr>
            <a:spLocks noGrp="1"/>
          </p:cNvSpPr>
          <p:nvPr>
            <p:ph idx="1"/>
          </p:nvPr>
        </p:nvSpPr>
        <p:spPr/>
        <p:txBody>
          <a:bodyPr/>
          <a:lstStyle/>
          <a:p>
            <a:pPr algn="just" rtl="1">
              <a:lnSpc>
                <a:spcPct val="150000"/>
              </a:lnSpc>
            </a:pPr>
            <a:r>
              <a:rPr lang="fa-IR" dirty="0">
                <a:latin typeface="Calibri" panose="020F0502020204030204" pitchFamily="34" charset="0"/>
                <a:ea typeface="Calibri" panose="020F0502020204030204" pitchFamily="34" charset="0"/>
                <a:cs typeface="B Nazanin" panose="00000400000000000000" pitchFamily="2" charset="-78"/>
              </a:rPr>
              <a:t>در طی فاصله ی زمانی</a:t>
            </a:r>
            <a:r>
              <a:rPr lang="en-US" dirty="0">
                <a:latin typeface="Calibri" panose="020F0502020204030204" pitchFamily="34" charset="0"/>
                <a:ea typeface="Calibri" panose="020F0502020204030204" pitchFamily="34" charset="0"/>
                <a:cs typeface="B Nazanin" panose="00000400000000000000" pitchFamily="2" charset="-78"/>
              </a:rPr>
              <a:t>t</a:t>
            </a:r>
            <a:r>
              <a:rPr lang="en-US" baseline="-25000" dirty="0">
                <a:latin typeface="Calibri" panose="020F0502020204030204" pitchFamily="34" charset="0"/>
                <a:ea typeface="Calibri" panose="020F0502020204030204" pitchFamily="34" charset="0"/>
                <a:cs typeface="B Nazanin" panose="00000400000000000000" pitchFamily="2" charset="-78"/>
              </a:rPr>
              <a:t>2</a:t>
            </a:r>
            <a:r>
              <a:rPr lang="en-US" dirty="0">
                <a:latin typeface="Calibri" panose="020F0502020204030204" pitchFamily="34" charset="0"/>
                <a:ea typeface="Calibri" panose="020F0502020204030204" pitchFamily="34" charset="0"/>
                <a:cs typeface="B Nazanin" panose="00000400000000000000" pitchFamily="2" charset="-78"/>
              </a:rPr>
              <a:t>] </a:t>
            </a:r>
            <a:r>
              <a:rPr lang="en-US" dirty="0">
                <a:latin typeface="B Nazanin" panose="00000400000000000000" pitchFamily="2" charset="-78"/>
                <a:ea typeface="Calibri" panose="020F0502020204030204" pitchFamily="34" charset="0"/>
              </a:rPr>
              <a:t> </a:t>
            </a:r>
            <a:r>
              <a:rPr lang="en-US" dirty="0">
                <a:latin typeface="Calibri" panose="020F0502020204030204" pitchFamily="34" charset="0"/>
                <a:ea typeface="Calibri" panose="020F0502020204030204" pitchFamily="34" charset="0"/>
                <a:cs typeface="B Nazanin" panose="00000400000000000000" pitchFamily="2" charset="-78"/>
              </a:rPr>
              <a:t>[t</a:t>
            </a:r>
            <a:r>
              <a:rPr lang="en-US" baseline="-25000" dirty="0">
                <a:latin typeface="Calibri" panose="020F0502020204030204" pitchFamily="34" charset="0"/>
                <a:ea typeface="Calibri" panose="020F0502020204030204" pitchFamily="34" charset="0"/>
                <a:cs typeface="B Nazanin" panose="00000400000000000000" pitchFamily="2" charset="-78"/>
              </a:rPr>
              <a:t>1</a:t>
            </a:r>
            <a:r>
              <a:rPr lang="en-US" dirty="0">
                <a:latin typeface="Calibri" panose="020F0502020204030204" pitchFamily="34" charset="0"/>
                <a:ea typeface="Calibri" panose="020F0502020204030204" pitchFamily="34" charset="0"/>
                <a:cs typeface="B Nazanin" panose="00000400000000000000" pitchFamily="2" charset="-78"/>
              </a:rPr>
              <a:t> ,</a:t>
            </a:r>
            <a:r>
              <a:rPr lang="fa-IR" dirty="0">
                <a:latin typeface="Calibri" panose="020F0502020204030204" pitchFamily="34" charset="0"/>
                <a:ea typeface="Calibri" panose="020F0502020204030204" pitchFamily="34" charset="0"/>
                <a:cs typeface="B Nazanin" panose="00000400000000000000" pitchFamily="2" charset="-78"/>
              </a:rPr>
              <a:t> ، سوئیچ </a:t>
            </a:r>
            <a:r>
              <a:rPr lang="en-US" dirty="0">
                <a:latin typeface="Calibri" panose="020F0502020204030204" pitchFamily="34" charset="0"/>
                <a:ea typeface="Calibri" panose="020F0502020204030204" pitchFamily="34" charset="0"/>
                <a:cs typeface="B Nazanin" panose="00000400000000000000" pitchFamily="2" charset="-78"/>
              </a:rPr>
              <a:t>(S)</a:t>
            </a:r>
            <a:r>
              <a:rPr lang="fa-IR" dirty="0">
                <a:latin typeface="Calibri" panose="020F0502020204030204" pitchFamily="34" charset="0"/>
                <a:ea typeface="Calibri" panose="020F0502020204030204" pitchFamily="34" charset="0"/>
                <a:cs typeface="B Nazanin" panose="00000400000000000000" pitchFamily="2" charset="-78"/>
              </a:rPr>
              <a:t> خاموش و دیودها</a:t>
            </a:r>
            <a:r>
              <a:rPr lang="en-US" dirty="0">
                <a:latin typeface="Calibri" panose="020F0502020204030204" pitchFamily="34" charset="0"/>
                <a:ea typeface="Calibri" panose="020F0502020204030204" pitchFamily="34" charset="0"/>
                <a:cs typeface="B Nazanin" panose="00000400000000000000" pitchFamily="2" charset="-78"/>
              </a:rPr>
              <a:t>  (D</a:t>
            </a:r>
            <a:r>
              <a:rPr lang="en-US" baseline="-25000" dirty="0">
                <a:latin typeface="Calibri" panose="020F0502020204030204" pitchFamily="34" charset="0"/>
                <a:ea typeface="Calibri" panose="020F0502020204030204" pitchFamily="34" charset="0"/>
                <a:cs typeface="B Nazanin" panose="00000400000000000000" pitchFamily="2" charset="-78"/>
              </a:rPr>
              <a:t>1</a:t>
            </a:r>
            <a:r>
              <a:rPr lang="en-US" dirty="0">
                <a:latin typeface="Calibri" panose="020F0502020204030204" pitchFamily="34" charset="0"/>
                <a:ea typeface="Calibri" panose="020F0502020204030204" pitchFamily="34" charset="0"/>
                <a:cs typeface="B Nazanin" panose="00000400000000000000" pitchFamily="2" charset="-78"/>
              </a:rPr>
              <a:t> , D</a:t>
            </a:r>
            <a:r>
              <a:rPr lang="en-US" baseline="-25000" dirty="0">
                <a:latin typeface="Calibri" panose="020F0502020204030204" pitchFamily="34" charset="0"/>
                <a:ea typeface="Calibri" panose="020F0502020204030204" pitchFamily="34" charset="0"/>
                <a:cs typeface="B Nazanin" panose="00000400000000000000" pitchFamily="2" charset="-78"/>
              </a:rPr>
              <a:t>2</a:t>
            </a:r>
            <a:r>
              <a:rPr lang="en-US" dirty="0">
                <a:latin typeface="Calibri" panose="020F0502020204030204" pitchFamily="34" charset="0"/>
                <a:ea typeface="Calibri" panose="020F0502020204030204" pitchFamily="34" charset="0"/>
                <a:cs typeface="B Nazanin" panose="00000400000000000000" pitchFamily="2" charset="-78"/>
              </a:rPr>
              <a:t>)</a:t>
            </a:r>
            <a:r>
              <a:rPr lang="fa-IR" dirty="0">
                <a:latin typeface="Calibri" panose="020F0502020204030204" pitchFamily="34" charset="0"/>
                <a:ea typeface="Calibri" panose="020F0502020204030204" pitchFamily="34" charset="0"/>
                <a:cs typeface="B Nazanin" panose="00000400000000000000" pitchFamily="2" charset="-78"/>
              </a:rPr>
              <a:t>نیز خاموش هستند. طبق شکل </a:t>
            </a:r>
            <a:r>
              <a:rPr lang="en-US" dirty="0">
                <a:latin typeface="Calibri" panose="020F0502020204030204" pitchFamily="34" charset="0"/>
                <a:ea typeface="Calibri" panose="020F0502020204030204" pitchFamily="34" charset="0"/>
                <a:cs typeface="B Nazanin" panose="00000400000000000000" pitchFamily="2" charset="-78"/>
              </a:rPr>
              <a:t>3b</a:t>
            </a:r>
            <a:r>
              <a:rPr lang="fa-IR" dirty="0">
                <a:latin typeface="Calibri" panose="020F0502020204030204" pitchFamily="34" charset="0"/>
                <a:ea typeface="Calibri" panose="020F0502020204030204" pitchFamily="34" charset="0"/>
                <a:cs typeface="B Nazanin" panose="00000400000000000000" pitchFamily="2" charset="-78"/>
              </a:rPr>
              <a:t> خازن های </a:t>
            </a:r>
            <a:r>
              <a:rPr lang="en-US" dirty="0">
                <a:latin typeface="Calibri" panose="020F0502020204030204" pitchFamily="34" charset="0"/>
                <a:ea typeface="Calibri" panose="020F0502020204030204" pitchFamily="34" charset="0"/>
                <a:cs typeface="B Nazanin" panose="00000400000000000000" pitchFamily="2" charset="-78"/>
              </a:rPr>
              <a:t>C</a:t>
            </a:r>
            <a:r>
              <a:rPr lang="en-US" baseline="-25000" dirty="0">
                <a:latin typeface="Calibri" panose="020F0502020204030204" pitchFamily="34" charset="0"/>
                <a:ea typeface="Calibri" panose="020F0502020204030204" pitchFamily="34" charset="0"/>
                <a:cs typeface="B Nazanin" panose="00000400000000000000" pitchFamily="2" charset="-78"/>
              </a:rPr>
              <a:t>1</a:t>
            </a:r>
            <a:r>
              <a:rPr lang="fa-IR" dirty="0">
                <a:latin typeface="Calibri" panose="020F0502020204030204" pitchFamily="34" charset="0"/>
                <a:ea typeface="Calibri" panose="020F0502020204030204" pitchFamily="34" charset="0"/>
                <a:cs typeface="B Nazanin" panose="00000400000000000000" pitchFamily="2" charset="-78"/>
              </a:rPr>
              <a:t> و </a:t>
            </a:r>
            <a:r>
              <a:rPr lang="en-US" dirty="0">
                <a:latin typeface="Calibri" panose="020F0502020204030204" pitchFamily="34" charset="0"/>
                <a:ea typeface="Calibri" panose="020F0502020204030204" pitchFamily="34" charset="0"/>
                <a:cs typeface="B Nazanin" panose="00000400000000000000" pitchFamily="2" charset="-78"/>
              </a:rPr>
              <a:t>C</a:t>
            </a:r>
            <a:r>
              <a:rPr lang="en-US" baseline="-25000" dirty="0">
                <a:latin typeface="Calibri" panose="020F0502020204030204" pitchFamily="34" charset="0"/>
                <a:ea typeface="Calibri" panose="020F0502020204030204" pitchFamily="34" charset="0"/>
                <a:cs typeface="B Nazanin" panose="00000400000000000000" pitchFamily="2" charset="-78"/>
              </a:rPr>
              <a:t>3</a:t>
            </a:r>
            <a:r>
              <a:rPr lang="en-US" baseline="-25000" dirty="0">
                <a:latin typeface="B Nazanin" panose="00000400000000000000" pitchFamily="2" charset="-78"/>
                <a:ea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بوسیله ی اندوکتورهای </a:t>
            </a:r>
            <a:r>
              <a:rPr lang="en-US" dirty="0">
                <a:latin typeface="Calibri" panose="020F0502020204030204" pitchFamily="34" charset="0"/>
                <a:ea typeface="Calibri" panose="020F0502020204030204" pitchFamily="34" charset="0"/>
                <a:cs typeface="B Nazanin" panose="00000400000000000000" pitchFamily="2" charset="-78"/>
              </a:rPr>
              <a:t>L</a:t>
            </a:r>
            <a:r>
              <a:rPr lang="en-US" baseline="-25000" dirty="0">
                <a:latin typeface="Calibri" panose="020F0502020204030204" pitchFamily="34" charset="0"/>
                <a:ea typeface="Calibri" panose="020F0502020204030204" pitchFamily="34" charset="0"/>
                <a:cs typeface="B Nazanin" panose="00000400000000000000" pitchFamily="2" charset="-78"/>
              </a:rPr>
              <a:t>1</a:t>
            </a:r>
            <a:r>
              <a:rPr lang="fa-IR" dirty="0">
                <a:latin typeface="Calibri" panose="020F0502020204030204" pitchFamily="34" charset="0"/>
                <a:ea typeface="Calibri" panose="020F0502020204030204" pitchFamily="34" charset="0"/>
                <a:cs typeface="B Nazanin" panose="00000400000000000000" pitchFamily="2" charset="-78"/>
              </a:rPr>
              <a:t> و</a:t>
            </a:r>
            <a:r>
              <a:rPr lang="fa-IR" dirty="0">
                <a:ea typeface="Calibri" panose="020F0502020204030204" pitchFamily="34" charset="0"/>
                <a:cs typeface="Calibri" panose="020F050202020403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 </a:t>
            </a:r>
            <a:r>
              <a:rPr lang="en-US" dirty="0">
                <a:latin typeface="Calibri" panose="020F0502020204030204" pitchFamily="34" charset="0"/>
                <a:ea typeface="Calibri" panose="020F0502020204030204" pitchFamily="34" charset="0"/>
                <a:cs typeface="B Nazanin" panose="00000400000000000000" pitchFamily="2" charset="-78"/>
              </a:rPr>
              <a:t>L</a:t>
            </a:r>
            <a:r>
              <a:rPr lang="en-US" baseline="-25000" dirty="0">
                <a:latin typeface="Calibri" panose="020F0502020204030204" pitchFamily="34" charset="0"/>
                <a:ea typeface="Calibri" panose="020F0502020204030204" pitchFamily="34" charset="0"/>
                <a:cs typeface="B Nazanin" panose="00000400000000000000" pitchFamily="2" charset="-78"/>
              </a:rPr>
              <a:t>2</a:t>
            </a:r>
            <a:r>
              <a:rPr lang="fa-IR" dirty="0">
                <a:latin typeface="Calibri" panose="020F0502020204030204" pitchFamily="34" charset="0"/>
                <a:ea typeface="Calibri" panose="020F0502020204030204" pitchFamily="34" charset="0"/>
                <a:cs typeface="B Nazanin" panose="00000400000000000000" pitchFamily="2" charset="-78"/>
              </a:rPr>
              <a:t> به ترتیب شارژ می شوند. تمام اندوکتورها بصورت خطی مغناطیس زدایی می شوند.همچنین، انرژی ذخیره شده در خازن </a:t>
            </a:r>
            <a:r>
              <a:rPr lang="en-US" dirty="0">
                <a:latin typeface="Calibri" panose="020F0502020204030204" pitchFamily="34" charset="0"/>
                <a:ea typeface="Calibri" panose="020F0502020204030204" pitchFamily="34" charset="0"/>
                <a:cs typeface="B Nazanin" panose="00000400000000000000" pitchFamily="2" charset="-78"/>
              </a:rPr>
              <a:t>C</a:t>
            </a:r>
            <a:r>
              <a:rPr lang="en-US" baseline="-25000" dirty="0">
                <a:latin typeface="Calibri" panose="020F0502020204030204" pitchFamily="34" charset="0"/>
                <a:ea typeface="Calibri" panose="020F0502020204030204" pitchFamily="34" charset="0"/>
                <a:cs typeface="B Nazanin" panose="00000400000000000000" pitchFamily="2" charset="-78"/>
              </a:rPr>
              <a:t>2</a:t>
            </a:r>
            <a:r>
              <a:rPr lang="fa-IR" dirty="0">
                <a:latin typeface="Calibri" panose="020F0502020204030204" pitchFamily="34" charset="0"/>
                <a:ea typeface="Calibri" panose="020F0502020204030204" pitchFamily="34" charset="0"/>
                <a:cs typeface="B Nazanin" panose="00000400000000000000" pitchFamily="2" charset="-78"/>
              </a:rPr>
              <a:t> تخلیه ی بار می شود. ازاینرو، معادلات زیر بدست می آیند:</a:t>
            </a:r>
          </a:p>
          <a:p>
            <a:pPr algn="just" rtl="1">
              <a:lnSpc>
                <a:spcPct val="150000"/>
              </a:lnSpc>
            </a:pPr>
            <a:endParaRPr lang="fa-IR" dirty="0">
              <a:latin typeface="Calibri" panose="020F0502020204030204" pitchFamily="34" charset="0"/>
              <a:ea typeface="Calibri" panose="020F0502020204030204" pitchFamily="34" charset="0"/>
              <a:cs typeface="B Nazanin" panose="00000400000000000000" pitchFamily="2" charset="-78"/>
            </a:endParaRPr>
          </a:p>
          <a:p>
            <a:pPr algn="just" rtl="1">
              <a:lnSpc>
                <a:spcPct val="150000"/>
              </a:lnSpc>
            </a:pPr>
            <a:endParaRPr lang="fa-IR" dirty="0">
              <a:latin typeface="Calibri" panose="020F0502020204030204" pitchFamily="34" charset="0"/>
              <a:ea typeface="Calibri" panose="020F0502020204030204" pitchFamily="34" charset="0"/>
              <a:cs typeface="B Nazanin" panose="00000400000000000000" pitchFamily="2" charset="-78"/>
            </a:endParaRPr>
          </a:p>
          <a:p>
            <a:pPr algn="just" rtl="1">
              <a:lnSpc>
                <a:spcPct val="150000"/>
              </a:lnSpc>
            </a:pPr>
            <a:r>
              <a:rPr lang="fa-IR" dirty="0">
                <a:latin typeface="Calibri" panose="020F0502020204030204" pitchFamily="34" charset="0"/>
                <a:ea typeface="Calibri" panose="020F0502020204030204" pitchFamily="34" charset="0"/>
                <a:cs typeface="B Nazanin" panose="00000400000000000000" pitchFamily="2" charset="-78"/>
              </a:rPr>
              <a:t>خازن های </a:t>
            </a:r>
            <a:r>
              <a:rPr lang="en-US" dirty="0">
                <a:latin typeface="Calibri" panose="020F0502020204030204" pitchFamily="34" charset="0"/>
                <a:ea typeface="Calibri" panose="020F0502020204030204" pitchFamily="34" charset="0"/>
                <a:cs typeface="B Nazanin" panose="00000400000000000000" pitchFamily="2" charset="-78"/>
              </a:rPr>
              <a:t>C</a:t>
            </a:r>
            <a:r>
              <a:rPr lang="en-US" baseline="-25000" dirty="0">
                <a:latin typeface="Calibri" panose="020F0502020204030204" pitchFamily="34" charset="0"/>
                <a:ea typeface="Calibri" panose="020F0502020204030204" pitchFamily="34" charset="0"/>
                <a:cs typeface="B Nazanin" panose="00000400000000000000" pitchFamily="2" charset="-78"/>
              </a:rPr>
              <a:t>1</a:t>
            </a:r>
            <a:r>
              <a:rPr lang="fa-IR" dirty="0">
                <a:latin typeface="Calibri" panose="020F0502020204030204" pitchFamily="34" charset="0"/>
                <a:ea typeface="Calibri" panose="020F0502020204030204" pitchFamily="34" charset="0"/>
                <a:cs typeface="B Nazanin" panose="00000400000000000000" pitchFamily="2" charset="-78"/>
              </a:rPr>
              <a:t> و </a:t>
            </a:r>
            <a:r>
              <a:rPr lang="en-US" dirty="0">
                <a:latin typeface="Calibri" panose="020F0502020204030204" pitchFamily="34" charset="0"/>
                <a:ea typeface="Calibri" panose="020F0502020204030204" pitchFamily="34" charset="0"/>
                <a:cs typeface="B Nazanin" panose="00000400000000000000" pitchFamily="2" charset="-78"/>
              </a:rPr>
              <a:t>C</a:t>
            </a:r>
            <a:r>
              <a:rPr lang="en-US" baseline="-25000" dirty="0">
                <a:latin typeface="Calibri" panose="020F0502020204030204" pitchFamily="34" charset="0"/>
                <a:ea typeface="Calibri" panose="020F0502020204030204" pitchFamily="34" charset="0"/>
                <a:cs typeface="B Nazanin" panose="00000400000000000000" pitchFamily="2" charset="-78"/>
              </a:rPr>
              <a:t>2</a:t>
            </a:r>
            <a:r>
              <a:rPr lang="en-US" dirty="0">
                <a:latin typeface="B Nazanin" panose="00000400000000000000" pitchFamily="2" charset="-78"/>
                <a:ea typeface="Calibri" panose="020F0502020204030204" pitchFamily="34" charset="0"/>
                <a:cs typeface="B Nazanin" panose="00000400000000000000" pitchFamily="2" charset="-78"/>
              </a:rPr>
              <a:t> </a:t>
            </a:r>
            <a:r>
              <a:rPr lang="fa-IR" dirty="0">
                <a:latin typeface="B Nazanin" panose="00000400000000000000" pitchFamily="2" charset="-78"/>
                <a:ea typeface="Calibri" panose="020F0502020204030204" pitchFamily="34" charset="0"/>
                <a:cs typeface="B Nazanin" panose="00000400000000000000" pitchFamily="2" charset="-78"/>
              </a:rPr>
              <a:t>به ترتیب شارژ و تخلیه ی شارژ می شوند تا ولتاژهایشان برابر شود. دراین لحظه، حالت دوم تمام می شود. این حالت مانع از آن می شود که خازن های </a:t>
            </a:r>
            <a:r>
              <a:rPr lang="en-US" dirty="0">
                <a:latin typeface="Calibri" panose="020F0502020204030204" pitchFamily="34" charset="0"/>
                <a:ea typeface="Calibri" panose="020F0502020204030204" pitchFamily="34" charset="0"/>
                <a:cs typeface="B Nazanin" panose="00000400000000000000" pitchFamily="2" charset="-78"/>
              </a:rPr>
              <a:t>C</a:t>
            </a:r>
            <a:r>
              <a:rPr lang="en-US" baseline="-25000" dirty="0">
                <a:latin typeface="Calibri" panose="020F0502020204030204" pitchFamily="34" charset="0"/>
                <a:ea typeface="Calibri" panose="020F0502020204030204" pitchFamily="34" charset="0"/>
                <a:cs typeface="B Nazanin" panose="00000400000000000000" pitchFamily="2" charset="-78"/>
              </a:rPr>
              <a:t>1</a:t>
            </a:r>
            <a:r>
              <a:rPr lang="fa-IR" dirty="0">
                <a:latin typeface="Calibri" panose="020F0502020204030204" pitchFamily="34" charset="0"/>
                <a:ea typeface="Calibri" panose="020F0502020204030204" pitchFamily="34" charset="0"/>
                <a:cs typeface="B Nazanin" panose="00000400000000000000" pitchFamily="2" charset="-78"/>
              </a:rPr>
              <a:t> و </a:t>
            </a:r>
            <a:r>
              <a:rPr lang="en-US" dirty="0">
                <a:latin typeface="Calibri" panose="020F0502020204030204" pitchFamily="34" charset="0"/>
                <a:ea typeface="Calibri" panose="020F0502020204030204" pitchFamily="34" charset="0"/>
                <a:cs typeface="B Nazanin" panose="00000400000000000000" pitchFamily="2" charset="-78"/>
              </a:rPr>
              <a:t>C</a:t>
            </a:r>
            <a:r>
              <a:rPr lang="en-US" baseline="-25000" dirty="0">
                <a:latin typeface="Calibri" panose="020F0502020204030204" pitchFamily="34" charset="0"/>
                <a:ea typeface="Calibri" panose="020F0502020204030204" pitchFamily="34" charset="0"/>
                <a:cs typeface="B Nazanin" panose="00000400000000000000" pitchFamily="2" charset="-78"/>
              </a:rPr>
              <a:t>2</a:t>
            </a:r>
            <a:r>
              <a:rPr lang="fa-IR" dirty="0">
                <a:latin typeface="Calibri" panose="020F0502020204030204" pitchFamily="34" charset="0"/>
                <a:ea typeface="Calibri" panose="020F0502020204030204" pitchFamily="34" charset="0"/>
                <a:cs typeface="B Nazanin" panose="00000400000000000000" pitchFamily="2" charset="-78"/>
              </a:rPr>
              <a:t> بطور ناگهانی موازی با ولتاژهای متفاوت باشند. بنابراین،از اوج ولتاژی جریان در دیودها و خازن ها اجتناب می شود.</a:t>
            </a:r>
            <a:endParaRPr lang="en-US" dirty="0">
              <a:latin typeface="Calibri" panose="020F0502020204030204" pitchFamily="34" charset="0"/>
              <a:ea typeface="Calibri" panose="020F0502020204030204" pitchFamily="34" charset="0"/>
              <a:cs typeface="B Nazanin" panose="00000400000000000000" pitchFamily="2" charset="-78"/>
            </a:endParaRPr>
          </a:p>
          <a:p>
            <a:pPr algn="just" rtl="1">
              <a:lnSpc>
                <a:spcPct val="150000"/>
              </a:lnSpc>
            </a:pPr>
            <a:endParaRPr lang="fa-IR" dirty="0">
              <a:latin typeface="Calibri" panose="020F0502020204030204" pitchFamily="34" charset="0"/>
              <a:ea typeface="Calibri" panose="020F0502020204030204" pitchFamily="34" charset="0"/>
              <a:cs typeface="B Nazanin" panose="00000400000000000000" pitchFamily="2" charset="-78"/>
            </a:endParaRPr>
          </a:p>
          <a:p>
            <a:pPr algn="just" rtl="1">
              <a:lnSpc>
                <a:spcPct val="150000"/>
              </a:lnSpc>
            </a:pPr>
            <a:endParaRPr lang="en-US" dirty="0"/>
          </a:p>
        </p:txBody>
      </p:sp>
      <p:pic>
        <p:nvPicPr>
          <p:cNvPr id="4" name="Picture 3"/>
          <p:cNvPicPr/>
          <p:nvPr/>
        </p:nvPicPr>
        <p:blipFill>
          <a:blip r:embed="rId2">
            <a:extLst>
              <a:ext uri="{28A0092B-C50C-407E-A947-70E740481C1C}">
                <a14:useLocalDpi xmlns:a14="http://schemas.microsoft.com/office/drawing/2010/main" val="0"/>
              </a:ext>
            </a:extLst>
          </a:blip>
          <a:srcRect/>
          <a:stretch>
            <a:fillRect/>
          </a:stretch>
        </p:blipFill>
        <p:spPr bwMode="auto">
          <a:xfrm>
            <a:off x="3851718" y="3824750"/>
            <a:ext cx="2247900" cy="552450"/>
          </a:xfrm>
          <a:prstGeom prst="rect">
            <a:avLst/>
          </a:prstGeom>
          <a:noFill/>
          <a:ln>
            <a:noFill/>
          </a:ln>
        </p:spPr>
      </p:pic>
    </p:spTree>
    <p:extLst>
      <p:ext uri="{BB962C8B-B14F-4D97-AF65-F5344CB8AC3E}">
        <p14:creationId xmlns:p14="http://schemas.microsoft.com/office/powerpoint/2010/main" val="48181287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en-US" b="1" dirty="0">
                <a:latin typeface="Calibri" panose="020F0502020204030204" pitchFamily="34" charset="0"/>
                <a:ea typeface="Calibri" panose="020F0502020204030204" pitchFamily="34" charset="0"/>
                <a:cs typeface="B Nazanin" panose="00000400000000000000" pitchFamily="2" charset="-78"/>
              </a:rPr>
              <a:t>CCM</a:t>
            </a:r>
            <a:r>
              <a:rPr lang="fa-IR" b="1" dirty="0">
                <a:latin typeface="Calibri" panose="020F0502020204030204" pitchFamily="34" charset="0"/>
                <a:ea typeface="Calibri" panose="020F0502020204030204" pitchFamily="34" charset="0"/>
                <a:cs typeface="B Nazanin" panose="00000400000000000000" pitchFamily="2" charset="-78"/>
              </a:rPr>
              <a:t>: حالت 3</a:t>
            </a:r>
            <a:endParaRPr lang="en-US" dirty="0"/>
          </a:p>
        </p:txBody>
      </p:sp>
      <p:sp>
        <p:nvSpPr>
          <p:cNvPr id="3" name="Content Placeholder 2"/>
          <p:cNvSpPr>
            <a:spLocks noGrp="1"/>
          </p:cNvSpPr>
          <p:nvPr>
            <p:ph idx="1"/>
          </p:nvPr>
        </p:nvSpPr>
        <p:spPr>
          <a:xfrm>
            <a:off x="677334" y="1205345"/>
            <a:ext cx="8596668" cy="5430982"/>
          </a:xfrm>
        </p:spPr>
        <p:txBody>
          <a:bodyPr/>
          <a:lstStyle/>
          <a:p>
            <a:pPr marL="0" marR="0" algn="just" rtl="1">
              <a:lnSpc>
                <a:spcPct val="115000"/>
              </a:lnSpc>
              <a:spcBef>
                <a:spcPts val="0"/>
              </a:spcBef>
              <a:spcAft>
                <a:spcPts val="1000"/>
              </a:spcAft>
            </a:pPr>
            <a:r>
              <a:rPr lang="fa-IR" dirty="0">
                <a:latin typeface="Calibri" panose="020F0502020204030204" pitchFamily="34" charset="0"/>
                <a:ea typeface="Calibri" panose="020F0502020204030204" pitchFamily="34" charset="0"/>
                <a:cs typeface="B Nazanin" panose="00000400000000000000" pitchFamily="2" charset="-78"/>
              </a:rPr>
              <a:t>در طی فاصله ی زمانی</a:t>
            </a:r>
            <a:r>
              <a:rPr lang="en-US" dirty="0">
                <a:latin typeface="Calibri" panose="020F0502020204030204" pitchFamily="34" charset="0"/>
                <a:ea typeface="Calibri" panose="020F0502020204030204" pitchFamily="34" charset="0"/>
                <a:cs typeface="B Nazanin" panose="00000400000000000000" pitchFamily="2" charset="-78"/>
              </a:rPr>
              <a:t>t</a:t>
            </a:r>
            <a:r>
              <a:rPr lang="en-US" baseline="-25000" dirty="0">
                <a:latin typeface="Calibri" panose="020F0502020204030204" pitchFamily="34" charset="0"/>
                <a:ea typeface="Calibri" panose="020F0502020204030204" pitchFamily="34" charset="0"/>
                <a:cs typeface="B Nazanin" panose="00000400000000000000" pitchFamily="2" charset="-78"/>
              </a:rPr>
              <a:t>3</a:t>
            </a:r>
            <a:r>
              <a:rPr lang="en-US" dirty="0">
                <a:latin typeface="Calibri" panose="020F0502020204030204" pitchFamily="34" charset="0"/>
                <a:ea typeface="Calibri" panose="020F0502020204030204" pitchFamily="34" charset="0"/>
                <a:cs typeface="B Nazanin" panose="00000400000000000000" pitchFamily="2" charset="-78"/>
              </a:rPr>
              <a:t>] </a:t>
            </a:r>
            <a:r>
              <a:rPr lang="en-US" dirty="0">
                <a:latin typeface="B Nazanin" panose="00000400000000000000" pitchFamily="2" charset="-78"/>
                <a:ea typeface="Calibri" panose="020F0502020204030204" pitchFamily="34" charset="0"/>
                <a:cs typeface="Arial" panose="020B0604020202020204" pitchFamily="34" charset="0"/>
              </a:rPr>
              <a:t> </a:t>
            </a:r>
            <a:r>
              <a:rPr lang="en-US" dirty="0">
                <a:latin typeface="Calibri" panose="020F0502020204030204" pitchFamily="34" charset="0"/>
                <a:ea typeface="Calibri" panose="020F0502020204030204" pitchFamily="34" charset="0"/>
                <a:cs typeface="B Nazanin" panose="00000400000000000000" pitchFamily="2" charset="-78"/>
              </a:rPr>
              <a:t>[t</a:t>
            </a:r>
            <a:r>
              <a:rPr lang="en-US" baseline="-25000" dirty="0">
                <a:latin typeface="Calibri" panose="020F0502020204030204" pitchFamily="34" charset="0"/>
                <a:ea typeface="Calibri" panose="020F0502020204030204" pitchFamily="34" charset="0"/>
                <a:cs typeface="B Nazanin" panose="00000400000000000000" pitchFamily="2" charset="-78"/>
              </a:rPr>
              <a:t>2</a:t>
            </a:r>
            <a:r>
              <a:rPr lang="en-US" dirty="0">
                <a:latin typeface="Calibri" panose="020F0502020204030204" pitchFamily="34" charset="0"/>
                <a:ea typeface="Calibri" panose="020F0502020204030204" pitchFamily="34" charset="0"/>
                <a:cs typeface="B Nazanin" panose="00000400000000000000" pitchFamily="2" charset="-78"/>
              </a:rPr>
              <a:t> ,</a:t>
            </a:r>
            <a:r>
              <a:rPr lang="fa-IR" dirty="0">
                <a:latin typeface="Calibri" panose="020F0502020204030204" pitchFamily="34" charset="0"/>
                <a:ea typeface="Calibri" panose="020F0502020204030204" pitchFamily="34" charset="0"/>
                <a:cs typeface="B Nazanin" panose="00000400000000000000" pitchFamily="2" charset="-78"/>
              </a:rPr>
              <a:t> ، سوئیچ </a:t>
            </a:r>
            <a:r>
              <a:rPr lang="en-US" dirty="0">
                <a:latin typeface="Calibri" panose="020F0502020204030204" pitchFamily="34" charset="0"/>
                <a:ea typeface="Calibri" panose="020F0502020204030204" pitchFamily="34" charset="0"/>
                <a:cs typeface="B Nazanin" panose="00000400000000000000" pitchFamily="2" charset="-78"/>
              </a:rPr>
              <a:t>(S)</a:t>
            </a:r>
            <a:r>
              <a:rPr lang="fa-IR" dirty="0">
                <a:latin typeface="Calibri" panose="020F0502020204030204" pitchFamily="34" charset="0"/>
                <a:ea typeface="Calibri" panose="020F0502020204030204" pitchFamily="34" charset="0"/>
                <a:cs typeface="B Nazanin" panose="00000400000000000000" pitchFamily="2" charset="-78"/>
              </a:rPr>
              <a:t> همچنان خاموش است. ولتاژهای خازن های </a:t>
            </a:r>
            <a:r>
              <a:rPr lang="en-US" dirty="0">
                <a:latin typeface="Calibri" panose="020F0502020204030204" pitchFamily="34" charset="0"/>
                <a:ea typeface="Calibri" panose="020F0502020204030204" pitchFamily="34" charset="0"/>
                <a:cs typeface="B Nazanin" panose="00000400000000000000" pitchFamily="2" charset="-78"/>
              </a:rPr>
              <a:t>C</a:t>
            </a:r>
            <a:r>
              <a:rPr lang="en-US" baseline="-25000" dirty="0">
                <a:latin typeface="Calibri" panose="020F0502020204030204" pitchFamily="34" charset="0"/>
                <a:ea typeface="Calibri" panose="020F0502020204030204" pitchFamily="34" charset="0"/>
                <a:cs typeface="B Nazanin" panose="00000400000000000000" pitchFamily="2" charset="-78"/>
              </a:rPr>
              <a:t>1</a:t>
            </a:r>
            <a:r>
              <a:rPr lang="fa-IR" dirty="0">
                <a:latin typeface="Calibri" panose="020F0502020204030204" pitchFamily="34" charset="0"/>
                <a:ea typeface="Calibri" panose="020F0502020204030204" pitchFamily="34" charset="0"/>
                <a:cs typeface="B Nazanin" panose="00000400000000000000" pitchFamily="2" charset="-78"/>
              </a:rPr>
              <a:t> و </a:t>
            </a:r>
            <a:r>
              <a:rPr lang="en-US" dirty="0">
                <a:latin typeface="Calibri" panose="020F0502020204030204" pitchFamily="34" charset="0"/>
                <a:ea typeface="Calibri" panose="020F0502020204030204" pitchFamily="34" charset="0"/>
                <a:cs typeface="B Nazanin" panose="00000400000000000000" pitchFamily="2" charset="-78"/>
              </a:rPr>
              <a:t>C</a:t>
            </a:r>
            <a:r>
              <a:rPr lang="en-US" baseline="-25000" dirty="0">
                <a:latin typeface="Calibri" panose="020F0502020204030204" pitchFamily="34" charset="0"/>
                <a:ea typeface="Calibri" panose="020F0502020204030204" pitchFamily="34" charset="0"/>
                <a:cs typeface="B Nazanin" panose="00000400000000000000" pitchFamily="2" charset="-78"/>
              </a:rPr>
              <a:t>2</a:t>
            </a:r>
            <a:r>
              <a:rPr lang="fa-IR" dirty="0">
                <a:latin typeface="Calibri" panose="020F0502020204030204" pitchFamily="34" charset="0"/>
                <a:ea typeface="Calibri" panose="020F0502020204030204" pitchFamily="34" charset="0"/>
                <a:cs typeface="B Nazanin" panose="00000400000000000000" pitchFamily="2" charset="-78"/>
              </a:rPr>
              <a:t> برابرند، پس </a:t>
            </a:r>
            <a:r>
              <a:rPr lang="en-US" dirty="0">
                <a:latin typeface="Calibri" panose="020F0502020204030204" pitchFamily="34" charset="0"/>
                <a:ea typeface="Calibri" panose="020F0502020204030204" pitchFamily="34" charset="0"/>
                <a:cs typeface="B Nazanin" panose="00000400000000000000" pitchFamily="2" charset="-78"/>
              </a:rPr>
              <a:t>D</a:t>
            </a:r>
            <a:r>
              <a:rPr lang="en-US" baseline="-25000" dirty="0">
                <a:latin typeface="Calibri" panose="020F0502020204030204" pitchFamily="34" charset="0"/>
                <a:ea typeface="Calibri" panose="020F0502020204030204" pitchFamily="34" charset="0"/>
                <a:cs typeface="B Nazanin" panose="00000400000000000000" pitchFamily="2" charset="-78"/>
              </a:rPr>
              <a:t>2</a:t>
            </a:r>
            <a:r>
              <a:rPr lang="fa-IR" dirty="0">
                <a:latin typeface="Calibri" panose="020F0502020204030204" pitchFamily="34" charset="0"/>
                <a:ea typeface="Calibri" panose="020F0502020204030204" pitchFamily="34" charset="0"/>
                <a:cs typeface="B Nazanin" panose="00000400000000000000" pitchFamily="2" charset="-78"/>
              </a:rPr>
              <a:t> مثل </a:t>
            </a:r>
            <a:r>
              <a:rPr lang="en-US" dirty="0">
                <a:latin typeface="Calibri" panose="020F0502020204030204" pitchFamily="34" charset="0"/>
                <a:ea typeface="Calibri" panose="020F0502020204030204" pitchFamily="34" charset="0"/>
                <a:cs typeface="B Nazanin" panose="00000400000000000000" pitchFamily="2" charset="-78"/>
              </a:rPr>
              <a:t>D</a:t>
            </a:r>
            <a:r>
              <a:rPr lang="en-US" baseline="-25000" dirty="0">
                <a:latin typeface="Calibri" panose="020F0502020204030204" pitchFamily="34" charset="0"/>
                <a:ea typeface="Calibri" panose="020F0502020204030204" pitchFamily="34" charset="0"/>
                <a:cs typeface="B Nazanin" panose="00000400000000000000" pitchFamily="2" charset="-78"/>
              </a:rPr>
              <a:t>1</a:t>
            </a:r>
            <a:r>
              <a:rPr lang="en-US" baseline="-25000" dirty="0">
                <a:latin typeface="B Nazanin" panose="00000400000000000000" pitchFamily="2" charset="-78"/>
                <a:ea typeface="Calibri" panose="020F0502020204030204" pitchFamily="34" charset="0"/>
                <a:cs typeface="Arial" panose="020B060402020202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روشن می باشد. مسیر جریان در شکل </a:t>
            </a:r>
            <a:r>
              <a:rPr lang="en-US" dirty="0">
                <a:latin typeface="Calibri" panose="020F0502020204030204" pitchFamily="34" charset="0"/>
                <a:ea typeface="Calibri" panose="020F0502020204030204" pitchFamily="34" charset="0"/>
                <a:cs typeface="B Nazanin" panose="00000400000000000000" pitchFamily="2" charset="-78"/>
              </a:rPr>
              <a:t>3c</a:t>
            </a:r>
            <a:r>
              <a:rPr lang="fa-IR" dirty="0">
                <a:latin typeface="Calibri" panose="020F0502020204030204" pitchFamily="34" charset="0"/>
                <a:ea typeface="Calibri" panose="020F0502020204030204" pitchFamily="34" charset="0"/>
                <a:cs typeface="B Nazanin" panose="00000400000000000000" pitchFamily="2" charset="-78"/>
              </a:rPr>
              <a:t> نشان داده شده است. زمانیکه ولتاژهای خازن های </a:t>
            </a:r>
            <a:r>
              <a:rPr lang="en-US" dirty="0">
                <a:latin typeface="Calibri" panose="020F0502020204030204" pitchFamily="34" charset="0"/>
                <a:ea typeface="Calibri" panose="020F0502020204030204" pitchFamily="34" charset="0"/>
                <a:cs typeface="B Nazanin" panose="00000400000000000000" pitchFamily="2" charset="-78"/>
              </a:rPr>
              <a:t>C</a:t>
            </a:r>
            <a:r>
              <a:rPr lang="en-US" baseline="-25000" dirty="0">
                <a:latin typeface="Calibri" panose="020F0502020204030204" pitchFamily="34" charset="0"/>
                <a:ea typeface="Calibri" panose="020F0502020204030204" pitchFamily="34" charset="0"/>
                <a:cs typeface="B Nazanin" panose="00000400000000000000" pitchFamily="2" charset="-78"/>
              </a:rPr>
              <a:t>1</a:t>
            </a:r>
            <a:r>
              <a:rPr lang="fa-IR" dirty="0">
                <a:latin typeface="Calibri" panose="020F0502020204030204" pitchFamily="34" charset="0"/>
                <a:ea typeface="Calibri" panose="020F0502020204030204" pitchFamily="34" charset="0"/>
                <a:cs typeface="B Nazanin" panose="00000400000000000000" pitchFamily="2" charset="-78"/>
              </a:rPr>
              <a:t> و </a:t>
            </a:r>
            <a:r>
              <a:rPr lang="en-US" dirty="0">
                <a:latin typeface="Calibri" panose="020F0502020204030204" pitchFamily="34" charset="0"/>
                <a:ea typeface="Calibri" panose="020F0502020204030204" pitchFamily="34" charset="0"/>
                <a:cs typeface="B Nazanin" panose="00000400000000000000" pitchFamily="2" charset="-78"/>
              </a:rPr>
              <a:t>C</a:t>
            </a:r>
            <a:r>
              <a:rPr lang="en-US" baseline="-25000" dirty="0">
                <a:latin typeface="Calibri" panose="020F0502020204030204" pitchFamily="34" charset="0"/>
                <a:ea typeface="Calibri" panose="020F0502020204030204" pitchFamily="34" charset="0"/>
                <a:cs typeface="B Nazanin" panose="00000400000000000000" pitchFamily="2" charset="-78"/>
              </a:rPr>
              <a:t>2</a:t>
            </a:r>
            <a:r>
              <a:rPr lang="fa-IR" dirty="0">
                <a:latin typeface="Calibri" panose="020F0502020204030204" pitchFamily="34" charset="0"/>
                <a:ea typeface="Calibri" panose="020F0502020204030204" pitchFamily="34" charset="0"/>
                <a:cs typeface="B Nazanin" panose="00000400000000000000" pitchFamily="2" charset="-78"/>
              </a:rPr>
              <a:t> برابرند، ولتاژ در</a:t>
            </a:r>
            <a:r>
              <a:rPr lang="en-US" dirty="0">
                <a:latin typeface="Calibri" panose="020F0502020204030204" pitchFamily="34" charset="0"/>
                <a:ea typeface="Calibri" panose="020F0502020204030204" pitchFamily="34" charset="0"/>
                <a:cs typeface="B Nazanin" panose="00000400000000000000" pitchFamily="2" charset="-78"/>
              </a:rPr>
              <a:t>D</a:t>
            </a:r>
            <a:r>
              <a:rPr lang="en-US" baseline="-25000" dirty="0">
                <a:latin typeface="Calibri" panose="020F0502020204030204" pitchFamily="34" charset="0"/>
                <a:ea typeface="Calibri" panose="020F0502020204030204" pitchFamily="34" charset="0"/>
                <a:cs typeface="B Nazanin" panose="00000400000000000000" pitchFamily="2" charset="-78"/>
              </a:rPr>
              <a:t>2</a:t>
            </a:r>
            <a:r>
              <a:rPr lang="fa-IR" dirty="0">
                <a:latin typeface="Calibri" panose="020F0502020204030204" pitchFamily="34" charset="0"/>
                <a:ea typeface="Calibri" panose="020F0502020204030204" pitchFamily="34" charset="0"/>
                <a:cs typeface="B Nazanin" panose="00000400000000000000" pitchFamily="2" charset="-78"/>
              </a:rPr>
              <a:t> صفر می شود و بعد از مدتی به مثبت شدن تغییر می یابد. بنابراین،  </a:t>
            </a:r>
            <a:r>
              <a:rPr lang="en-US" dirty="0">
                <a:latin typeface="Calibri" panose="020F0502020204030204" pitchFamily="34" charset="0"/>
                <a:ea typeface="Calibri" panose="020F0502020204030204" pitchFamily="34" charset="0"/>
                <a:cs typeface="B Nazanin" panose="00000400000000000000" pitchFamily="2" charset="-78"/>
              </a:rPr>
              <a:t>D</a:t>
            </a:r>
            <a:r>
              <a:rPr lang="en-US" baseline="-25000" dirty="0">
                <a:latin typeface="Calibri" panose="020F0502020204030204" pitchFamily="34" charset="0"/>
                <a:ea typeface="Calibri" panose="020F0502020204030204" pitchFamily="34" charset="0"/>
                <a:cs typeface="B Nazanin" panose="00000400000000000000" pitchFamily="2" charset="-78"/>
              </a:rPr>
              <a:t>2</a:t>
            </a:r>
            <a:r>
              <a:rPr lang="fa-IR" dirty="0">
                <a:latin typeface="Calibri" panose="020F0502020204030204" pitchFamily="34" charset="0"/>
                <a:ea typeface="Calibri" panose="020F0502020204030204" pitchFamily="34" charset="0"/>
                <a:cs typeface="B Nazanin" panose="00000400000000000000" pitchFamily="2" charset="-78"/>
              </a:rPr>
              <a:t> می تواند روشن باشد. سپس، خازن های  </a:t>
            </a:r>
            <a:r>
              <a:rPr lang="en-US" dirty="0">
                <a:latin typeface="Calibri" panose="020F0502020204030204" pitchFamily="34" charset="0"/>
                <a:ea typeface="Calibri" panose="020F0502020204030204" pitchFamily="34" charset="0"/>
                <a:cs typeface="B Nazanin" panose="00000400000000000000" pitchFamily="2" charset="-78"/>
              </a:rPr>
              <a:t>C</a:t>
            </a:r>
            <a:r>
              <a:rPr lang="en-US" baseline="-25000" dirty="0">
                <a:latin typeface="Calibri" panose="020F0502020204030204" pitchFamily="34" charset="0"/>
                <a:ea typeface="Calibri" panose="020F0502020204030204" pitchFamily="34" charset="0"/>
                <a:cs typeface="B Nazanin" panose="00000400000000000000" pitchFamily="2" charset="-78"/>
              </a:rPr>
              <a:t>1</a:t>
            </a:r>
            <a:r>
              <a:rPr lang="fa-IR" dirty="0">
                <a:latin typeface="Calibri" panose="020F0502020204030204" pitchFamily="34" charset="0"/>
                <a:ea typeface="Calibri" panose="020F0502020204030204" pitchFamily="34" charset="0"/>
                <a:cs typeface="B Nazanin" panose="00000400000000000000" pitchFamily="2" charset="-78"/>
              </a:rPr>
              <a:t> و </a:t>
            </a:r>
            <a:r>
              <a:rPr lang="en-US" dirty="0">
                <a:latin typeface="Calibri" panose="020F0502020204030204" pitchFamily="34" charset="0"/>
                <a:ea typeface="Calibri" panose="020F0502020204030204" pitchFamily="34" charset="0"/>
                <a:cs typeface="B Nazanin" panose="00000400000000000000" pitchFamily="2" charset="-78"/>
              </a:rPr>
              <a:t>C</a:t>
            </a:r>
            <a:r>
              <a:rPr lang="en-US" baseline="-25000" dirty="0">
                <a:latin typeface="Calibri" panose="020F0502020204030204" pitchFamily="34" charset="0"/>
                <a:ea typeface="Calibri" panose="020F0502020204030204" pitchFamily="34" charset="0"/>
                <a:cs typeface="B Nazanin" panose="00000400000000000000" pitchFamily="2" charset="-78"/>
              </a:rPr>
              <a:t>2</a:t>
            </a:r>
            <a:r>
              <a:rPr lang="en-US" baseline="-25000" dirty="0">
                <a:latin typeface="B Nazanin" panose="00000400000000000000" pitchFamily="2" charset="-78"/>
                <a:ea typeface="Calibri" panose="020F0502020204030204" pitchFamily="34" charset="0"/>
                <a:cs typeface="Arial" panose="020B060402020202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موازی هستند. در شکل </a:t>
            </a:r>
            <a:r>
              <a:rPr lang="en-US" dirty="0">
                <a:latin typeface="Calibri" panose="020F0502020204030204" pitchFamily="34" charset="0"/>
                <a:ea typeface="Calibri" panose="020F0502020204030204" pitchFamily="34" charset="0"/>
                <a:cs typeface="B Nazanin" panose="00000400000000000000" pitchFamily="2" charset="-78"/>
              </a:rPr>
              <a:t>2a</a:t>
            </a:r>
            <a:r>
              <a:rPr lang="fa-IR" dirty="0">
                <a:latin typeface="Calibri" panose="020F0502020204030204" pitchFamily="34" charset="0"/>
                <a:ea typeface="Calibri" panose="020F0502020204030204" pitchFamily="34" charset="0"/>
                <a:cs typeface="B Nazanin" panose="00000400000000000000" pitchFamily="2" charset="-78"/>
              </a:rPr>
              <a:t> نشان داده شد که ولتاژهای خازن های </a:t>
            </a:r>
            <a:r>
              <a:rPr lang="en-US" dirty="0">
                <a:latin typeface="Calibri" panose="020F0502020204030204" pitchFamily="34" charset="0"/>
                <a:ea typeface="Calibri" panose="020F0502020204030204" pitchFamily="34" charset="0"/>
                <a:cs typeface="B Nazanin" panose="00000400000000000000" pitchFamily="2" charset="-78"/>
              </a:rPr>
              <a:t>C</a:t>
            </a:r>
            <a:r>
              <a:rPr lang="en-US" baseline="-25000" dirty="0">
                <a:latin typeface="Calibri" panose="020F0502020204030204" pitchFamily="34" charset="0"/>
                <a:ea typeface="Calibri" panose="020F0502020204030204" pitchFamily="34" charset="0"/>
                <a:cs typeface="B Nazanin" panose="00000400000000000000" pitchFamily="2" charset="-78"/>
              </a:rPr>
              <a:t>1</a:t>
            </a:r>
            <a:r>
              <a:rPr lang="fa-IR" dirty="0">
                <a:latin typeface="Calibri" panose="020F0502020204030204" pitchFamily="34" charset="0"/>
                <a:ea typeface="Calibri" panose="020F0502020204030204" pitchFamily="34" charset="0"/>
                <a:cs typeface="B Nazanin" panose="00000400000000000000" pitchFamily="2" charset="-78"/>
              </a:rPr>
              <a:t> و </a:t>
            </a:r>
            <a:r>
              <a:rPr lang="en-US" dirty="0">
                <a:latin typeface="Calibri" panose="020F0502020204030204" pitchFamily="34" charset="0"/>
                <a:ea typeface="Calibri" panose="020F0502020204030204" pitchFamily="34" charset="0"/>
                <a:cs typeface="B Nazanin" panose="00000400000000000000" pitchFamily="2" charset="-78"/>
              </a:rPr>
              <a:t>C</a:t>
            </a:r>
            <a:r>
              <a:rPr lang="en-US" baseline="-25000" dirty="0">
                <a:latin typeface="Calibri" panose="020F0502020204030204" pitchFamily="34" charset="0"/>
                <a:ea typeface="Calibri" panose="020F0502020204030204" pitchFamily="34" charset="0"/>
                <a:cs typeface="B Nazanin" panose="00000400000000000000" pitchFamily="2" charset="-78"/>
              </a:rPr>
              <a:t>2</a:t>
            </a:r>
            <a:r>
              <a:rPr lang="en-US" baseline="-25000" dirty="0">
                <a:latin typeface="B Nazanin" panose="00000400000000000000" pitchFamily="2" charset="-78"/>
                <a:ea typeface="Calibri" panose="020F0502020204030204" pitchFamily="34" charset="0"/>
                <a:cs typeface="Arial" panose="020B060402020202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 یکسانند. خازن های </a:t>
            </a:r>
            <a:r>
              <a:rPr lang="en-US" dirty="0">
                <a:latin typeface="Calibri" panose="020F0502020204030204" pitchFamily="34" charset="0"/>
                <a:ea typeface="Calibri" panose="020F0502020204030204" pitchFamily="34" charset="0"/>
                <a:cs typeface="B Nazanin" panose="00000400000000000000" pitchFamily="2" charset="-78"/>
              </a:rPr>
              <a:t>C</a:t>
            </a:r>
            <a:r>
              <a:rPr lang="en-US" baseline="-25000" dirty="0">
                <a:latin typeface="Calibri" panose="020F0502020204030204" pitchFamily="34" charset="0"/>
                <a:ea typeface="Calibri" panose="020F0502020204030204" pitchFamily="34" charset="0"/>
                <a:cs typeface="B Nazanin" panose="00000400000000000000" pitchFamily="2" charset="-78"/>
              </a:rPr>
              <a:t>1</a:t>
            </a:r>
            <a:r>
              <a:rPr lang="fa-IR" dirty="0">
                <a:latin typeface="Calibri" panose="020F0502020204030204" pitchFamily="34" charset="0"/>
                <a:ea typeface="Calibri" panose="020F0502020204030204" pitchFamily="34" charset="0"/>
                <a:cs typeface="B Nazanin" panose="00000400000000000000" pitchFamily="2" charset="-78"/>
              </a:rPr>
              <a:t> و </a:t>
            </a:r>
            <a:r>
              <a:rPr lang="en-US" dirty="0">
                <a:latin typeface="Calibri" panose="020F0502020204030204" pitchFamily="34" charset="0"/>
                <a:ea typeface="Calibri" panose="020F0502020204030204" pitchFamily="34" charset="0"/>
                <a:cs typeface="B Nazanin" panose="00000400000000000000" pitchFamily="2" charset="-78"/>
              </a:rPr>
              <a:t>C</a:t>
            </a:r>
            <a:r>
              <a:rPr lang="en-US" baseline="-25000" dirty="0">
                <a:latin typeface="Calibri" panose="020F0502020204030204" pitchFamily="34" charset="0"/>
                <a:ea typeface="Calibri" panose="020F0502020204030204" pitchFamily="34" charset="0"/>
                <a:cs typeface="B Nazanin" panose="00000400000000000000" pitchFamily="2" charset="-78"/>
              </a:rPr>
              <a:t>2</a:t>
            </a:r>
            <a:r>
              <a:rPr lang="en-US" baseline="-25000" dirty="0">
                <a:latin typeface="B Nazanin" panose="00000400000000000000" pitchFamily="2" charset="-78"/>
                <a:ea typeface="Calibri" panose="020F0502020204030204" pitchFamily="34" charset="0"/>
                <a:cs typeface="Arial" panose="020B060402020202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بوسیله ی اندوکتور </a:t>
            </a:r>
            <a:r>
              <a:rPr lang="en-US" dirty="0">
                <a:latin typeface="Calibri" panose="020F0502020204030204" pitchFamily="34" charset="0"/>
                <a:ea typeface="Calibri" panose="020F0502020204030204" pitchFamily="34" charset="0"/>
                <a:cs typeface="B Nazanin" panose="00000400000000000000" pitchFamily="2" charset="-78"/>
              </a:rPr>
              <a:t>L</a:t>
            </a:r>
            <a:r>
              <a:rPr lang="en-US" baseline="-25000" dirty="0">
                <a:latin typeface="Calibri" panose="020F0502020204030204" pitchFamily="34" charset="0"/>
                <a:ea typeface="Calibri" panose="020F0502020204030204" pitchFamily="34" charset="0"/>
                <a:cs typeface="B Nazanin" panose="00000400000000000000" pitchFamily="2" charset="-78"/>
              </a:rPr>
              <a:t>1</a:t>
            </a:r>
            <a:r>
              <a:rPr lang="fa-IR" dirty="0">
                <a:latin typeface="Calibri" panose="020F0502020204030204" pitchFamily="34" charset="0"/>
                <a:ea typeface="Calibri" panose="020F0502020204030204" pitchFamily="34" charset="0"/>
                <a:cs typeface="B Nazanin" panose="00000400000000000000" pitchFamily="2" charset="-78"/>
              </a:rPr>
              <a:t> شارژ می شوند. همچنین، اندوکتور </a:t>
            </a:r>
            <a:r>
              <a:rPr lang="en-US" dirty="0">
                <a:latin typeface="Calibri" panose="020F0502020204030204" pitchFamily="34" charset="0"/>
                <a:ea typeface="Calibri" panose="020F0502020204030204" pitchFamily="34" charset="0"/>
                <a:cs typeface="B Nazanin" panose="00000400000000000000" pitchFamily="2" charset="-78"/>
              </a:rPr>
              <a:t>L</a:t>
            </a:r>
            <a:r>
              <a:rPr lang="en-US" baseline="-25000" dirty="0">
                <a:latin typeface="Calibri" panose="020F0502020204030204" pitchFamily="34" charset="0"/>
                <a:ea typeface="Calibri" panose="020F0502020204030204" pitchFamily="34" charset="0"/>
                <a:cs typeface="B Nazanin" panose="00000400000000000000" pitchFamily="2" charset="-78"/>
              </a:rPr>
              <a:t>2</a:t>
            </a:r>
            <a:r>
              <a:rPr lang="fa-IR" dirty="0">
                <a:latin typeface="Calibri" panose="020F0502020204030204" pitchFamily="34" charset="0"/>
                <a:ea typeface="Calibri" panose="020F0502020204030204" pitchFamily="34" charset="0"/>
                <a:cs typeface="B Nazanin" panose="00000400000000000000" pitchFamily="2" charset="-78"/>
              </a:rPr>
              <a:t> خازن </a:t>
            </a:r>
            <a:r>
              <a:rPr lang="en-US" dirty="0">
                <a:latin typeface="Calibri" panose="020F0502020204030204" pitchFamily="34" charset="0"/>
                <a:ea typeface="Calibri" panose="020F0502020204030204" pitchFamily="34" charset="0"/>
                <a:cs typeface="B Nazanin" panose="00000400000000000000" pitchFamily="2" charset="-78"/>
              </a:rPr>
              <a:t>C</a:t>
            </a:r>
            <a:r>
              <a:rPr lang="en-US" baseline="-25000" dirty="0">
                <a:latin typeface="Calibri" panose="020F0502020204030204" pitchFamily="34" charset="0"/>
                <a:ea typeface="Calibri" panose="020F0502020204030204" pitchFamily="34" charset="0"/>
                <a:cs typeface="B Nazanin" panose="00000400000000000000" pitchFamily="2" charset="-78"/>
              </a:rPr>
              <a:t>3</a:t>
            </a:r>
            <a:r>
              <a:rPr lang="fa-IR" dirty="0">
                <a:latin typeface="Calibri" panose="020F0502020204030204" pitchFamily="34" charset="0"/>
                <a:ea typeface="Calibri" panose="020F0502020204030204" pitchFamily="34" charset="0"/>
                <a:cs typeface="B Nazanin" panose="00000400000000000000" pitchFamily="2" charset="-78"/>
              </a:rPr>
              <a:t> را شارژ می کند. همه ی اندوکتورها بصورت غیرخطی در این حالت مغناطیس زدایی می شوند. بعلاوه، معادلات زیر بدست می آیند:</a:t>
            </a:r>
          </a:p>
          <a:p>
            <a:pPr marL="0" marR="0" algn="just" rtl="1">
              <a:lnSpc>
                <a:spcPct val="115000"/>
              </a:lnSpc>
              <a:spcBef>
                <a:spcPts val="0"/>
              </a:spcBef>
              <a:spcAft>
                <a:spcPts val="1000"/>
              </a:spcAft>
            </a:pPr>
            <a:endParaRPr lang="fa-IR" sz="1400" dirty="0">
              <a:latin typeface="Calibri" panose="020F0502020204030204" pitchFamily="34" charset="0"/>
              <a:ea typeface="Calibri" panose="020F0502020204030204" pitchFamily="34" charset="0"/>
              <a:cs typeface="B Nazanin" panose="00000400000000000000" pitchFamily="2" charset="-78"/>
            </a:endParaRPr>
          </a:p>
          <a:p>
            <a:pPr marL="0" marR="0" indent="0" algn="just" rtl="1">
              <a:lnSpc>
                <a:spcPct val="115000"/>
              </a:lnSpc>
              <a:spcBef>
                <a:spcPts val="0"/>
              </a:spcBef>
              <a:spcAft>
                <a:spcPts val="1000"/>
              </a:spcAft>
              <a:buNone/>
            </a:pPr>
            <a:endParaRPr lang="fa-IR" sz="1400" dirty="0">
              <a:latin typeface="Calibri" panose="020F0502020204030204" pitchFamily="34" charset="0"/>
              <a:ea typeface="Calibri" panose="020F0502020204030204" pitchFamily="34" charset="0"/>
              <a:cs typeface="B Nazanin" panose="00000400000000000000" pitchFamily="2" charset="-78"/>
            </a:endParaRPr>
          </a:p>
          <a:p>
            <a:pPr marL="0" marR="0" algn="just" rtl="1">
              <a:lnSpc>
                <a:spcPct val="115000"/>
              </a:lnSpc>
              <a:spcBef>
                <a:spcPts val="0"/>
              </a:spcBef>
              <a:spcAft>
                <a:spcPts val="1000"/>
              </a:spcAft>
            </a:pPr>
            <a:r>
              <a:rPr lang="fa-IR" dirty="0">
                <a:latin typeface="Calibri" panose="020F0502020204030204" pitchFamily="34" charset="0"/>
                <a:ea typeface="Calibri" panose="020F0502020204030204" pitchFamily="34" charset="0"/>
                <a:cs typeface="B Nazanin" panose="00000400000000000000" pitchFamily="2" charset="-78"/>
              </a:rPr>
              <a:t>درطی این حالت، خازن های </a:t>
            </a:r>
            <a:r>
              <a:rPr lang="en-US" dirty="0">
                <a:latin typeface="Calibri" panose="020F0502020204030204" pitchFamily="34" charset="0"/>
                <a:ea typeface="Calibri" panose="020F0502020204030204" pitchFamily="34" charset="0"/>
                <a:cs typeface="B Nazanin" panose="00000400000000000000" pitchFamily="2" charset="-78"/>
              </a:rPr>
              <a:t>C</a:t>
            </a:r>
            <a:r>
              <a:rPr lang="en-US" baseline="-25000" dirty="0">
                <a:latin typeface="Calibri" panose="020F0502020204030204" pitchFamily="34" charset="0"/>
                <a:ea typeface="Calibri" panose="020F0502020204030204" pitchFamily="34" charset="0"/>
                <a:cs typeface="B Nazanin" panose="00000400000000000000" pitchFamily="2" charset="-78"/>
              </a:rPr>
              <a:t>1</a:t>
            </a:r>
            <a:r>
              <a:rPr lang="fa-IR" dirty="0">
                <a:latin typeface="Calibri" panose="020F0502020204030204" pitchFamily="34" charset="0"/>
                <a:ea typeface="Calibri" panose="020F0502020204030204" pitchFamily="34" charset="0"/>
                <a:cs typeface="B Nazanin" panose="00000400000000000000" pitchFamily="2" charset="-78"/>
              </a:rPr>
              <a:t> و </a:t>
            </a:r>
            <a:r>
              <a:rPr lang="en-US" dirty="0">
                <a:latin typeface="Calibri" panose="020F0502020204030204" pitchFamily="34" charset="0"/>
                <a:ea typeface="Calibri" panose="020F0502020204030204" pitchFamily="34" charset="0"/>
                <a:cs typeface="B Nazanin" panose="00000400000000000000" pitchFamily="2" charset="-78"/>
              </a:rPr>
              <a:t>C</a:t>
            </a:r>
            <a:r>
              <a:rPr lang="en-US" baseline="-25000" dirty="0">
                <a:latin typeface="Calibri" panose="020F0502020204030204" pitchFamily="34" charset="0"/>
                <a:ea typeface="Calibri" panose="020F0502020204030204" pitchFamily="34" charset="0"/>
                <a:cs typeface="B Nazanin" panose="00000400000000000000" pitchFamily="2" charset="-78"/>
              </a:rPr>
              <a:t>2</a:t>
            </a:r>
            <a:r>
              <a:rPr lang="en-US" baseline="-25000" dirty="0">
                <a:latin typeface="B Nazanin" panose="00000400000000000000" pitchFamily="2" charset="-78"/>
                <a:ea typeface="Calibri" panose="020F0502020204030204" pitchFamily="34" charset="0"/>
                <a:cs typeface="B Nazanin" panose="00000400000000000000" pitchFamily="2" charset="-78"/>
              </a:rPr>
              <a:t> </a:t>
            </a:r>
            <a:r>
              <a:rPr lang="fa-IR" dirty="0">
                <a:latin typeface="Calibri" panose="020F0502020204030204" pitchFamily="34" charset="0"/>
                <a:ea typeface="Calibri" panose="020F0502020204030204" pitchFamily="34" charset="0"/>
                <a:cs typeface="B Nazanin" panose="00000400000000000000" pitchFamily="2" charset="-78"/>
              </a:rPr>
              <a:t>موازی هستند. همچنین مفروض است که ولتاژهای خازن ها ثابت می باشند. ازاینرو، معادله زیر را درنظر می گیریم:</a:t>
            </a:r>
            <a:endParaRPr lang="en-US" dirty="0">
              <a:latin typeface="Calibri" panose="020F0502020204030204" pitchFamily="34" charset="0"/>
              <a:ea typeface="Calibri" panose="020F0502020204030204" pitchFamily="34" charset="0"/>
              <a:cs typeface="B Nazanin" panose="00000400000000000000" pitchFamily="2" charset="-78"/>
            </a:endParaRPr>
          </a:p>
          <a:p>
            <a:pPr marL="0" marR="0" algn="just" rtl="1">
              <a:lnSpc>
                <a:spcPct val="115000"/>
              </a:lnSpc>
              <a:spcBef>
                <a:spcPts val="0"/>
              </a:spcBef>
              <a:spcAft>
                <a:spcPts val="1000"/>
              </a:spcAft>
            </a:pPr>
            <a:endParaRPr lang="en-US" sz="1400" dirty="0">
              <a:latin typeface="Calibri" panose="020F0502020204030204" pitchFamily="34" charset="0"/>
              <a:ea typeface="Calibri" panose="020F0502020204030204" pitchFamily="34" charset="0"/>
              <a:cs typeface="Arial" panose="020B0604020202020204" pitchFamily="34" charset="0"/>
            </a:endParaRPr>
          </a:p>
          <a:p>
            <a:pPr algn="r" rtl="1"/>
            <a:r>
              <a:rPr lang="fa-IR" dirty="0">
                <a:latin typeface="Calibri" panose="020F0502020204030204" pitchFamily="34" charset="0"/>
                <a:ea typeface="Calibri" panose="020F0502020204030204" pitchFamily="34" charset="0"/>
                <a:cs typeface="B Nazanin" panose="00000400000000000000" pitchFamily="2" charset="-78"/>
              </a:rPr>
              <a:t>با بکار بردن اصل دوم تعادل-ولت در </a:t>
            </a:r>
            <a:r>
              <a:rPr lang="en-US" dirty="0">
                <a:latin typeface="Calibri" panose="020F0502020204030204" pitchFamily="34" charset="0"/>
                <a:ea typeface="Calibri" panose="020F0502020204030204" pitchFamily="34" charset="0"/>
                <a:cs typeface="B Nazanin" panose="00000400000000000000" pitchFamily="2" charset="-78"/>
              </a:rPr>
              <a:t>L</a:t>
            </a:r>
            <a:r>
              <a:rPr lang="en-US" baseline="-25000" dirty="0">
                <a:latin typeface="Calibri" panose="020F0502020204030204" pitchFamily="34" charset="0"/>
                <a:ea typeface="Calibri" panose="020F0502020204030204" pitchFamily="34" charset="0"/>
                <a:cs typeface="B Nazanin" panose="00000400000000000000" pitchFamily="2" charset="-78"/>
              </a:rPr>
              <a:t>1</a:t>
            </a:r>
            <a:r>
              <a:rPr lang="fa-IR" dirty="0">
                <a:latin typeface="Calibri" panose="020F0502020204030204" pitchFamily="34" charset="0"/>
                <a:ea typeface="Calibri" panose="020F0502020204030204" pitchFamily="34" charset="0"/>
                <a:cs typeface="B Nazanin" panose="00000400000000000000" pitchFamily="2" charset="-78"/>
              </a:rPr>
              <a:t> بااستفاده از معادلات 1، 3 و 5، معادله ی زیر بدست می آید:</a:t>
            </a:r>
            <a:endParaRPr lang="en-US" sz="1400" dirty="0">
              <a:latin typeface="Calibri" panose="020F0502020204030204" pitchFamily="34" charset="0"/>
              <a:ea typeface="Calibri" panose="020F0502020204030204" pitchFamily="34" charset="0"/>
              <a:cs typeface="Arial" panose="020B0604020202020204" pitchFamily="34" charset="0"/>
            </a:endParaRPr>
          </a:p>
          <a:p>
            <a:pPr algn="r" rtl="1"/>
            <a:endParaRPr lang="en-US" dirty="0"/>
          </a:p>
        </p:txBody>
      </p:sp>
      <p:pic>
        <p:nvPicPr>
          <p:cNvPr id="4" name="Picture 3"/>
          <p:cNvPicPr/>
          <p:nvPr/>
        </p:nvPicPr>
        <p:blipFill>
          <a:blip r:embed="rId2">
            <a:extLst>
              <a:ext uri="{28A0092B-C50C-407E-A947-70E740481C1C}">
                <a14:useLocalDpi xmlns:a14="http://schemas.microsoft.com/office/drawing/2010/main" val="0"/>
              </a:ext>
            </a:extLst>
          </a:blip>
          <a:srcRect/>
          <a:stretch>
            <a:fillRect/>
          </a:stretch>
        </p:blipFill>
        <p:spPr bwMode="auto">
          <a:xfrm>
            <a:off x="3866005" y="3368386"/>
            <a:ext cx="2219325" cy="552450"/>
          </a:xfrm>
          <a:prstGeom prst="rect">
            <a:avLst/>
          </a:prstGeom>
          <a:noFill/>
          <a:ln>
            <a:noFill/>
          </a:ln>
        </p:spPr>
      </p:pic>
      <p:pic>
        <p:nvPicPr>
          <p:cNvPr id="5" name="Picture 4"/>
          <p:cNvPicPr/>
          <p:nvPr/>
        </p:nvPicPr>
        <p:blipFill>
          <a:blip r:embed="rId3">
            <a:extLst>
              <a:ext uri="{28A0092B-C50C-407E-A947-70E740481C1C}">
                <a14:useLocalDpi xmlns:a14="http://schemas.microsoft.com/office/drawing/2010/main" val="0"/>
              </a:ext>
            </a:extLst>
          </a:blip>
          <a:srcRect/>
          <a:stretch>
            <a:fillRect/>
          </a:stretch>
        </p:blipFill>
        <p:spPr bwMode="auto">
          <a:xfrm>
            <a:off x="3866005" y="4878531"/>
            <a:ext cx="2162175" cy="266700"/>
          </a:xfrm>
          <a:prstGeom prst="rect">
            <a:avLst/>
          </a:prstGeom>
          <a:noFill/>
          <a:ln>
            <a:noFill/>
          </a:ln>
        </p:spPr>
      </p:pic>
      <p:pic>
        <p:nvPicPr>
          <p:cNvPr id="6" name="Picture 5"/>
          <p:cNvPicPr/>
          <p:nvPr/>
        </p:nvPicPr>
        <p:blipFill>
          <a:blip r:embed="rId4">
            <a:extLst>
              <a:ext uri="{28A0092B-C50C-407E-A947-70E740481C1C}">
                <a14:useLocalDpi xmlns:a14="http://schemas.microsoft.com/office/drawing/2010/main" val="0"/>
              </a:ext>
            </a:extLst>
          </a:blip>
          <a:srcRect/>
          <a:stretch>
            <a:fillRect/>
          </a:stretch>
        </p:blipFill>
        <p:spPr bwMode="auto">
          <a:xfrm>
            <a:off x="3189729" y="5917188"/>
            <a:ext cx="3571875" cy="371475"/>
          </a:xfrm>
          <a:prstGeom prst="rect">
            <a:avLst/>
          </a:prstGeom>
          <a:noFill/>
          <a:ln>
            <a:noFill/>
          </a:ln>
        </p:spPr>
      </p:pic>
    </p:spTree>
    <p:extLst>
      <p:ext uri="{BB962C8B-B14F-4D97-AF65-F5344CB8AC3E}">
        <p14:creationId xmlns:p14="http://schemas.microsoft.com/office/powerpoint/2010/main" val="337289367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141525"/>
            <a:ext cx="8596668" cy="1320800"/>
          </a:xfrm>
        </p:spPr>
        <p:txBody>
          <a:bodyPr/>
          <a:lstStyle/>
          <a:p>
            <a:pPr algn="r" rtl="1"/>
            <a:r>
              <a:rPr lang="en-US" b="1" dirty="0">
                <a:latin typeface="Calibri" panose="020F0502020204030204" pitchFamily="34" charset="0"/>
                <a:ea typeface="Calibri" panose="020F0502020204030204" pitchFamily="34" charset="0"/>
                <a:cs typeface="B Nazanin" panose="00000400000000000000" pitchFamily="2" charset="-78"/>
              </a:rPr>
              <a:t>CCM</a:t>
            </a:r>
            <a:r>
              <a:rPr lang="fa-IR" b="1" dirty="0">
                <a:latin typeface="Calibri" panose="020F0502020204030204" pitchFamily="34" charset="0"/>
                <a:ea typeface="Calibri" panose="020F0502020204030204" pitchFamily="34" charset="0"/>
                <a:cs typeface="B Nazanin" panose="00000400000000000000" pitchFamily="2" charset="-78"/>
              </a:rPr>
              <a:t>: حالت 3</a:t>
            </a:r>
            <a:endParaRPr lang="en-US" dirty="0"/>
          </a:p>
        </p:txBody>
      </p:sp>
      <p:sp>
        <p:nvSpPr>
          <p:cNvPr id="3" name="Content Placeholder 2"/>
          <p:cNvSpPr>
            <a:spLocks noGrp="1"/>
          </p:cNvSpPr>
          <p:nvPr>
            <p:ph idx="1"/>
          </p:nvPr>
        </p:nvSpPr>
        <p:spPr>
          <a:xfrm>
            <a:off x="677334" y="801925"/>
            <a:ext cx="8596668" cy="5286263"/>
          </a:xfrm>
        </p:spPr>
        <p:txBody>
          <a:bodyPr/>
          <a:lstStyle/>
          <a:p>
            <a:pPr algn="just" rtl="1"/>
            <a:endParaRPr lang="fa-IR" dirty="0"/>
          </a:p>
          <a:p>
            <a:pPr marL="0" marR="0" algn="just" rtl="1">
              <a:lnSpc>
                <a:spcPct val="115000"/>
              </a:lnSpc>
              <a:spcBef>
                <a:spcPts val="0"/>
              </a:spcBef>
              <a:spcAft>
                <a:spcPts val="1000"/>
              </a:spcAft>
            </a:pPr>
            <a:r>
              <a:rPr lang="fa-IR" dirty="0">
                <a:latin typeface="Calibri" panose="020F0502020204030204" pitchFamily="34" charset="0"/>
                <a:ea typeface="Calibri" panose="020F0502020204030204" pitchFamily="34" charset="0"/>
                <a:cs typeface="B Nazanin" panose="00000400000000000000" pitchFamily="2" charset="-78"/>
              </a:rPr>
              <a:t>که  در آن </a:t>
            </a:r>
            <a:r>
              <a:rPr lang="en-US" dirty="0">
                <a:latin typeface="AdvTTa64e02f6.I+03"/>
                <a:ea typeface="Calibri" panose="020F0502020204030204" pitchFamily="34" charset="0"/>
                <a:cs typeface="B Nazanin" panose="00000400000000000000" pitchFamily="2" charset="-78"/>
              </a:rPr>
              <a:t>α</a:t>
            </a:r>
            <a:r>
              <a:rPr lang="en-US" dirty="0" err="1">
                <a:latin typeface="AdvOT2ea83e65.I"/>
                <a:ea typeface="Calibri" panose="020F0502020204030204" pitchFamily="34" charset="0"/>
                <a:cs typeface="B Nazanin" panose="00000400000000000000" pitchFamily="2" charset="-78"/>
              </a:rPr>
              <a:t>Ts</a:t>
            </a:r>
            <a:r>
              <a:rPr lang="fa-IR" dirty="0">
                <a:latin typeface="AdvOT2ea83e65.I"/>
                <a:ea typeface="Calibri" panose="020F0502020204030204" pitchFamily="34" charset="0"/>
                <a:cs typeface="B Nazanin" panose="00000400000000000000" pitchFamily="2" charset="-78"/>
              </a:rPr>
              <a:t> مدت زمان حالت دوم است. با ساده کردن معادله 8 معادله ی زیر را می توان بیان کرد:</a:t>
            </a:r>
            <a:endParaRPr lang="en-US" sz="1400" dirty="0">
              <a:latin typeface="Calibri" panose="020F0502020204030204" pitchFamily="34" charset="0"/>
              <a:ea typeface="Calibri" panose="020F0502020204030204" pitchFamily="34" charset="0"/>
              <a:cs typeface="Arial" panose="020B0604020202020204" pitchFamily="34" charset="0"/>
            </a:endParaRPr>
          </a:p>
          <a:p>
            <a:pPr algn="just" rtl="1"/>
            <a:endParaRPr lang="fa-IR" dirty="0"/>
          </a:p>
          <a:p>
            <a:pPr marL="0" marR="0" algn="just" rtl="1">
              <a:lnSpc>
                <a:spcPct val="115000"/>
              </a:lnSpc>
              <a:spcBef>
                <a:spcPts val="0"/>
              </a:spcBef>
              <a:spcAft>
                <a:spcPts val="1000"/>
              </a:spcAft>
            </a:pPr>
            <a:r>
              <a:rPr lang="fa-IR" dirty="0">
                <a:latin typeface="AdvOT2ea83e65.I"/>
                <a:ea typeface="Calibri" panose="020F0502020204030204" pitchFamily="34" charset="0"/>
                <a:cs typeface="B Nazanin" panose="00000400000000000000" pitchFamily="2" charset="-78"/>
              </a:rPr>
              <a:t>به ترتیب، بااستفاده از اصل دوم تعادل-ولتاژ در </a:t>
            </a:r>
            <a:r>
              <a:rPr lang="en-US" dirty="0">
                <a:latin typeface="AdvOT2ea83e65.I"/>
                <a:ea typeface="Calibri" panose="020F0502020204030204" pitchFamily="34" charset="0"/>
                <a:cs typeface="B Nazanin" panose="00000400000000000000" pitchFamily="2" charset="-78"/>
              </a:rPr>
              <a:t>L</a:t>
            </a:r>
            <a:r>
              <a:rPr lang="en-US" baseline="-25000" dirty="0">
                <a:latin typeface="AdvOT2ea83e65.I"/>
                <a:ea typeface="Calibri" panose="020F0502020204030204" pitchFamily="34" charset="0"/>
                <a:cs typeface="B Nazanin" panose="00000400000000000000" pitchFamily="2" charset="-78"/>
              </a:rPr>
              <a:t>2</a:t>
            </a:r>
            <a:r>
              <a:rPr lang="fa-IR" dirty="0">
                <a:latin typeface="AdvOT2ea83e65.I"/>
                <a:ea typeface="Calibri" panose="020F0502020204030204" pitchFamily="34" charset="0"/>
                <a:cs typeface="B Nazanin" panose="00000400000000000000" pitchFamily="2" charset="-78"/>
              </a:rPr>
              <a:t> معادلات زیر مطرح می شوند:</a:t>
            </a:r>
          </a:p>
          <a:p>
            <a:pPr marL="0" marR="0" algn="just" rtl="1">
              <a:lnSpc>
                <a:spcPct val="115000"/>
              </a:lnSpc>
              <a:spcBef>
                <a:spcPts val="0"/>
              </a:spcBef>
              <a:spcAft>
                <a:spcPts val="1000"/>
              </a:spcAft>
            </a:pPr>
            <a:endParaRPr lang="fa-IR" sz="1400" dirty="0">
              <a:latin typeface="AdvOT2ea83e65.I"/>
              <a:ea typeface="Calibri" panose="020F0502020204030204" pitchFamily="34" charset="0"/>
              <a:cs typeface="B Nazanin" panose="00000400000000000000" pitchFamily="2" charset="-78"/>
            </a:endParaRPr>
          </a:p>
          <a:p>
            <a:pPr marL="0" marR="0" algn="just" rtl="1">
              <a:lnSpc>
                <a:spcPct val="115000"/>
              </a:lnSpc>
              <a:spcBef>
                <a:spcPts val="0"/>
              </a:spcBef>
              <a:spcAft>
                <a:spcPts val="1000"/>
              </a:spcAft>
            </a:pPr>
            <a:endParaRPr lang="fa-IR" sz="1400" dirty="0">
              <a:latin typeface="AdvOT2ea83e65.I"/>
              <a:ea typeface="Calibri" panose="020F0502020204030204" pitchFamily="34" charset="0"/>
              <a:cs typeface="B Nazanin" panose="00000400000000000000" pitchFamily="2" charset="-78"/>
            </a:endParaRPr>
          </a:p>
          <a:p>
            <a:pPr marL="0" marR="0" algn="just" rtl="1">
              <a:lnSpc>
                <a:spcPct val="115000"/>
              </a:lnSpc>
              <a:spcBef>
                <a:spcPts val="0"/>
              </a:spcBef>
              <a:spcAft>
                <a:spcPts val="1000"/>
              </a:spcAft>
            </a:pPr>
            <a:endParaRPr lang="fa-IR" sz="1400" dirty="0">
              <a:latin typeface="AdvOT2ea83e65.I"/>
              <a:ea typeface="Calibri" panose="020F0502020204030204" pitchFamily="34" charset="0"/>
              <a:cs typeface="B Nazanin" panose="00000400000000000000" pitchFamily="2" charset="-78"/>
            </a:endParaRPr>
          </a:p>
          <a:p>
            <a:pPr marL="0" marR="0" indent="0" algn="just" rtl="1">
              <a:lnSpc>
                <a:spcPct val="115000"/>
              </a:lnSpc>
              <a:spcBef>
                <a:spcPts val="0"/>
              </a:spcBef>
              <a:spcAft>
                <a:spcPts val="1000"/>
              </a:spcAft>
              <a:buNone/>
            </a:pPr>
            <a:endParaRPr lang="fa-IR" sz="1400" dirty="0">
              <a:latin typeface="AdvOT2ea83e65.I"/>
              <a:ea typeface="Calibri" panose="020F0502020204030204" pitchFamily="34" charset="0"/>
              <a:cs typeface="B Nazanin" panose="00000400000000000000" pitchFamily="2" charset="-78"/>
            </a:endParaRPr>
          </a:p>
          <a:p>
            <a:pPr marL="0" marR="0" algn="just" rtl="1">
              <a:lnSpc>
                <a:spcPct val="115000"/>
              </a:lnSpc>
              <a:spcBef>
                <a:spcPts val="0"/>
              </a:spcBef>
              <a:spcAft>
                <a:spcPts val="1000"/>
              </a:spcAft>
            </a:pPr>
            <a:r>
              <a:rPr lang="fa-IR" dirty="0">
                <a:latin typeface="Calibri" panose="020F0502020204030204" pitchFamily="34" charset="0"/>
                <a:ea typeface="Calibri" panose="020F0502020204030204" pitchFamily="34" charset="0"/>
                <a:cs typeface="B Nazanin" panose="00000400000000000000" pitchFamily="2" charset="-78"/>
              </a:rPr>
              <a:t>با جایگزین کردن معادلات 9 و 11 در معادله ی 12، جذب ولتاژ </a:t>
            </a:r>
            <a:r>
              <a:rPr lang="en-US" dirty="0">
                <a:latin typeface="Calibri" panose="020F0502020204030204" pitchFamily="34" charset="0"/>
                <a:ea typeface="Calibri" panose="020F0502020204030204" pitchFamily="34" charset="0"/>
                <a:cs typeface="B Nazanin" panose="00000400000000000000" pitchFamily="2" charset="-78"/>
              </a:rPr>
              <a:t>CCM</a:t>
            </a:r>
            <a:r>
              <a:rPr lang="en-US" dirty="0">
                <a:latin typeface="B Nazanin" panose="00000400000000000000" pitchFamily="2" charset="-78"/>
                <a:ea typeface="Calibri" panose="020F0502020204030204" pitchFamily="34" charset="0"/>
                <a:cs typeface="B Nazanin" panose="00000400000000000000" pitchFamily="2" charset="-78"/>
              </a:rPr>
              <a:t> </a:t>
            </a:r>
            <a:r>
              <a:rPr lang="fa-IR" dirty="0">
                <a:latin typeface="B Nazanin" panose="00000400000000000000" pitchFamily="2" charset="-78"/>
                <a:ea typeface="Calibri" panose="020F0502020204030204" pitchFamily="34" charset="0"/>
                <a:cs typeface="B Nazanin" panose="00000400000000000000" pitchFamily="2" charset="-78"/>
              </a:rPr>
              <a:t>بصورت زیر استنتاج می شود:</a:t>
            </a:r>
            <a:endParaRPr lang="en-US" dirty="0">
              <a:latin typeface="Calibri" panose="020F0502020204030204" pitchFamily="34" charset="0"/>
              <a:ea typeface="Calibri" panose="020F0502020204030204" pitchFamily="34" charset="0"/>
              <a:cs typeface="B Nazanin" panose="00000400000000000000" pitchFamily="2" charset="-78"/>
            </a:endParaRPr>
          </a:p>
          <a:p>
            <a:pPr marL="0" marR="0" algn="just" rtl="1">
              <a:lnSpc>
                <a:spcPct val="115000"/>
              </a:lnSpc>
              <a:spcBef>
                <a:spcPts val="0"/>
              </a:spcBef>
              <a:spcAft>
                <a:spcPts val="1000"/>
              </a:spcAft>
            </a:pPr>
            <a:endParaRPr lang="en-US" sz="1400" dirty="0">
              <a:latin typeface="Calibri" panose="020F0502020204030204" pitchFamily="34" charset="0"/>
              <a:ea typeface="Calibri" panose="020F0502020204030204" pitchFamily="34" charset="0"/>
              <a:cs typeface="Arial" panose="020B0604020202020204" pitchFamily="34" charset="0"/>
            </a:endParaRPr>
          </a:p>
          <a:p>
            <a:pPr algn="just" rtl="1"/>
            <a:r>
              <a:rPr lang="fa-IR" dirty="0">
                <a:latin typeface="Calibri" panose="020F0502020204030204" pitchFamily="34" charset="0"/>
                <a:ea typeface="Calibri" panose="020F0502020204030204" pitchFamily="34" charset="0"/>
                <a:cs typeface="B Nazanin" panose="00000400000000000000" pitchFamily="2" charset="-78"/>
              </a:rPr>
              <a:t>طبق شکل 3، جریان هایی که در خازن های </a:t>
            </a:r>
            <a:r>
              <a:rPr lang="en-US" dirty="0">
                <a:latin typeface="Calibri" panose="020F0502020204030204" pitchFamily="34" charset="0"/>
                <a:ea typeface="Calibri" panose="020F0502020204030204" pitchFamily="34" charset="0"/>
                <a:cs typeface="B Nazanin" panose="00000400000000000000" pitchFamily="2" charset="-78"/>
              </a:rPr>
              <a:t>C</a:t>
            </a:r>
            <a:r>
              <a:rPr lang="en-US" baseline="-25000" dirty="0">
                <a:latin typeface="Calibri" panose="020F0502020204030204" pitchFamily="34" charset="0"/>
                <a:ea typeface="Calibri" panose="020F0502020204030204" pitchFamily="34" charset="0"/>
                <a:cs typeface="B Nazanin" panose="00000400000000000000" pitchFamily="2" charset="-78"/>
              </a:rPr>
              <a:t>1</a:t>
            </a:r>
            <a:r>
              <a:rPr lang="fa-IR" dirty="0">
                <a:latin typeface="Calibri" panose="020F0502020204030204" pitchFamily="34" charset="0"/>
                <a:ea typeface="Calibri" panose="020F0502020204030204" pitchFamily="34" charset="0"/>
                <a:cs typeface="B Nazanin" panose="00000400000000000000" pitchFamily="2" charset="-78"/>
              </a:rPr>
              <a:t> و </a:t>
            </a:r>
            <a:r>
              <a:rPr lang="en-US" dirty="0">
                <a:latin typeface="Calibri" panose="020F0502020204030204" pitchFamily="34" charset="0"/>
                <a:ea typeface="Calibri" panose="020F0502020204030204" pitchFamily="34" charset="0"/>
                <a:cs typeface="B Nazanin" panose="00000400000000000000" pitchFamily="2" charset="-78"/>
              </a:rPr>
              <a:t>C</a:t>
            </a:r>
            <a:r>
              <a:rPr lang="en-US" baseline="-25000" dirty="0">
                <a:latin typeface="Calibri" panose="020F0502020204030204" pitchFamily="34" charset="0"/>
                <a:ea typeface="Calibri" panose="020F0502020204030204" pitchFamily="34" charset="0"/>
                <a:cs typeface="B Nazanin" panose="00000400000000000000" pitchFamily="2" charset="-78"/>
              </a:rPr>
              <a:t>2</a:t>
            </a:r>
            <a:r>
              <a:rPr lang="en-US" baseline="-25000" dirty="0">
                <a:latin typeface="B Nazanin" panose="00000400000000000000" pitchFamily="2" charset="-78"/>
                <a:ea typeface="Calibri" panose="020F0502020204030204" pitchFamily="34" charset="0"/>
                <a:cs typeface="Arial" panose="020B0604020202020204" pitchFamily="34" charset="0"/>
              </a:rPr>
              <a:t> </a:t>
            </a:r>
            <a:r>
              <a:rPr lang="fa-IR" dirty="0">
                <a:latin typeface="Calibri" panose="020F0502020204030204" pitchFamily="34" charset="0"/>
                <a:ea typeface="Calibri" panose="020F0502020204030204" pitchFamily="34" charset="0"/>
                <a:cs typeface="B Nazanin" panose="00000400000000000000" pitchFamily="2" charset="-78"/>
              </a:rPr>
              <a:t>جاری می شوند را می توان اینگونه نوشت:</a:t>
            </a:r>
          </a:p>
          <a:p>
            <a:pPr algn="just" rtl="1"/>
            <a:endParaRPr lang="fa-IR" dirty="0"/>
          </a:p>
          <a:p>
            <a:pPr algn="just" rtl="1"/>
            <a:endParaRPr lang="en-US" dirty="0"/>
          </a:p>
        </p:txBody>
      </p:sp>
      <p:pic>
        <p:nvPicPr>
          <p:cNvPr id="5" name="Picture 4"/>
          <p:cNvPicPr/>
          <p:nvPr/>
        </p:nvPicPr>
        <p:blipFill>
          <a:blip r:embed="rId2">
            <a:extLst>
              <a:ext uri="{28A0092B-C50C-407E-A947-70E740481C1C}">
                <a14:useLocalDpi xmlns:a14="http://schemas.microsoft.com/office/drawing/2010/main" val="0"/>
              </a:ext>
            </a:extLst>
          </a:blip>
          <a:srcRect/>
          <a:stretch>
            <a:fillRect/>
          </a:stretch>
        </p:blipFill>
        <p:spPr bwMode="auto">
          <a:xfrm>
            <a:off x="3689793" y="1496335"/>
            <a:ext cx="2571750" cy="400050"/>
          </a:xfrm>
          <a:prstGeom prst="rect">
            <a:avLst/>
          </a:prstGeom>
          <a:noFill/>
          <a:ln>
            <a:noFill/>
          </a:ln>
        </p:spPr>
      </p:pic>
      <p:pic>
        <p:nvPicPr>
          <p:cNvPr id="6" name="Picture 5"/>
          <p:cNvPicPr/>
          <p:nvPr/>
        </p:nvPicPr>
        <p:blipFill>
          <a:blip r:embed="rId3">
            <a:extLst>
              <a:ext uri="{28A0092B-C50C-407E-A947-70E740481C1C}">
                <a14:useLocalDpi xmlns:a14="http://schemas.microsoft.com/office/drawing/2010/main" val="0"/>
              </a:ext>
            </a:extLst>
          </a:blip>
          <a:srcRect/>
          <a:stretch>
            <a:fillRect/>
          </a:stretch>
        </p:blipFill>
        <p:spPr bwMode="auto">
          <a:xfrm>
            <a:off x="0" y="2253346"/>
            <a:ext cx="3667125" cy="1638300"/>
          </a:xfrm>
          <a:prstGeom prst="rect">
            <a:avLst/>
          </a:prstGeom>
          <a:noFill/>
          <a:ln>
            <a:noFill/>
          </a:ln>
        </p:spPr>
      </p:pic>
      <p:pic>
        <p:nvPicPr>
          <p:cNvPr id="8" name="Picture 7"/>
          <p:cNvPicPr/>
          <p:nvPr/>
        </p:nvPicPr>
        <p:blipFill>
          <a:blip r:embed="rId4">
            <a:extLst>
              <a:ext uri="{28A0092B-C50C-407E-A947-70E740481C1C}">
                <a14:useLocalDpi xmlns:a14="http://schemas.microsoft.com/office/drawing/2010/main" val="0"/>
              </a:ext>
            </a:extLst>
          </a:blip>
          <a:srcRect/>
          <a:stretch>
            <a:fillRect/>
          </a:stretch>
        </p:blipFill>
        <p:spPr bwMode="auto">
          <a:xfrm>
            <a:off x="623887" y="4299316"/>
            <a:ext cx="2419350" cy="428625"/>
          </a:xfrm>
          <a:prstGeom prst="rect">
            <a:avLst/>
          </a:prstGeom>
          <a:noFill/>
          <a:ln>
            <a:noFill/>
          </a:ln>
        </p:spPr>
      </p:pic>
      <p:pic>
        <p:nvPicPr>
          <p:cNvPr id="9" name="Picture 8"/>
          <p:cNvPicPr/>
          <p:nvPr/>
        </p:nvPicPr>
        <p:blipFill>
          <a:blip r:embed="rId5">
            <a:extLst>
              <a:ext uri="{28A0092B-C50C-407E-A947-70E740481C1C}">
                <a14:useLocalDpi xmlns:a14="http://schemas.microsoft.com/office/drawing/2010/main" val="0"/>
              </a:ext>
            </a:extLst>
          </a:blip>
          <a:srcRect/>
          <a:stretch>
            <a:fillRect/>
          </a:stretch>
        </p:blipFill>
        <p:spPr bwMode="auto">
          <a:xfrm>
            <a:off x="3165918" y="5172075"/>
            <a:ext cx="3619500" cy="1685925"/>
          </a:xfrm>
          <a:prstGeom prst="rect">
            <a:avLst/>
          </a:prstGeom>
          <a:noFill/>
          <a:ln>
            <a:noFill/>
          </a:ln>
        </p:spPr>
      </p:pic>
    </p:spTree>
    <p:extLst>
      <p:ext uri="{BB962C8B-B14F-4D97-AF65-F5344CB8AC3E}">
        <p14:creationId xmlns:p14="http://schemas.microsoft.com/office/powerpoint/2010/main" val="1827949926"/>
      </p:ext>
    </p:extLst>
  </p:cSld>
  <p:clrMapOvr>
    <a:masterClrMapping/>
  </p:clrMapOvr>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5FCBEF"/>
      </a:accent1>
      <a:accent2>
        <a:srgbClr val="2E83C3"/>
      </a:accent2>
      <a:accent3>
        <a:srgbClr val="42D0A2"/>
      </a:accent3>
      <a:accent4>
        <a:srgbClr val="2E946B"/>
      </a:accent4>
      <a:accent5>
        <a:srgbClr val="42B051"/>
      </a:accent5>
      <a:accent6>
        <a:srgbClr val="96D141"/>
      </a:accent6>
      <a:hlink>
        <a:srgbClr val="3FCDE7"/>
      </a:hlink>
      <a:folHlink>
        <a:srgbClr val="A9D3E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0B5AB586-D108-4FC1-8368-649FE654B894}"/>
    </a:ext>
  </a:extLst>
</a:theme>
</file>

<file path=docProps/app.xml><?xml version="1.0" encoding="utf-8"?>
<Properties xmlns="http://schemas.openxmlformats.org/officeDocument/2006/extended-properties" xmlns:vt="http://schemas.openxmlformats.org/officeDocument/2006/docPropsVTypes">
  <Template>Facet</Template>
  <TotalTime>64</TotalTime>
  <Words>2168</Words>
  <Application>Microsoft Office PowerPoint</Application>
  <PresentationFormat>Widescreen</PresentationFormat>
  <Paragraphs>165</Paragraphs>
  <Slides>20</Slides>
  <Notes>0</Notes>
  <HiddenSlides>0</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20</vt:i4>
      </vt:variant>
    </vt:vector>
  </HeadingPairs>
  <TitlesOfParts>
    <vt:vector size="32" baseType="lpstr">
      <vt:lpstr>AdvOT2ea83e65.I</vt:lpstr>
      <vt:lpstr>AdvOT833fb896</vt:lpstr>
      <vt:lpstr>AdvTTa64e02f6.I+03</vt:lpstr>
      <vt:lpstr>Arial</vt:lpstr>
      <vt:lpstr>B Nazanin</vt:lpstr>
      <vt:lpstr>B Titr</vt:lpstr>
      <vt:lpstr>Calibri</vt:lpstr>
      <vt:lpstr>Times New Roman</vt:lpstr>
      <vt:lpstr>Trebuchet MS</vt:lpstr>
      <vt:lpstr>Wingdings</vt:lpstr>
      <vt:lpstr>Wingdings 3</vt:lpstr>
      <vt:lpstr>Facet</vt:lpstr>
      <vt:lpstr>ارائه مقاله : تحلیل و اجرای مبدل جدید  DC/DC باک-بوست تک سوئیچ </vt:lpstr>
      <vt:lpstr>اجزا و مزایای مبدل پیشنهادی:</vt:lpstr>
      <vt:lpstr>ساختار مبدل پیشنهادی:</vt:lpstr>
      <vt:lpstr>اصول عملکردی مبدل پیشنهادی:</vt:lpstr>
      <vt:lpstr>عملکرد CCM :</vt:lpstr>
      <vt:lpstr>CCM: حالت 1</vt:lpstr>
      <vt:lpstr>CCM: حالت 2</vt:lpstr>
      <vt:lpstr>CCM: حالت 3</vt:lpstr>
      <vt:lpstr>CCM: حالت 3</vt:lpstr>
      <vt:lpstr>CCM: حالت 3</vt:lpstr>
      <vt:lpstr>عملکرد DCM:</vt:lpstr>
      <vt:lpstr>DCM: حالت 1 تا 4</vt:lpstr>
      <vt:lpstr>DCM: حالت 5</vt:lpstr>
      <vt:lpstr>DCM: حالت 5</vt:lpstr>
      <vt:lpstr>DCM: حالت 5</vt:lpstr>
      <vt:lpstr>حد شرایط عملکردی مبدل پیشنهادی:</vt:lpstr>
      <vt:lpstr>نتایج طراحی و آزمایشات:</vt:lpstr>
      <vt:lpstr>خروجی شبیه سازی: شکل 9</vt:lpstr>
      <vt:lpstr>خروجی شبیه سازی: شکل 10</vt:lpstr>
      <vt:lpstr>نتیجه گیری:</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ارائه مقاله : تحلیل و اجرای مبدل جدید  DC/DC باک-بوست تک سوئیچ </dc:title>
  <dc:creator>sigmaland.ir</dc:creator>
  <cp:lastModifiedBy>milad</cp:lastModifiedBy>
  <cp:revision>17</cp:revision>
  <dcterms:created xsi:type="dcterms:W3CDTF">2017-02-12T09:38:08Z</dcterms:created>
  <dcterms:modified xsi:type="dcterms:W3CDTF">2020-08-05T18:49:53Z</dcterms:modified>
</cp:coreProperties>
</file>