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2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1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2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5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0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7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7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6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7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3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2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D83A4-D504-4CE5-B8EF-D4A9ABD0EFD3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07DCB-C995-4FEE-BE31-E8294029A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4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tempreture on protease activity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259260"/>
              </p:ext>
            </p:extLst>
          </p:nvPr>
        </p:nvGraphicFramePr>
        <p:xfrm>
          <a:off x="1703513" y="1628801"/>
          <a:ext cx="9001000" cy="3975514"/>
        </p:xfrm>
        <a:graphic>
          <a:graphicData uri="http://schemas.openxmlformats.org/drawingml/2006/table">
            <a:tbl>
              <a:tblPr firstRow="1" firstCol="1" bandRow="1"/>
              <a:tblGrid>
                <a:gridCol w="983143">
                  <a:extLst>
                    <a:ext uri="{9D8B030D-6E8A-4147-A177-3AD203B41FA5}">
                      <a16:colId xmlns:a16="http://schemas.microsoft.com/office/drawing/2014/main" val="3790356689"/>
                    </a:ext>
                  </a:extLst>
                </a:gridCol>
                <a:gridCol w="983143">
                  <a:extLst>
                    <a:ext uri="{9D8B030D-6E8A-4147-A177-3AD203B41FA5}">
                      <a16:colId xmlns:a16="http://schemas.microsoft.com/office/drawing/2014/main" val="1443969476"/>
                    </a:ext>
                  </a:extLst>
                </a:gridCol>
                <a:gridCol w="984258">
                  <a:extLst>
                    <a:ext uri="{9D8B030D-6E8A-4147-A177-3AD203B41FA5}">
                      <a16:colId xmlns:a16="http://schemas.microsoft.com/office/drawing/2014/main" val="1049298665"/>
                    </a:ext>
                  </a:extLst>
                </a:gridCol>
                <a:gridCol w="984258">
                  <a:extLst>
                    <a:ext uri="{9D8B030D-6E8A-4147-A177-3AD203B41FA5}">
                      <a16:colId xmlns:a16="http://schemas.microsoft.com/office/drawing/2014/main" val="3365737318"/>
                    </a:ext>
                  </a:extLst>
                </a:gridCol>
                <a:gridCol w="984258">
                  <a:extLst>
                    <a:ext uri="{9D8B030D-6E8A-4147-A177-3AD203B41FA5}">
                      <a16:colId xmlns:a16="http://schemas.microsoft.com/office/drawing/2014/main" val="1554443746"/>
                    </a:ext>
                  </a:extLst>
                </a:gridCol>
                <a:gridCol w="984258">
                  <a:extLst>
                    <a:ext uri="{9D8B030D-6E8A-4147-A177-3AD203B41FA5}">
                      <a16:colId xmlns:a16="http://schemas.microsoft.com/office/drawing/2014/main" val="3883260400"/>
                    </a:ext>
                  </a:extLst>
                </a:gridCol>
                <a:gridCol w="3097682">
                  <a:extLst>
                    <a:ext uri="{9D8B030D-6E8A-4147-A177-3AD203B41FA5}">
                      <a16:colId xmlns:a16="http://schemas.microsoft.com/office/drawing/2014/main" val="2629047841"/>
                    </a:ext>
                  </a:extLst>
                </a:gridCol>
              </a:tblGrid>
              <a:tr h="47705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 of tempreture on protease activity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219608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Tempreture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°C </a:t>
                      </a:r>
                      <a:r>
                        <a:rPr lang="fa-I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/ sample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579226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Klebsiella aerogenes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28344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 maltophilia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98601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Staphylococcus intermedius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73644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 sp.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61289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Arthrobacter sp.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706088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Bacillus licheniformis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891920"/>
                  </a:ext>
                </a:extLst>
              </a:tr>
            </a:tbl>
          </a:graphicData>
        </a:graphic>
      </p:graphicFrame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68EF812-F07B-4B4D-AA0C-647E662B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238648"/>
            <a:ext cx="588428" cy="50272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258386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pH on protease activity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1423" y="1556792"/>
          <a:ext cx="9937104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085391">
                  <a:extLst>
                    <a:ext uri="{9D8B030D-6E8A-4147-A177-3AD203B41FA5}">
                      <a16:colId xmlns:a16="http://schemas.microsoft.com/office/drawing/2014/main" val="3029424052"/>
                    </a:ext>
                  </a:extLst>
                </a:gridCol>
                <a:gridCol w="1085391">
                  <a:extLst>
                    <a:ext uri="{9D8B030D-6E8A-4147-A177-3AD203B41FA5}">
                      <a16:colId xmlns:a16="http://schemas.microsoft.com/office/drawing/2014/main" val="2753943299"/>
                    </a:ext>
                  </a:extLst>
                </a:gridCol>
                <a:gridCol w="1086620">
                  <a:extLst>
                    <a:ext uri="{9D8B030D-6E8A-4147-A177-3AD203B41FA5}">
                      <a16:colId xmlns:a16="http://schemas.microsoft.com/office/drawing/2014/main" val="3046977283"/>
                    </a:ext>
                  </a:extLst>
                </a:gridCol>
                <a:gridCol w="1086620">
                  <a:extLst>
                    <a:ext uri="{9D8B030D-6E8A-4147-A177-3AD203B41FA5}">
                      <a16:colId xmlns:a16="http://schemas.microsoft.com/office/drawing/2014/main" val="1961256771"/>
                    </a:ext>
                  </a:extLst>
                </a:gridCol>
                <a:gridCol w="1086620">
                  <a:extLst>
                    <a:ext uri="{9D8B030D-6E8A-4147-A177-3AD203B41FA5}">
                      <a16:colId xmlns:a16="http://schemas.microsoft.com/office/drawing/2014/main" val="2034327755"/>
                    </a:ext>
                  </a:extLst>
                </a:gridCol>
                <a:gridCol w="1086620">
                  <a:extLst>
                    <a:ext uri="{9D8B030D-6E8A-4147-A177-3AD203B41FA5}">
                      <a16:colId xmlns:a16="http://schemas.microsoft.com/office/drawing/2014/main" val="2242665532"/>
                    </a:ext>
                  </a:extLst>
                </a:gridCol>
                <a:gridCol w="3419842">
                  <a:extLst>
                    <a:ext uri="{9D8B030D-6E8A-4147-A177-3AD203B41FA5}">
                      <a16:colId xmlns:a16="http://schemas.microsoft.com/office/drawing/2014/main" val="2570667598"/>
                    </a:ext>
                  </a:extLst>
                </a:gridCol>
              </a:tblGrid>
              <a:tr h="45905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 of pH on protease activity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358159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 / sample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26237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Klebsiella aerogenes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396907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 maltophilia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0598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Staphylococcus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intermedius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310485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 sp.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758267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Arthrobacter sp.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18793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Bacillus licheniformis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297613"/>
                  </a:ext>
                </a:extLst>
              </a:tr>
            </a:tbl>
          </a:graphicData>
        </a:graphic>
      </p:graphicFrame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68EF812-F07B-4B4D-AA0C-647E662B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238648"/>
            <a:ext cx="588428" cy="50272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109567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substrate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protease activity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366007"/>
              </p:ext>
            </p:extLst>
          </p:nvPr>
        </p:nvGraphicFramePr>
        <p:xfrm>
          <a:off x="2508070" y="1582919"/>
          <a:ext cx="7264554" cy="3865629"/>
        </p:xfrm>
        <a:graphic>
          <a:graphicData uri="http://schemas.openxmlformats.org/drawingml/2006/table">
            <a:tbl>
              <a:tblPr firstRow="1" firstCol="1" bandRow="1"/>
              <a:tblGrid>
                <a:gridCol w="1593667">
                  <a:extLst>
                    <a:ext uri="{9D8B030D-6E8A-4147-A177-3AD203B41FA5}">
                      <a16:colId xmlns:a16="http://schemas.microsoft.com/office/drawing/2014/main" val="196125677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34327755"/>
                    </a:ext>
                  </a:extLst>
                </a:gridCol>
                <a:gridCol w="1158095">
                  <a:extLst>
                    <a:ext uri="{9D8B030D-6E8A-4147-A177-3AD203B41FA5}">
                      <a16:colId xmlns:a16="http://schemas.microsoft.com/office/drawing/2014/main" val="2242665532"/>
                    </a:ext>
                  </a:extLst>
                </a:gridCol>
                <a:gridCol w="3206506">
                  <a:extLst>
                    <a:ext uri="{9D8B030D-6E8A-4147-A177-3AD203B41FA5}">
                      <a16:colId xmlns:a16="http://schemas.microsoft.com/office/drawing/2014/main" val="2570667598"/>
                    </a:ext>
                  </a:extLst>
                </a:gridCol>
              </a:tblGrid>
              <a:tr h="45905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 of substrate on protease activity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358159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Keratin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Gelatin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casein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substrate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26237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Klebsiella aerogenes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396907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 maltophilia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0598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30.1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Staphylococcus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intermedius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310485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 sp.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758267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Arthrobacter sp.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18793"/>
                  </a:ext>
                </a:extLst>
              </a:tr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29.4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Bacillus licheniformis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B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297613"/>
                  </a:ext>
                </a:extLst>
              </a:tr>
            </a:tbl>
          </a:graphicData>
        </a:graphic>
      </p:graphicFrame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68EF812-F07B-4B4D-AA0C-647E662B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238648"/>
            <a:ext cx="588428" cy="50272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266055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Widescreen</PresentationFormat>
  <Paragraphs>135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Effect of tempreture on protease activity</vt:lpstr>
      <vt:lpstr>Effect of pH on protease activity</vt:lpstr>
      <vt:lpstr>Effect of substrate on protease activity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tempreture on protease activity</dc:title>
  <dc:creator>guity</dc:creator>
  <cp:lastModifiedBy>Unknown User</cp:lastModifiedBy>
  <cp:revision>2</cp:revision>
  <dcterms:created xsi:type="dcterms:W3CDTF">2022-12-18T16:56:09Z</dcterms:created>
  <dcterms:modified xsi:type="dcterms:W3CDTF">2022-12-18T17:00:13Z</dcterms:modified>
</cp:coreProperties>
</file>